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86" r:id="rId2"/>
    <p:sldMasterId id="2147483661" r:id="rId3"/>
  </p:sldMasterIdLst>
  <p:notesMasterIdLst>
    <p:notesMasterId r:id="rId86"/>
  </p:notesMasterIdLst>
  <p:handoutMasterIdLst>
    <p:handoutMasterId r:id="rId87"/>
  </p:handoutMasterIdLst>
  <p:sldIdLst>
    <p:sldId id="1360" r:id="rId4"/>
    <p:sldId id="1223" r:id="rId5"/>
    <p:sldId id="1450" r:id="rId6"/>
    <p:sldId id="1451" r:id="rId7"/>
    <p:sldId id="1436" r:id="rId8"/>
    <p:sldId id="1434" r:id="rId9"/>
    <p:sldId id="1435" r:id="rId10"/>
    <p:sldId id="1437" r:id="rId11"/>
    <p:sldId id="1439" r:id="rId12"/>
    <p:sldId id="1453" r:id="rId13"/>
    <p:sldId id="1454" r:id="rId14"/>
    <p:sldId id="1455" r:id="rId15"/>
    <p:sldId id="1456" r:id="rId16"/>
    <p:sldId id="1457" r:id="rId17"/>
    <p:sldId id="1458" r:id="rId18"/>
    <p:sldId id="1459" r:id="rId19"/>
    <p:sldId id="1481" r:id="rId20"/>
    <p:sldId id="1493" r:id="rId21"/>
    <p:sldId id="1494" r:id="rId22"/>
    <p:sldId id="1495" r:id="rId23"/>
    <p:sldId id="1488" r:id="rId24"/>
    <p:sldId id="1496" r:id="rId25"/>
    <p:sldId id="1516" r:id="rId26"/>
    <p:sldId id="1517" r:id="rId27"/>
    <p:sldId id="1519" r:id="rId28"/>
    <p:sldId id="1522" r:id="rId29"/>
    <p:sldId id="1523" r:id="rId30"/>
    <p:sldId id="1527" r:id="rId31"/>
    <p:sldId id="1528" r:id="rId32"/>
    <p:sldId id="1529" r:id="rId33"/>
    <p:sldId id="1483" r:id="rId34"/>
    <p:sldId id="1484" r:id="rId35"/>
    <p:sldId id="1530" r:id="rId36"/>
    <p:sldId id="1491" r:id="rId37"/>
    <p:sldId id="1489" r:id="rId38"/>
    <p:sldId id="1470" r:id="rId39"/>
    <p:sldId id="1469" r:id="rId40"/>
    <p:sldId id="1471" r:id="rId41"/>
    <p:sldId id="1472" r:id="rId42"/>
    <p:sldId id="1473" r:id="rId43"/>
    <p:sldId id="1474" r:id="rId44"/>
    <p:sldId id="1475" r:id="rId45"/>
    <p:sldId id="1476" r:id="rId46"/>
    <p:sldId id="1477" r:id="rId47"/>
    <p:sldId id="1479" r:id="rId48"/>
    <p:sldId id="1478" r:id="rId49"/>
    <p:sldId id="1480" r:id="rId50"/>
    <p:sldId id="1531" r:id="rId51"/>
    <p:sldId id="1462" r:id="rId52"/>
    <p:sldId id="1463" r:id="rId53"/>
    <p:sldId id="1464" r:id="rId54"/>
    <p:sldId id="1467" r:id="rId55"/>
    <p:sldId id="1490" r:id="rId56"/>
    <p:sldId id="1485" r:id="rId57"/>
    <p:sldId id="1492" r:id="rId58"/>
    <p:sldId id="1532" r:id="rId59"/>
    <p:sldId id="1533" r:id="rId60"/>
    <p:sldId id="1534" r:id="rId61"/>
    <p:sldId id="1535" r:id="rId62"/>
    <p:sldId id="1536" r:id="rId63"/>
    <p:sldId id="1537" r:id="rId64"/>
    <p:sldId id="1497" r:id="rId65"/>
    <p:sldId id="1440" r:id="rId66"/>
    <p:sldId id="1506" r:id="rId67"/>
    <p:sldId id="1538" r:id="rId68"/>
    <p:sldId id="1539" r:id="rId69"/>
    <p:sldId id="1514" r:id="rId70"/>
    <p:sldId id="1513" r:id="rId71"/>
    <p:sldId id="1540" r:id="rId72"/>
    <p:sldId id="1541" r:id="rId73"/>
    <p:sldId id="1542" r:id="rId74"/>
    <p:sldId id="1543" r:id="rId75"/>
    <p:sldId id="1544" r:id="rId76"/>
    <p:sldId id="1545" r:id="rId77"/>
    <p:sldId id="1546" r:id="rId78"/>
    <p:sldId id="1547" r:id="rId79"/>
    <p:sldId id="1548" r:id="rId80"/>
    <p:sldId id="1549" r:id="rId81"/>
    <p:sldId id="1550" r:id="rId82"/>
    <p:sldId id="1551" r:id="rId83"/>
    <p:sldId id="1552" r:id="rId84"/>
    <p:sldId id="1553" r:id="rId85"/>
  </p:sldIdLst>
  <p:sldSz cx="9144000" cy="6858000" type="screen4x3"/>
  <p:notesSz cx="6980238" cy="9236075"/>
  <p:defaultTextStyle>
    <a:defPPr>
      <a:defRPr lang="en-US"/>
    </a:defPPr>
    <a:lvl1pPr algn="l" rtl="0" eaLnBrk="0" fontAlgn="base" hangingPunct="0">
      <a:spcBef>
        <a:spcPct val="0"/>
      </a:spcBef>
      <a:spcAft>
        <a:spcPct val="0"/>
      </a:spcAft>
      <a:defRPr sz="16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16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16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16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1600" kern="1200">
        <a:solidFill>
          <a:schemeClr val="tx1"/>
        </a:solidFill>
        <a:latin typeface="Arial" panose="020B0604020202020204" pitchFamily="34" charset="0"/>
        <a:ea typeface="+mn-ea"/>
        <a:cs typeface="+mn-cs"/>
      </a:defRPr>
    </a:lvl5pPr>
    <a:lvl6pPr marL="2286000" algn="l" defTabSz="914400" rtl="0" eaLnBrk="1" latinLnBrk="0" hangingPunct="1">
      <a:defRPr sz="1600" kern="1200">
        <a:solidFill>
          <a:schemeClr val="tx1"/>
        </a:solidFill>
        <a:latin typeface="Arial" panose="020B0604020202020204" pitchFamily="34" charset="0"/>
        <a:ea typeface="+mn-ea"/>
        <a:cs typeface="+mn-cs"/>
      </a:defRPr>
    </a:lvl6pPr>
    <a:lvl7pPr marL="2743200" algn="l" defTabSz="914400" rtl="0" eaLnBrk="1" latinLnBrk="0" hangingPunct="1">
      <a:defRPr sz="1600" kern="1200">
        <a:solidFill>
          <a:schemeClr val="tx1"/>
        </a:solidFill>
        <a:latin typeface="Arial" panose="020B0604020202020204" pitchFamily="34" charset="0"/>
        <a:ea typeface="+mn-ea"/>
        <a:cs typeface="+mn-cs"/>
      </a:defRPr>
    </a:lvl7pPr>
    <a:lvl8pPr marL="3200400" algn="l" defTabSz="914400" rtl="0" eaLnBrk="1" latinLnBrk="0" hangingPunct="1">
      <a:defRPr sz="1600" kern="1200">
        <a:solidFill>
          <a:schemeClr val="tx1"/>
        </a:solidFill>
        <a:latin typeface="Arial" panose="020B0604020202020204" pitchFamily="34" charset="0"/>
        <a:ea typeface="+mn-ea"/>
        <a:cs typeface="+mn-cs"/>
      </a:defRPr>
    </a:lvl8pPr>
    <a:lvl9pPr marL="3657600" algn="l" defTabSz="914400" rtl="0" eaLnBrk="1" latinLnBrk="0" hangingPunct="1">
      <a:defRPr sz="16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923">
          <p15:clr>
            <a:srgbClr val="A4A3A4"/>
          </p15:clr>
        </p15:guide>
        <p15:guide id="2" pos="2200">
          <p15:clr>
            <a:srgbClr val="A4A3A4"/>
          </p15:clr>
        </p15:guide>
      </p15:sldGuideLst>
    </p:ext>
    <p:ext uri="{2D200454-40CA-4A62-9FC3-DE9A4176ACB9}">
      <p15:notesGuideLst xmlns:p15="http://schemas.microsoft.com/office/powerpoint/2012/main">
        <p15:guide id="1" orient="horz" pos="2909">
          <p15:clr>
            <a:srgbClr val="A4A3A4"/>
          </p15:clr>
        </p15:guide>
        <p15:guide id="2" pos="219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00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F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976" autoAdjust="0"/>
    <p:restoredTop sz="94660"/>
  </p:normalViewPr>
  <p:slideViewPr>
    <p:cSldViewPr>
      <p:cViewPr varScale="1">
        <p:scale>
          <a:sx n="70" d="100"/>
          <a:sy n="70" d="100"/>
        </p:scale>
        <p:origin x="1656" y="60"/>
      </p:cViewPr>
      <p:guideLst>
        <p:guide orient="horz" pos="2923"/>
        <p:guide pos="220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3" d="100"/>
          <a:sy n="53" d="100"/>
        </p:scale>
        <p:origin x="2904" y="72"/>
      </p:cViewPr>
      <p:guideLst>
        <p:guide orient="horz" pos="2909"/>
        <p:guide pos="2198"/>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3.xml"/><Relationship Id="rId21" Type="http://schemas.openxmlformats.org/officeDocument/2006/relationships/slide" Target="slides/slide18.xml"/><Relationship Id="rId42" Type="http://schemas.openxmlformats.org/officeDocument/2006/relationships/slide" Target="slides/slide39.xml"/><Relationship Id="rId47" Type="http://schemas.openxmlformats.org/officeDocument/2006/relationships/slide" Target="slides/slide44.xml"/><Relationship Id="rId63" Type="http://schemas.openxmlformats.org/officeDocument/2006/relationships/slide" Target="slides/slide60.xml"/><Relationship Id="rId68" Type="http://schemas.openxmlformats.org/officeDocument/2006/relationships/slide" Target="slides/slide65.xml"/><Relationship Id="rId84" Type="http://schemas.openxmlformats.org/officeDocument/2006/relationships/slide" Target="slides/slide81.xml"/><Relationship Id="rId89" Type="http://schemas.openxmlformats.org/officeDocument/2006/relationships/viewProps" Target="viewProps.xml"/><Relationship Id="rId16" Type="http://schemas.openxmlformats.org/officeDocument/2006/relationships/slide" Target="slides/slide13.xml"/><Relationship Id="rId11" Type="http://schemas.openxmlformats.org/officeDocument/2006/relationships/slide" Target="slides/slide8.xml"/><Relationship Id="rId32" Type="http://schemas.openxmlformats.org/officeDocument/2006/relationships/slide" Target="slides/slide29.xml"/><Relationship Id="rId37" Type="http://schemas.openxmlformats.org/officeDocument/2006/relationships/slide" Target="slides/slide34.xml"/><Relationship Id="rId53" Type="http://schemas.openxmlformats.org/officeDocument/2006/relationships/slide" Target="slides/slide50.xml"/><Relationship Id="rId58" Type="http://schemas.openxmlformats.org/officeDocument/2006/relationships/slide" Target="slides/slide55.xml"/><Relationship Id="rId74" Type="http://schemas.openxmlformats.org/officeDocument/2006/relationships/slide" Target="slides/slide71.xml"/><Relationship Id="rId79" Type="http://schemas.openxmlformats.org/officeDocument/2006/relationships/slide" Target="slides/slide76.xml"/><Relationship Id="rId5" Type="http://schemas.openxmlformats.org/officeDocument/2006/relationships/slide" Target="slides/slide2.xml"/><Relationship Id="rId90" Type="http://schemas.openxmlformats.org/officeDocument/2006/relationships/theme" Target="theme/theme1.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slide" Target="slides/slide61.xml"/><Relationship Id="rId69" Type="http://schemas.openxmlformats.org/officeDocument/2006/relationships/slide" Target="slides/slide66.xml"/><Relationship Id="rId77" Type="http://schemas.openxmlformats.org/officeDocument/2006/relationships/slide" Target="slides/slide74.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slide" Target="slides/slide69.xml"/><Relationship Id="rId80" Type="http://schemas.openxmlformats.org/officeDocument/2006/relationships/slide" Target="slides/slide77.xml"/><Relationship Id="rId85" Type="http://schemas.openxmlformats.org/officeDocument/2006/relationships/slide" Target="slides/slide82.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slide" Target="slides/slide64.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slide" Target="slides/slide67.xml"/><Relationship Id="rId75" Type="http://schemas.openxmlformats.org/officeDocument/2006/relationships/slide" Target="slides/slide72.xml"/><Relationship Id="rId83" Type="http://schemas.openxmlformats.org/officeDocument/2006/relationships/slide" Target="slides/slide80.xml"/><Relationship Id="rId88" Type="http://schemas.openxmlformats.org/officeDocument/2006/relationships/presProps" Target="presProps.xml"/><Relationship Id="rId9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73" Type="http://schemas.openxmlformats.org/officeDocument/2006/relationships/slide" Target="slides/slide70.xml"/><Relationship Id="rId78" Type="http://schemas.openxmlformats.org/officeDocument/2006/relationships/slide" Target="slides/slide75.xml"/><Relationship Id="rId81" Type="http://schemas.openxmlformats.org/officeDocument/2006/relationships/slide" Target="slides/slide78.xml"/><Relationship Id="rId86"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3" Type="http://schemas.openxmlformats.org/officeDocument/2006/relationships/slide" Target="slides/slide10.xml"/><Relationship Id="rId18" Type="http://schemas.openxmlformats.org/officeDocument/2006/relationships/slide" Target="slides/slide15.xml"/><Relationship Id="rId39" Type="http://schemas.openxmlformats.org/officeDocument/2006/relationships/slide" Target="slides/slide36.xml"/><Relationship Id="rId34" Type="http://schemas.openxmlformats.org/officeDocument/2006/relationships/slide" Target="slides/slide31.xml"/><Relationship Id="rId50" Type="http://schemas.openxmlformats.org/officeDocument/2006/relationships/slide" Target="slides/slide47.xml"/><Relationship Id="rId55" Type="http://schemas.openxmlformats.org/officeDocument/2006/relationships/slide" Target="slides/slide52.xml"/><Relationship Id="rId76" Type="http://schemas.openxmlformats.org/officeDocument/2006/relationships/slide" Target="slides/slide73.xml"/><Relationship Id="rId7" Type="http://schemas.openxmlformats.org/officeDocument/2006/relationships/slide" Target="slides/slide4.xml"/><Relationship Id="rId71" Type="http://schemas.openxmlformats.org/officeDocument/2006/relationships/slide" Target="slides/slide68.xml"/><Relationship Id="rId2" Type="http://schemas.openxmlformats.org/officeDocument/2006/relationships/slideMaster" Target="slideMasters/slideMaster2.xml"/><Relationship Id="rId29" Type="http://schemas.openxmlformats.org/officeDocument/2006/relationships/slide" Target="slides/slide26.xml"/><Relationship Id="rId24" Type="http://schemas.openxmlformats.org/officeDocument/2006/relationships/slide" Target="slides/slide21.xml"/><Relationship Id="rId40" Type="http://schemas.openxmlformats.org/officeDocument/2006/relationships/slide" Target="slides/slide37.xml"/><Relationship Id="rId45" Type="http://schemas.openxmlformats.org/officeDocument/2006/relationships/slide" Target="slides/slide42.xml"/><Relationship Id="rId66" Type="http://schemas.openxmlformats.org/officeDocument/2006/relationships/slide" Target="slides/slide63.xml"/><Relationship Id="rId87" Type="http://schemas.openxmlformats.org/officeDocument/2006/relationships/handoutMaster" Target="handoutMasters/handoutMaster1.xml"/><Relationship Id="rId61" Type="http://schemas.openxmlformats.org/officeDocument/2006/relationships/slide" Target="slides/slide58.xml"/><Relationship Id="rId82" Type="http://schemas.openxmlformats.org/officeDocument/2006/relationships/slide" Target="slides/slide79.xml"/><Relationship Id="rId19" Type="http://schemas.openxmlformats.org/officeDocument/2006/relationships/slide" Target="slides/slide16.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D6571B0-CA32-4F7F-9DEA-9D8A051A9B76}" type="doc">
      <dgm:prSet loTypeId="urn:microsoft.com/office/officeart/2005/8/layout/orgChart1" loCatId="hierarchy" qsTypeId="urn:microsoft.com/office/officeart/2005/8/quickstyle/simple1" qsCatId="simple" csTypeId="urn:microsoft.com/office/officeart/2005/8/colors/accent1_2" csCatId="accent1"/>
      <dgm:spPr/>
    </dgm:pt>
    <dgm:pt modelId="{E3FAA72E-7DDA-4F8C-B155-37731A4FB50F}">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a:ln>
                <a:noFill/>
              </a:ln>
              <a:solidFill>
                <a:schemeClr val="tx1"/>
              </a:solidFill>
              <a:effectLst/>
              <a:latin typeface="Arial" panose="020B0604020202020204" pitchFamily="34" charset="0"/>
            </a:rPr>
            <a:t>Simulation</a:t>
          </a:r>
        </a:p>
      </dgm:t>
    </dgm:pt>
    <dgm:pt modelId="{18D7E94F-337A-453F-BD70-5717182D7342}" type="parTrans" cxnId="{8ED4923F-682D-48B7-AA4F-FB8099AC869A}">
      <dgm:prSet/>
      <dgm:spPr/>
    </dgm:pt>
    <dgm:pt modelId="{D4C55ACE-63F0-4B43-A12F-A3EE1935DDAD}" type="sibTrans" cxnId="{8ED4923F-682D-48B7-AA4F-FB8099AC869A}">
      <dgm:prSet/>
      <dgm:spPr/>
    </dgm:pt>
    <dgm:pt modelId="{356E67DC-C3B2-448E-A9AB-E10BD638D9BE}">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a:ln>
                <a:noFill/>
              </a:ln>
              <a:solidFill>
                <a:schemeClr val="tx1"/>
              </a:solidFill>
              <a:effectLst/>
              <a:latin typeface="Arial" panose="020B0604020202020204" pitchFamily="34" charset="0"/>
            </a:rPr>
            <a:t>Discrete</a:t>
          </a:r>
        </a:p>
      </dgm:t>
    </dgm:pt>
    <dgm:pt modelId="{9F9E6281-595C-4721-893C-DFD4CB36EA04}" type="parTrans" cxnId="{7B9F6B4F-11B2-4817-B195-3D0C886B3480}">
      <dgm:prSet/>
      <dgm:spPr/>
    </dgm:pt>
    <dgm:pt modelId="{75C957F9-8BD9-4549-AE5E-D42FE9C13357}" type="sibTrans" cxnId="{7B9F6B4F-11B2-4817-B195-3D0C886B3480}">
      <dgm:prSet/>
      <dgm:spPr/>
    </dgm:pt>
    <dgm:pt modelId="{8E47E2F1-DBFF-41F1-8254-3D52791CEC13}">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a:ln>
                <a:noFill/>
              </a:ln>
              <a:solidFill>
                <a:schemeClr val="tx1"/>
              </a:solidFill>
              <a:effectLst/>
              <a:latin typeface="Arial" panose="020B0604020202020204" pitchFamily="34" charset="0"/>
            </a:rPr>
            <a:t>2-Value</a:t>
          </a:r>
        </a:p>
      </dgm:t>
    </dgm:pt>
    <dgm:pt modelId="{4D484B71-076F-4FFE-B7FD-306114E7CC78}" type="parTrans" cxnId="{11F37170-2567-474D-8383-584EEEE5BF62}">
      <dgm:prSet/>
      <dgm:spPr/>
    </dgm:pt>
    <dgm:pt modelId="{FB3EB872-35A8-4D7E-89A9-21862DDA1B92}" type="sibTrans" cxnId="{11F37170-2567-474D-8383-584EEEE5BF62}">
      <dgm:prSet/>
      <dgm:spPr/>
    </dgm:pt>
    <dgm:pt modelId="{DAB974F8-9A03-4925-874D-B0C8D032EE1E}">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a:ln>
                <a:noFill/>
              </a:ln>
              <a:solidFill>
                <a:schemeClr val="tx1"/>
              </a:solidFill>
              <a:effectLst/>
              <a:latin typeface="Arial" panose="020B0604020202020204" pitchFamily="34" charset="0"/>
            </a:rPr>
            <a:t>Multi-Valued</a:t>
          </a:r>
        </a:p>
      </dgm:t>
    </dgm:pt>
    <dgm:pt modelId="{0DD86CBB-A01B-4CAE-A526-21BFF110ADFA}" type="parTrans" cxnId="{C8A13FF2-D48C-4413-9FF0-E2D8D3CEBB48}">
      <dgm:prSet/>
      <dgm:spPr/>
    </dgm:pt>
    <dgm:pt modelId="{C70A5687-8D26-40BD-94FE-1F825C734BBC}" type="sibTrans" cxnId="{C8A13FF2-D48C-4413-9FF0-E2D8D3CEBB48}">
      <dgm:prSet/>
      <dgm:spPr/>
    </dgm:pt>
    <dgm:pt modelId="{063E4D30-82C5-46BA-9A9B-B53C6FC4B5A7}">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a:ln>
                <a:noFill/>
              </a:ln>
              <a:solidFill>
                <a:schemeClr val="tx1"/>
              </a:solidFill>
              <a:effectLst/>
              <a:latin typeface="Arial" panose="020B0604020202020204" pitchFamily="34" charset="0"/>
            </a:rPr>
            <a:t>Continuous</a:t>
          </a:r>
        </a:p>
      </dgm:t>
    </dgm:pt>
    <dgm:pt modelId="{6ACA9835-4025-4F49-8BE5-8B0913A78EA5}" type="parTrans" cxnId="{D56B3922-F035-47B3-ACED-A3F76B535702}">
      <dgm:prSet/>
      <dgm:spPr/>
    </dgm:pt>
    <dgm:pt modelId="{9A3C1012-D2DE-42AB-BFB1-078CE414FAA0}" type="sibTrans" cxnId="{D56B3922-F035-47B3-ACED-A3F76B535702}">
      <dgm:prSet/>
      <dgm:spPr/>
    </dgm:pt>
    <dgm:pt modelId="{A9BCD5F2-80C2-43C2-A96C-305068DAA795}" type="pres">
      <dgm:prSet presAssocID="{BD6571B0-CA32-4F7F-9DEA-9D8A051A9B76}" presName="hierChild1" presStyleCnt="0">
        <dgm:presLayoutVars>
          <dgm:orgChart val="1"/>
          <dgm:chPref val="1"/>
          <dgm:dir/>
          <dgm:animOne val="branch"/>
          <dgm:animLvl val="lvl"/>
          <dgm:resizeHandles/>
        </dgm:presLayoutVars>
      </dgm:prSet>
      <dgm:spPr/>
    </dgm:pt>
    <dgm:pt modelId="{03BE06AB-DDB8-4302-8937-CCF7DB31F411}" type="pres">
      <dgm:prSet presAssocID="{E3FAA72E-7DDA-4F8C-B155-37731A4FB50F}" presName="hierRoot1" presStyleCnt="0">
        <dgm:presLayoutVars>
          <dgm:hierBranch/>
        </dgm:presLayoutVars>
      </dgm:prSet>
      <dgm:spPr/>
    </dgm:pt>
    <dgm:pt modelId="{58F52F93-196E-4ABD-8CD2-FC7514AAA5F2}" type="pres">
      <dgm:prSet presAssocID="{E3FAA72E-7DDA-4F8C-B155-37731A4FB50F}" presName="rootComposite1" presStyleCnt="0"/>
      <dgm:spPr/>
    </dgm:pt>
    <dgm:pt modelId="{9326E818-F956-418C-8D83-06C5800B06FD}" type="pres">
      <dgm:prSet presAssocID="{E3FAA72E-7DDA-4F8C-B155-37731A4FB50F}" presName="rootText1" presStyleLbl="node0" presStyleIdx="0" presStyleCnt="1">
        <dgm:presLayoutVars>
          <dgm:chPref val="3"/>
        </dgm:presLayoutVars>
      </dgm:prSet>
      <dgm:spPr/>
    </dgm:pt>
    <dgm:pt modelId="{5962D12B-9E45-4413-A27B-21B094389B97}" type="pres">
      <dgm:prSet presAssocID="{E3FAA72E-7DDA-4F8C-B155-37731A4FB50F}" presName="rootConnector1" presStyleLbl="node1" presStyleIdx="0" presStyleCnt="0"/>
      <dgm:spPr/>
    </dgm:pt>
    <dgm:pt modelId="{E284C7F8-4E4B-44E5-B943-21ED312887E3}" type="pres">
      <dgm:prSet presAssocID="{E3FAA72E-7DDA-4F8C-B155-37731A4FB50F}" presName="hierChild2" presStyleCnt="0"/>
      <dgm:spPr/>
    </dgm:pt>
    <dgm:pt modelId="{76BE8BBF-FBA0-4835-9E93-A14E34D77B6F}" type="pres">
      <dgm:prSet presAssocID="{9F9E6281-595C-4721-893C-DFD4CB36EA04}" presName="Name35" presStyleLbl="parChTrans1D2" presStyleIdx="0" presStyleCnt="2"/>
      <dgm:spPr/>
    </dgm:pt>
    <dgm:pt modelId="{DD040296-11F9-4381-902C-548EFBF9C67C}" type="pres">
      <dgm:prSet presAssocID="{356E67DC-C3B2-448E-A9AB-E10BD638D9BE}" presName="hierRoot2" presStyleCnt="0">
        <dgm:presLayoutVars>
          <dgm:hierBranch/>
        </dgm:presLayoutVars>
      </dgm:prSet>
      <dgm:spPr/>
    </dgm:pt>
    <dgm:pt modelId="{246BC922-B1D1-4EA8-8818-266E10CD3AD3}" type="pres">
      <dgm:prSet presAssocID="{356E67DC-C3B2-448E-A9AB-E10BD638D9BE}" presName="rootComposite" presStyleCnt="0"/>
      <dgm:spPr/>
    </dgm:pt>
    <dgm:pt modelId="{17C60AF5-ECAB-4307-8517-E645E28386E7}" type="pres">
      <dgm:prSet presAssocID="{356E67DC-C3B2-448E-A9AB-E10BD638D9BE}" presName="rootText" presStyleLbl="node2" presStyleIdx="0" presStyleCnt="2">
        <dgm:presLayoutVars>
          <dgm:chPref val="3"/>
        </dgm:presLayoutVars>
      </dgm:prSet>
      <dgm:spPr/>
    </dgm:pt>
    <dgm:pt modelId="{2B9BE2F6-EE6F-4548-A7F0-6474F3B4EA96}" type="pres">
      <dgm:prSet presAssocID="{356E67DC-C3B2-448E-A9AB-E10BD638D9BE}" presName="rootConnector" presStyleLbl="node2" presStyleIdx="0" presStyleCnt="2"/>
      <dgm:spPr/>
    </dgm:pt>
    <dgm:pt modelId="{68596C7B-8DEE-4D55-BE08-AE14E4E18E77}" type="pres">
      <dgm:prSet presAssocID="{356E67DC-C3B2-448E-A9AB-E10BD638D9BE}" presName="hierChild4" presStyleCnt="0"/>
      <dgm:spPr/>
    </dgm:pt>
    <dgm:pt modelId="{2E0518D5-94C0-4DE5-AC00-6E0C5E748D43}" type="pres">
      <dgm:prSet presAssocID="{4D484B71-076F-4FFE-B7FD-306114E7CC78}" presName="Name35" presStyleLbl="parChTrans1D3" presStyleIdx="0" presStyleCnt="2"/>
      <dgm:spPr/>
    </dgm:pt>
    <dgm:pt modelId="{1E885ABA-F879-4474-AACC-F4C8C7C7BDF0}" type="pres">
      <dgm:prSet presAssocID="{8E47E2F1-DBFF-41F1-8254-3D52791CEC13}" presName="hierRoot2" presStyleCnt="0">
        <dgm:presLayoutVars>
          <dgm:hierBranch val="r"/>
        </dgm:presLayoutVars>
      </dgm:prSet>
      <dgm:spPr/>
    </dgm:pt>
    <dgm:pt modelId="{798E0705-A404-4D92-9D9F-BC91AEF208D7}" type="pres">
      <dgm:prSet presAssocID="{8E47E2F1-DBFF-41F1-8254-3D52791CEC13}" presName="rootComposite" presStyleCnt="0"/>
      <dgm:spPr/>
    </dgm:pt>
    <dgm:pt modelId="{CCC82A4E-3B9D-46FD-86B8-A82EC453E166}" type="pres">
      <dgm:prSet presAssocID="{8E47E2F1-DBFF-41F1-8254-3D52791CEC13}" presName="rootText" presStyleLbl="node3" presStyleIdx="0" presStyleCnt="2">
        <dgm:presLayoutVars>
          <dgm:chPref val="3"/>
        </dgm:presLayoutVars>
      </dgm:prSet>
      <dgm:spPr/>
    </dgm:pt>
    <dgm:pt modelId="{5B09A6CD-7DCF-4F05-93D1-81AA2A16BF88}" type="pres">
      <dgm:prSet presAssocID="{8E47E2F1-DBFF-41F1-8254-3D52791CEC13}" presName="rootConnector" presStyleLbl="node3" presStyleIdx="0" presStyleCnt="2"/>
      <dgm:spPr/>
    </dgm:pt>
    <dgm:pt modelId="{99EFAC46-0ABC-46AA-9A08-3FFE9319F298}" type="pres">
      <dgm:prSet presAssocID="{8E47E2F1-DBFF-41F1-8254-3D52791CEC13}" presName="hierChild4" presStyleCnt="0"/>
      <dgm:spPr/>
    </dgm:pt>
    <dgm:pt modelId="{5FB67225-54D3-4109-B7B5-3ADC08894EC7}" type="pres">
      <dgm:prSet presAssocID="{8E47E2F1-DBFF-41F1-8254-3D52791CEC13}" presName="hierChild5" presStyleCnt="0"/>
      <dgm:spPr/>
    </dgm:pt>
    <dgm:pt modelId="{2B284706-BB6B-4DB2-B3AD-5BC8920F6A8E}" type="pres">
      <dgm:prSet presAssocID="{0DD86CBB-A01B-4CAE-A526-21BFF110ADFA}" presName="Name35" presStyleLbl="parChTrans1D3" presStyleIdx="1" presStyleCnt="2"/>
      <dgm:spPr/>
    </dgm:pt>
    <dgm:pt modelId="{5D2FE909-5DD7-4F78-9DE9-025789BABFF6}" type="pres">
      <dgm:prSet presAssocID="{DAB974F8-9A03-4925-874D-B0C8D032EE1E}" presName="hierRoot2" presStyleCnt="0">
        <dgm:presLayoutVars>
          <dgm:hierBranch val="r"/>
        </dgm:presLayoutVars>
      </dgm:prSet>
      <dgm:spPr/>
    </dgm:pt>
    <dgm:pt modelId="{503F28A6-47B6-429F-8B42-FA66EABBB1B1}" type="pres">
      <dgm:prSet presAssocID="{DAB974F8-9A03-4925-874D-B0C8D032EE1E}" presName="rootComposite" presStyleCnt="0"/>
      <dgm:spPr/>
    </dgm:pt>
    <dgm:pt modelId="{96A032A5-493E-46B4-91FD-5147697CC295}" type="pres">
      <dgm:prSet presAssocID="{DAB974F8-9A03-4925-874D-B0C8D032EE1E}" presName="rootText" presStyleLbl="node3" presStyleIdx="1" presStyleCnt="2">
        <dgm:presLayoutVars>
          <dgm:chPref val="3"/>
        </dgm:presLayoutVars>
      </dgm:prSet>
      <dgm:spPr/>
    </dgm:pt>
    <dgm:pt modelId="{3530178F-EE16-4D29-820A-F5B94DD853B3}" type="pres">
      <dgm:prSet presAssocID="{DAB974F8-9A03-4925-874D-B0C8D032EE1E}" presName="rootConnector" presStyleLbl="node3" presStyleIdx="1" presStyleCnt="2"/>
      <dgm:spPr/>
    </dgm:pt>
    <dgm:pt modelId="{90EDBD91-3C1E-41E5-90B0-F3D165B62C4B}" type="pres">
      <dgm:prSet presAssocID="{DAB974F8-9A03-4925-874D-B0C8D032EE1E}" presName="hierChild4" presStyleCnt="0"/>
      <dgm:spPr/>
    </dgm:pt>
    <dgm:pt modelId="{C1311B1B-FB0B-4CB6-AE98-47B9704AEBCE}" type="pres">
      <dgm:prSet presAssocID="{DAB974F8-9A03-4925-874D-B0C8D032EE1E}" presName="hierChild5" presStyleCnt="0"/>
      <dgm:spPr/>
    </dgm:pt>
    <dgm:pt modelId="{8D7568C7-8497-4408-BE29-52A02DC74342}" type="pres">
      <dgm:prSet presAssocID="{356E67DC-C3B2-448E-A9AB-E10BD638D9BE}" presName="hierChild5" presStyleCnt="0"/>
      <dgm:spPr/>
    </dgm:pt>
    <dgm:pt modelId="{2751A9EA-5B79-4405-AB03-51074FBB5C1A}" type="pres">
      <dgm:prSet presAssocID="{6ACA9835-4025-4F49-8BE5-8B0913A78EA5}" presName="Name35" presStyleLbl="parChTrans1D2" presStyleIdx="1" presStyleCnt="2"/>
      <dgm:spPr/>
    </dgm:pt>
    <dgm:pt modelId="{E3A66F6E-5A49-49DA-9E6C-BC2477200A46}" type="pres">
      <dgm:prSet presAssocID="{063E4D30-82C5-46BA-9A9B-B53C6FC4B5A7}" presName="hierRoot2" presStyleCnt="0">
        <dgm:presLayoutVars>
          <dgm:hierBranch/>
        </dgm:presLayoutVars>
      </dgm:prSet>
      <dgm:spPr/>
    </dgm:pt>
    <dgm:pt modelId="{7C381A6E-1946-42FC-A021-21704E2E378F}" type="pres">
      <dgm:prSet presAssocID="{063E4D30-82C5-46BA-9A9B-B53C6FC4B5A7}" presName="rootComposite" presStyleCnt="0"/>
      <dgm:spPr/>
    </dgm:pt>
    <dgm:pt modelId="{629D6E36-1A38-4DEE-BC9B-7C3E46509854}" type="pres">
      <dgm:prSet presAssocID="{063E4D30-82C5-46BA-9A9B-B53C6FC4B5A7}" presName="rootText" presStyleLbl="node2" presStyleIdx="1" presStyleCnt="2">
        <dgm:presLayoutVars>
          <dgm:chPref val="3"/>
        </dgm:presLayoutVars>
      </dgm:prSet>
      <dgm:spPr/>
    </dgm:pt>
    <dgm:pt modelId="{A5570048-B0B2-496E-B286-48F09D6C4C06}" type="pres">
      <dgm:prSet presAssocID="{063E4D30-82C5-46BA-9A9B-B53C6FC4B5A7}" presName="rootConnector" presStyleLbl="node2" presStyleIdx="1" presStyleCnt="2"/>
      <dgm:spPr/>
    </dgm:pt>
    <dgm:pt modelId="{EBDFB89D-61D8-4782-883B-5FE97A993235}" type="pres">
      <dgm:prSet presAssocID="{063E4D30-82C5-46BA-9A9B-B53C6FC4B5A7}" presName="hierChild4" presStyleCnt="0"/>
      <dgm:spPr/>
    </dgm:pt>
    <dgm:pt modelId="{A09B6459-3EDF-46EE-9A51-7B6F5023EE80}" type="pres">
      <dgm:prSet presAssocID="{063E4D30-82C5-46BA-9A9B-B53C6FC4B5A7}" presName="hierChild5" presStyleCnt="0"/>
      <dgm:spPr/>
    </dgm:pt>
    <dgm:pt modelId="{DA19B602-2A7D-42FC-B660-3DA260DE59AC}" type="pres">
      <dgm:prSet presAssocID="{E3FAA72E-7DDA-4F8C-B155-37731A4FB50F}" presName="hierChild3" presStyleCnt="0"/>
      <dgm:spPr/>
    </dgm:pt>
  </dgm:ptLst>
  <dgm:cxnLst>
    <dgm:cxn modelId="{CA544A1A-DAA4-4360-A70B-FDE1EC754009}" type="presOf" srcId="{BD6571B0-CA32-4F7F-9DEA-9D8A051A9B76}" destId="{A9BCD5F2-80C2-43C2-A96C-305068DAA795}" srcOrd="0" destOrd="0" presId="urn:microsoft.com/office/officeart/2005/8/layout/orgChart1"/>
    <dgm:cxn modelId="{D56B3922-F035-47B3-ACED-A3F76B535702}" srcId="{E3FAA72E-7DDA-4F8C-B155-37731A4FB50F}" destId="{063E4D30-82C5-46BA-9A9B-B53C6FC4B5A7}" srcOrd="1" destOrd="0" parTransId="{6ACA9835-4025-4F49-8BE5-8B0913A78EA5}" sibTransId="{9A3C1012-D2DE-42AB-BFB1-078CE414FAA0}"/>
    <dgm:cxn modelId="{F3C14530-1883-41D1-8FF3-583E2F6471F4}" type="presOf" srcId="{6ACA9835-4025-4F49-8BE5-8B0913A78EA5}" destId="{2751A9EA-5B79-4405-AB03-51074FBB5C1A}" srcOrd="0" destOrd="0" presId="urn:microsoft.com/office/officeart/2005/8/layout/orgChart1"/>
    <dgm:cxn modelId="{8ED4923F-682D-48B7-AA4F-FB8099AC869A}" srcId="{BD6571B0-CA32-4F7F-9DEA-9D8A051A9B76}" destId="{E3FAA72E-7DDA-4F8C-B155-37731A4FB50F}" srcOrd="0" destOrd="0" parTransId="{18D7E94F-337A-453F-BD70-5717182D7342}" sibTransId="{D4C55ACE-63F0-4B43-A12F-A3EE1935DDAD}"/>
    <dgm:cxn modelId="{64175F45-2009-4E13-94FC-3EF1EA636738}" type="presOf" srcId="{4D484B71-076F-4FFE-B7FD-306114E7CC78}" destId="{2E0518D5-94C0-4DE5-AC00-6E0C5E748D43}" srcOrd="0" destOrd="0" presId="urn:microsoft.com/office/officeart/2005/8/layout/orgChart1"/>
    <dgm:cxn modelId="{3163C44D-F911-4060-A8DB-D3946CB00C93}" type="presOf" srcId="{356E67DC-C3B2-448E-A9AB-E10BD638D9BE}" destId="{2B9BE2F6-EE6F-4548-A7F0-6474F3B4EA96}" srcOrd="1" destOrd="0" presId="urn:microsoft.com/office/officeart/2005/8/layout/orgChart1"/>
    <dgm:cxn modelId="{62B3D76D-8FCF-4952-99D2-5C6ADE5A895A}" type="presOf" srcId="{356E67DC-C3B2-448E-A9AB-E10BD638D9BE}" destId="{17C60AF5-ECAB-4307-8517-E645E28386E7}" srcOrd="0" destOrd="0" presId="urn:microsoft.com/office/officeart/2005/8/layout/orgChart1"/>
    <dgm:cxn modelId="{7B9F6B4F-11B2-4817-B195-3D0C886B3480}" srcId="{E3FAA72E-7DDA-4F8C-B155-37731A4FB50F}" destId="{356E67DC-C3B2-448E-A9AB-E10BD638D9BE}" srcOrd="0" destOrd="0" parTransId="{9F9E6281-595C-4721-893C-DFD4CB36EA04}" sibTransId="{75C957F9-8BD9-4549-AE5E-D42FE9C13357}"/>
    <dgm:cxn modelId="{11F37170-2567-474D-8383-584EEEE5BF62}" srcId="{356E67DC-C3B2-448E-A9AB-E10BD638D9BE}" destId="{8E47E2F1-DBFF-41F1-8254-3D52791CEC13}" srcOrd="0" destOrd="0" parTransId="{4D484B71-076F-4FFE-B7FD-306114E7CC78}" sibTransId="{FB3EB872-35A8-4D7E-89A9-21862DDA1B92}"/>
    <dgm:cxn modelId="{AA886C71-9AFA-4B40-BCE7-DD84B1657CD3}" type="presOf" srcId="{063E4D30-82C5-46BA-9A9B-B53C6FC4B5A7}" destId="{A5570048-B0B2-496E-B286-48F09D6C4C06}" srcOrd="1" destOrd="0" presId="urn:microsoft.com/office/officeart/2005/8/layout/orgChart1"/>
    <dgm:cxn modelId="{7860A958-F832-48B3-91F9-DC3C92F654F5}" type="presOf" srcId="{8E47E2F1-DBFF-41F1-8254-3D52791CEC13}" destId="{5B09A6CD-7DCF-4F05-93D1-81AA2A16BF88}" srcOrd="1" destOrd="0" presId="urn:microsoft.com/office/officeart/2005/8/layout/orgChart1"/>
    <dgm:cxn modelId="{197CFEBE-A572-41E0-8841-0AA64F81A2EA}" type="presOf" srcId="{E3FAA72E-7DDA-4F8C-B155-37731A4FB50F}" destId="{5962D12B-9E45-4413-A27B-21B094389B97}" srcOrd="1" destOrd="0" presId="urn:microsoft.com/office/officeart/2005/8/layout/orgChart1"/>
    <dgm:cxn modelId="{0013B2C2-34E3-4664-83D0-2B2467FFBA03}" type="presOf" srcId="{8E47E2F1-DBFF-41F1-8254-3D52791CEC13}" destId="{CCC82A4E-3B9D-46FD-86B8-A82EC453E166}" srcOrd="0" destOrd="0" presId="urn:microsoft.com/office/officeart/2005/8/layout/orgChart1"/>
    <dgm:cxn modelId="{D4A7FCC7-AFDB-4538-BF9A-3FF2FAE7FA41}" type="presOf" srcId="{0DD86CBB-A01B-4CAE-A526-21BFF110ADFA}" destId="{2B284706-BB6B-4DB2-B3AD-5BC8920F6A8E}" srcOrd="0" destOrd="0" presId="urn:microsoft.com/office/officeart/2005/8/layout/orgChart1"/>
    <dgm:cxn modelId="{7E7EBCCF-880F-46FA-8936-240DBB804021}" type="presOf" srcId="{E3FAA72E-7DDA-4F8C-B155-37731A4FB50F}" destId="{9326E818-F956-418C-8D83-06C5800B06FD}" srcOrd="0" destOrd="0" presId="urn:microsoft.com/office/officeart/2005/8/layout/orgChart1"/>
    <dgm:cxn modelId="{19AB2CD2-3DA3-47F6-8904-6641B6EB9E59}" type="presOf" srcId="{DAB974F8-9A03-4925-874D-B0C8D032EE1E}" destId="{3530178F-EE16-4D29-820A-F5B94DD853B3}" srcOrd="1" destOrd="0" presId="urn:microsoft.com/office/officeart/2005/8/layout/orgChart1"/>
    <dgm:cxn modelId="{1DA9C7E4-D80D-48EB-A02B-8526FF123255}" type="presOf" srcId="{063E4D30-82C5-46BA-9A9B-B53C6FC4B5A7}" destId="{629D6E36-1A38-4DEE-BC9B-7C3E46509854}" srcOrd="0" destOrd="0" presId="urn:microsoft.com/office/officeart/2005/8/layout/orgChart1"/>
    <dgm:cxn modelId="{A4368DE6-74FE-4014-BE8D-E2A0A4791896}" type="presOf" srcId="{DAB974F8-9A03-4925-874D-B0C8D032EE1E}" destId="{96A032A5-493E-46B4-91FD-5147697CC295}" srcOrd="0" destOrd="0" presId="urn:microsoft.com/office/officeart/2005/8/layout/orgChart1"/>
    <dgm:cxn modelId="{C8A13FF2-D48C-4413-9FF0-E2D8D3CEBB48}" srcId="{356E67DC-C3B2-448E-A9AB-E10BD638D9BE}" destId="{DAB974F8-9A03-4925-874D-B0C8D032EE1E}" srcOrd="1" destOrd="0" parTransId="{0DD86CBB-A01B-4CAE-A526-21BFF110ADFA}" sibTransId="{C70A5687-8D26-40BD-94FE-1F825C734BBC}"/>
    <dgm:cxn modelId="{508CE4F6-88F4-44A2-8CEE-CE0ACC6AD0F9}" type="presOf" srcId="{9F9E6281-595C-4721-893C-DFD4CB36EA04}" destId="{76BE8BBF-FBA0-4835-9E93-A14E34D77B6F}" srcOrd="0" destOrd="0" presId="urn:microsoft.com/office/officeart/2005/8/layout/orgChart1"/>
    <dgm:cxn modelId="{2735F8D8-D312-42FA-ABF1-029A317C329D}" type="presParOf" srcId="{A9BCD5F2-80C2-43C2-A96C-305068DAA795}" destId="{03BE06AB-DDB8-4302-8937-CCF7DB31F411}" srcOrd="0" destOrd="0" presId="urn:microsoft.com/office/officeart/2005/8/layout/orgChart1"/>
    <dgm:cxn modelId="{EDEC3D29-AFB8-42D4-BCD7-863B2010A982}" type="presParOf" srcId="{03BE06AB-DDB8-4302-8937-CCF7DB31F411}" destId="{58F52F93-196E-4ABD-8CD2-FC7514AAA5F2}" srcOrd="0" destOrd="0" presId="urn:microsoft.com/office/officeart/2005/8/layout/orgChart1"/>
    <dgm:cxn modelId="{4976ED23-154F-4827-A0D8-B439B109C56B}" type="presParOf" srcId="{58F52F93-196E-4ABD-8CD2-FC7514AAA5F2}" destId="{9326E818-F956-418C-8D83-06C5800B06FD}" srcOrd="0" destOrd="0" presId="urn:microsoft.com/office/officeart/2005/8/layout/orgChart1"/>
    <dgm:cxn modelId="{849948CD-0213-401B-9AAC-9AAC276256DA}" type="presParOf" srcId="{58F52F93-196E-4ABD-8CD2-FC7514AAA5F2}" destId="{5962D12B-9E45-4413-A27B-21B094389B97}" srcOrd="1" destOrd="0" presId="urn:microsoft.com/office/officeart/2005/8/layout/orgChart1"/>
    <dgm:cxn modelId="{09F4BBEF-8BBA-4C0B-A2B5-3CD214829D06}" type="presParOf" srcId="{03BE06AB-DDB8-4302-8937-CCF7DB31F411}" destId="{E284C7F8-4E4B-44E5-B943-21ED312887E3}" srcOrd="1" destOrd="0" presId="urn:microsoft.com/office/officeart/2005/8/layout/orgChart1"/>
    <dgm:cxn modelId="{542A26B2-DB30-4F77-AA54-77BA275F9104}" type="presParOf" srcId="{E284C7F8-4E4B-44E5-B943-21ED312887E3}" destId="{76BE8BBF-FBA0-4835-9E93-A14E34D77B6F}" srcOrd="0" destOrd="0" presId="urn:microsoft.com/office/officeart/2005/8/layout/orgChart1"/>
    <dgm:cxn modelId="{BCDC9C0D-B0C6-4228-A979-E49DADE814C0}" type="presParOf" srcId="{E284C7F8-4E4B-44E5-B943-21ED312887E3}" destId="{DD040296-11F9-4381-902C-548EFBF9C67C}" srcOrd="1" destOrd="0" presId="urn:microsoft.com/office/officeart/2005/8/layout/orgChart1"/>
    <dgm:cxn modelId="{88B8584A-60D6-4FD1-B682-9DBDFA2FE093}" type="presParOf" srcId="{DD040296-11F9-4381-902C-548EFBF9C67C}" destId="{246BC922-B1D1-4EA8-8818-266E10CD3AD3}" srcOrd="0" destOrd="0" presId="urn:microsoft.com/office/officeart/2005/8/layout/orgChart1"/>
    <dgm:cxn modelId="{B6C88155-F55C-421B-9AB9-F9523E2B41C6}" type="presParOf" srcId="{246BC922-B1D1-4EA8-8818-266E10CD3AD3}" destId="{17C60AF5-ECAB-4307-8517-E645E28386E7}" srcOrd="0" destOrd="0" presId="urn:microsoft.com/office/officeart/2005/8/layout/orgChart1"/>
    <dgm:cxn modelId="{8E67CB19-DBC3-43F3-830F-B852AC9AC22C}" type="presParOf" srcId="{246BC922-B1D1-4EA8-8818-266E10CD3AD3}" destId="{2B9BE2F6-EE6F-4548-A7F0-6474F3B4EA96}" srcOrd="1" destOrd="0" presId="urn:microsoft.com/office/officeart/2005/8/layout/orgChart1"/>
    <dgm:cxn modelId="{D274B730-2D6B-4C3E-8A45-5C12BD63F892}" type="presParOf" srcId="{DD040296-11F9-4381-902C-548EFBF9C67C}" destId="{68596C7B-8DEE-4D55-BE08-AE14E4E18E77}" srcOrd="1" destOrd="0" presId="urn:microsoft.com/office/officeart/2005/8/layout/orgChart1"/>
    <dgm:cxn modelId="{B0151AFA-B010-4A49-9B40-0E6ED1A2EB57}" type="presParOf" srcId="{68596C7B-8DEE-4D55-BE08-AE14E4E18E77}" destId="{2E0518D5-94C0-4DE5-AC00-6E0C5E748D43}" srcOrd="0" destOrd="0" presId="urn:microsoft.com/office/officeart/2005/8/layout/orgChart1"/>
    <dgm:cxn modelId="{9772B945-2A2B-4E15-A849-2228768809E8}" type="presParOf" srcId="{68596C7B-8DEE-4D55-BE08-AE14E4E18E77}" destId="{1E885ABA-F879-4474-AACC-F4C8C7C7BDF0}" srcOrd="1" destOrd="0" presId="urn:microsoft.com/office/officeart/2005/8/layout/orgChart1"/>
    <dgm:cxn modelId="{729E16A3-1B64-4BC4-91A2-908E4408EE49}" type="presParOf" srcId="{1E885ABA-F879-4474-AACC-F4C8C7C7BDF0}" destId="{798E0705-A404-4D92-9D9F-BC91AEF208D7}" srcOrd="0" destOrd="0" presId="urn:microsoft.com/office/officeart/2005/8/layout/orgChart1"/>
    <dgm:cxn modelId="{E197DD9B-34EA-4B65-AB22-09B2F4334BA7}" type="presParOf" srcId="{798E0705-A404-4D92-9D9F-BC91AEF208D7}" destId="{CCC82A4E-3B9D-46FD-86B8-A82EC453E166}" srcOrd="0" destOrd="0" presId="urn:microsoft.com/office/officeart/2005/8/layout/orgChart1"/>
    <dgm:cxn modelId="{50EBE860-F588-4CF4-8433-B1971934757B}" type="presParOf" srcId="{798E0705-A404-4D92-9D9F-BC91AEF208D7}" destId="{5B09A6CD-7DCF-4F05-93D1-81AA2A16BF88}" srcOrd="1" destOrd="0" presId="urn:microsoft.com/office/officeart/2005/8/layout/orgChart1"/>
    <dgm:cxn modelId="{24B1596C-70AF-448C-A24E-9B04C822C70D}" type="presParOf" srcId="{1E885ABA-F879-4474-AACC-F4C8C7C7BDF0}" destId="{99EFAC46-0ABC-46AA-9A08-3FFE9319F298}" srcOrd="1" destOrd="0" presId="urn:microsoft.com/office/officeart/2005/8/layout/orgChart1"/>
    <dgm:cxn modelId="{9DA8AD1A-5473-4BBB-B7C6-F6CFF6DCF67C}" type="presParOf" srcId="{1E885ABA-F879-4474-AACC-F4C8C7C7BDF0}" destId="{5FB67225-54D3-4109-B7B5-3ADC08894EC7}" srcOrd="2" destOrd="0" presId="urn:microsoft.com/office/officeart/2005/8/layout/orgChart1"/>
    <dgm:cxn modelId="{5973E5C7-EB51-4069-9749-AEB9E32C0759}" type="presParOf" srcId="{68596C7B-8DEE-4D55-BE08-AE14E4E18E77}" destId="{2B284706-BB6B-4DB2-B3AD-5BC8920F6A8E}" srcOrd="2" destOrd="0" presId="urn:microsoft.com/office/officeart/2005/8/layout/orgChart1"/>
    <dgm:cxn modelId="{593EE138-11B5-4113-9633-062A67F03923}" type="presParOf" srcId="{68596C7B-8DEE-4D55-BE08-AE14E4E18E77}" destId="{5D2FE909-5DD7-4F78-9DE9-025789BABFF6}" srcOrd="3" destOrd="0" presId="urn:microsoft.com/office/officeart/2005/8/layout/orgChart1"/>
    <dgm:cxn modelId="{C0944CB1-680A-41A4-AD62-27B18E425AAB}" type="presParOf" srcId="{5D2FE909-5DD7-4F78-9DE9-025789BABFF6}" destId="{503F28A6-47B6-429F-8B42-FA66EABBB1B1}" srcOrd="0" destOrd="0" presId="urn:microsoft.com/office/officeart/2005/8/layout/orgChart1"/>
    <dgm:cxn modelId="{FDAF12BD-8FF9-4209-B17D-DA8DD68AB088}" type="presParOf" srcId="{503F28A6-47B6-429F-8B42-FA66EABBB1B1}" destId="{96A032A5-493E-46B4-91FD-5147697CC295}" srcOrd="0" destOrd="0" presId="urn:microsoft.com/office/officeart/2005/8/layout/orgChart1"/>
    <dgm:cxn modelId="{36156C48-9E9B-405F-AFD0-54FE10E99EC9}" type="presParOf" srcId="{503F28A6-47B6-429F-8B42-FA66EABBB1B1}" destId="{3530178F-EE16-4D29-820A-F5B94DD853B3}" srcOrd="1" destOrd="0" presId="urn:microsoft.com/office/officeart/2005/8/layout/orgChart1"/>
    <dgm:cxn modelId="{28279D8E-AB4C-4337-AF96-ECD893B20BE9}" type="presParOf" srcId="{5D2FE909-5DD7-4F78-9DE9-025789BABFF6}" destId="{90EDBD91-3C1E-41E5-90B0-F3D165B62C4B}" srcOrd="1" destOrd="0" presId="urn:microsoft.com/office/officeart/2005/8/layout/orgChart1"/>
    <dgm:cxn modelId="{8AD9CBDD-6C2E-4770-93E6-B060BA28C8B4}" type="presParOf" srcId="{5D2FE909-5DD7-4F78-9DE9-025789BABFF6}" destId="{C1311B1B-FB0B-4CB6-AE98-47B9704AEBCE}" srcOrd="2" destOrd="0" presId="urn:microsoft.com/office/officeart/2005/8/layout/orgChart1"/>
    <dgm:cxn modelId="{AFB0B98C-EDAF-4F58-BF2E-FB81557AF7C4}" type="presParOf" srcId="{DD040296-11F9-4381-902C-548EFBF9C67C}" destId="{8D7568C7-8497-4408-BE29-52A02DC74342}" srcOrd="2" destOrd="0" presId="urn:microsoft.com/office/officeart/2005/8/layout/orgChart1"/>
    <dgm:cxn modelId="{39ABEACB-5B0D-4172-94BA-01D0036AC839}" type="presParOf" srcId="{E284C7F8-4E4B-44E5-B943-21ED312887E3}" destId="{2751A9EA-5B79-4405-AB03-51074FBB5C1A}" srcOrd="2" destOrd="0" presId="urn:microsoft.com/office/officeart/2005/8/layout/orgChart1"/>
    <dgm:cxn modelId="{C4E9A8B7-4A59-43BE-B272-D33210E110BA}" type="presParOf" srcId="{E284C7F8-4E4B-44E5-B943-21ED312887E3}" destId="{E3A66F6E-5A49-49DA-9E6C-BC2477200A46}" srcOrd="3" destOrd="0" presId="urn:microsoft.com/office/officeart/2005/8/layout/orgChart1"/>
    <dgm:cxn modelId="{BF587291-DE1E-4BD8-B770-C9DABCEE94EC}" type="presParOf" srcId="{E3A66F6E-5A49-49DA-9E6C-BC2477200A46}" destId="{7C381A6E-1946-42FC-A021-21704E2E378F}" srcOrd="0" destOrd="0" presId="urn:microsoft.com/office/officeart/2005/8/layout/orgChart1"/>
    <dgm:cxn modelId="{2F41449F-E45B-432B-910A-247BC9693543}" type="presParOf" srcId="{7C381A6E-1946-42FC-A021-21704E2E378F}" destId="{629D6E36-1A38-4DEE-BC9B-7C3E46509854}" srcOrd="0" destOrd="0" presId="urn:microsoft.com/office/officeart/2005/8/layout/orgChart1"/>
    <dgm:cxn modelId="{BE32D4CE-3C1A-40C9-94B2-CE38781C31D2}" type="presParOf" srcId="{7C381A6E-1946-42FC-A021-21704E2E378F}" destId="{A5570048-B0B2-496E-B286-48F09D6C4C06}" srcOrd="1" destOrd="0" presId="urn:microsoft.com/office/officeart/2005/8/layout/orgChart1"/>
    <dgm:cxn modelId="{8BB0E9BF-0A7E-4F9A-8E9A-6FE73E922309}" type="presParOf" srcId="{E3A66F6E-5A49-49DA-9E6C-BC2477200A46}" destId="{EBDFB89D-61D8-4782-883B-5FE97A993235}" srcOrd="1" destOrd="0" presId="urn:microsoft.com/office/officeart/2005/8/layout/orgChart1"/>
    <dgm:cxn modelId="{510F337A-E430-4029-8744-D8CA75E2C2AA}" type="presParOf" srcId="{E3A66F6E-5A49-49DA-9E6C-BC2477200A46}" destId="{A09B6459-3EDF-46EE-9A51-7B6F5023EE80}" srcOrd="2" destOrd="0" presId="urn:microsoft.com/office/officeart/2005/8/layout/orgChart1"/>
    <dgm:cxn modelId="{B813137B-D94B-4900-B009-424E2A844ACE}" type="presParOf" srcId="{03BE06AB-DDB8-4302-8937-CCF7DB31F411}" destId="{DA19B602-2A7D-42FC-B660-3DA260DE59AC}"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51A9EA-5B79-4405-AB03-51074FBB5C1A}">
      <dsp:nvSpPr>
        <dsp:cNvPr id="0" name=""/>
        <dsp:cNvSpPr/>
      </dsp:nvSpPr>
      <dsp:spPr>
        <a:xfrm>
          <a:off x="4642460" y="1250284"/>
          <a:ext cx="1512520" cy="525007"/>
        </a:xfrm>
        <a:custGeom>
          <a:avLst/>
          <a:gdLst/>
          <a:ahLst/>
          <a:cxnLst/>
          <a:rect l="0" t="0" r="0" b="0"/>
          <a:pathLst>
            <a:path>
              <a:moveTo>
                <a:pt x="0" y="0"/>
              </a:moveTo>
              <a:lnTo>
                <a:pt x="0" y="262503"/>
              </a:lnTo>
              <a:lnTo>
                <a:pt x="1512520" y="262503"/>
              </a:lnTo>
              <a:lnTo>
                <a:pt x="1512520" y="52500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B284706-BB6B-4DB2-B3AD-5BC8920F6A8E}">
      <dsp:nvSpPr>
        <dsp:cNvPr id="0" name=""/>
        <dsp:cNvSpPr/>
      </dsp:nvSpPr>
      <dsp:spPr>
        <a:xfrm>
          <a:off x="3129939" y="3025308"/>
          <a:ext cx="1512520" cy="525007"/>
        </a:xfrm>
        <a:custGeom>
          <a:avLst/>
          <a:gdLst/>
          <a:ahLst/>
          <a:cxnLst/>
          <a:rect l="0" t="0" r="0" b="0"/>
          <a:pathLst>
            <a:path>
              <a:moveTo>
                <a:pt x="0" y="0"/>
              </a:moveTo>
              <a:lnTo>
                <a:pt x="0" y="262503"/>
              </a:lnTo>
              <a:lnTo>
                <a:pt x="1512520" y="262503"/>
              </a:lnTo>
              <a:lnTo>
                <a:pt x="1512520" y="52500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E0518D5-94C0-4DE5-AC00-6E0C5E748D43}">
      <dsp:nvSpPr>
        <dsp:cNvPr id="0" name=""/>
        <dsp:cNvSpPr/>
      </dsp:nvSpPr>
      <dsp:spPr>
        <a:xfrm>
          <a:off x="1617419" y="3025308"/>
          <a:ext cx="1512520" cy="525007"/>
        </a:xfrm>
        <a:custGeom>
          <a:avLst/>
          <a:gdLst/>
          <a:ahLst/>
          <a:cxnLst/>
          <a:rect l="0" t="0" r="0" b="0"/>
          <a:pathLst>
            <a:path>
              <a:moveTo>
                <a:pt x="1512520" y="0"/>
              </a:moveTo>
              <a:lnTo>
                <a:pt x="1512520" y="262503"/>
              </a:lnTo>
              <a:lnTo>
                <a:pt x="0" y="262503"/>
              </a:lnTo>
              <a:lnTo>
                <a:pt x="0" y="52500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6BE8BBF-FBA0-4835-9E93-A14E34D77B6F}">
      <dsp:nvSpPr>
        <dsp:cNvPr id="0" name=""/>
        <dsp:cNvSpPr/>
      </dsp:nvSpPr>
      <dsp:spPr>
        <a:xfrm>
          <a:off x="3129939" y="1250284"/>
          <a:ext cx="1512520" cy="525007"/>
        </a:xfrm>
        <a:custGeom>
          <a:avLst/>
          <a:gdLst/>
          <a:ahLst/>
          <a:cxnLst/>
          <a:rect l="0" t="0" r="0" b="0"/>
          <a:pathLst>
            <a:path>
              <a:moveTo>
                <a:pt x="1512520" y="0"/>
              </a:moveTo>
              <a:lnTo>
                <a:pt x="1512520" y="262503"/>
              </a:lnTo>
              <a:lnTo>
                <a:pt x="0" y="262503"/>
              </a:lnTo>
              <a:lnTo>
                <a:pt x="0" y="52500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326E818-F956-418C-8D83-06C5800B06FD}">
      <dsp:nvSpPr>
        <dsp:cNvPr id="0" name=""/>
        <dsp:cNvSpPr/>
      </dsp:nvSpPr>
      <dsp:spPr>
        <a:xfrm>
          <a:off x="3392443" y="267"/>
          <a:ext cx="2500033" cy="125001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3800" b="0" i="0" u="none" strike="noStrike" kern="1200" cap="none" normalizeH="0" baseline="0">
              <a:ln>
                <a:noFill/>
              </a:ln>
              <a:solidFill>
                <a:schemeClr val="tx1"/>
              </a:solidFill>
              <a:effectLst/>
              <a:latin typeface="Arial" panose="020B0604020202020204" pitchFamily="34" charset="0"/>
            </a:rPr>
            <a:t>Simulation</a:t>
          </a:r>
        </a:p>
      </dsp:txBody>
      <dsp:txXfrm>
        <a:off x="3392443" y="267"/>
        <a:ext cx="2500033" cy="1250016"/>
      </dsp:txXfrm>
    </dsp:sp>
    <dsp:sp modelId="{17C60AF5-ECAB-4307-8517-E645E28386E7}">
      <dsp:nvSpPr>
        <dsp:cNvPr id="0" name=""/>
        <dsp:cNvSpPr/>
      </dsp:nvSpPr>
      <dsp:spPr>
        <a:xfrm>
          <a:off x="1879923" y="1775291"/>
          <a:ext cx="2500033" cy="125001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3800" b="0" i="0" u="none" strike="noStrike" kern="1200" cap="none" normalizeH="0" baseline="0">
              <a:ln>
                <a:noFill/>
              </a:ln>
              <a:solidFill>
                <a:schemeClr val="tx1"/>
              </a:solidFill>
              <a:effectLst/>
              <a:latin typeface="Arial" panose="020B0604020202020204" pitchFamily="34" charset="0"/>
            </a:rPr>
            <a:t>Discrete</a:t>
          </a:r>
        </a:p>
      </dsp:txBody>
      <dsp:txXfrm>
        <a:off x="1879923" y="1775291"/>
        <a:ext cx="2500033" cy="1250016"/>
      </dsp:txXfrm>
    </dsp:sp>
    <dsp:sp modelId="{CCC82A4E-3B9D-46FD-86B8-A82EC453E166}">
      <dsp:nvSpPr>
        <dsp:cNvPr id="0" name=""/>
        <dsp:cNvSpPr/>
      </dsp:nvSpPr>
      <dsp:spPr>
        <a:xfrm>
          <a:off x="367402" y="3550315"/>
          <a:ext cx="2500033" cy="125001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3800" b="0" i="0" u="none" strike="noStrike" kern="1200" cap="none" normalizeH="0" baseline="0">
              <a:ln>
                <a:noFill/>
              </a:ln>
              <a:solidFill>
                <a:schemeClr val="tx1"/>
              </a:solidFill>
              <a:effectLst/>
              <a:latin typeface="Arial" panose="020B0604020202020204" pitchFamily="34" charset="0"/>
            </a:rPr>
            <a:t>2-Value</a:t>
          </a:r>
        </a:p>
      </dsp:txBody>
      <dsp:txXfrm>
        <a:off x="367402" y="3550315"/>
        <a:ext cx="2500033" cy="1250016"/>
      </dsp:txXfrm>
    </dsp:sp>
    <dsp:sp modelId="{96A032A5-493E-46B4-91FD-5147697CC295}">
      <dsp:nvSpPr>
        <dsp:cNvPr id="0" name=""/>
        <dsp:cNvSpPr/>
      </dsp:nvSpPr>
      <dsp:spPr>
        <a:xfrm>
          <a:off x="3392443" y="3550315"/>
          <a:ext cx="2500033" cy="125001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3800" b="0" i="0" u="none" strike="noStrike" kern="1200" cap="none" normalizeH="0" baseline="0">
              <a:ln>
                <a:noFill/>
              </a:ln>
              <a:solidFill>
                <a:schemeClr val="tx1"/>
              </a:solidFill>
              <a:effectLst/>
              <a:latin typeface="Arial" panose="020B0604020202020204" pitchFamily="34" charset="0"/>
            </a:rPr>
            <a:t>Multi-Valued</a:t>
          </a:r>
        </a:p>
      </dsp:txBody>
      <dsp:txXfrm>
        <a:off x="3392443" y="3550315"/>
        <a:ext cx="2500033" cy="1250016"/>
      </dsp:txXfrm>
    </dsp:sp>
    <dsp:sp modelId="{629D6E36-1A38-4DEE-BC9B-7C3E46509854}">
      <dsp:nvSpPr>
        <dsp:cNvPr id="0" name=""/>
        <dsp:cNvSpPr/>
      </dsp:nvSpPr>
      <dsp:spPr>
        <a:xfrm>
          <a:off x="4904963" y="1775291"/>
          <a:ext cx="2500033" cy="125001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3800" b="0" i="0" u="none" strike="noStrike" kern="1200" cap="none" normalizeH="0" baseline="0">
              <a:ln>
                <a:noFill/>
              </a:ln>
              <a:solidFill>
                <a:schemeClr val="tx1"/>
              </a:solidFill>
              <a:effectLst/>
              <a:latin typeface="Arial" panose="020B0604020202020204" pitchFamily="34" charset="0"/>
            </a:rPr>
            <a:t>Continuous</a:t>
          </a:r>
        </a:p>
      </dsp:txBody>
      <dsp:txXfrm>
        <a:off x="4904963" y="1775291"/>
        <a:ext cx="2500033" cy="1250016"/>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75E94784-E2AF-4816-9630-8C8415B1E149}"/>
              </a:ext>
            </a:extLst>
          </p:cNvPr>
          <p:cNvSpPr>
            <a:spLocks noGrp="1" noChangeArrowheads="1"/>
          </p:cNvSpPr>
          <p:nvPr>
            <p:ph type="body" sz="quarter" idx="3"/>
          </p:nvPr>
        </p:nvSpPr>
        <p:spPr bwMode="auto">
          <a:xfrm>
            <a:off x="930275" y="4384675"/>
            <a:ext cx="5118100" cy="4156075"/>
          </a:xfrm>
          <a:prstGeom prst="rect">
            <a:avLst/>
          </a:prstGeom>
          <a:noFill/>
          <a:ln w="9525">
            <a:noFill/>
            <a:miter lim="800000"/>
            <a:headEnd/>
            <a:tailEnd/>
          </a:ln>
          <a:effectLst/>
        </p:spPr>
        <p:txBody>
          <a:bodyPr vert="horz" wrap="square" lIns="95250" tIns="47625" rIns="95250" bIns="4762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099" name="Rectangle 3">
            <a:extLst>
              <a:ext uri="{FF2B5EF4-FFF2-40B4-BE49-F238E27FC236}">
                <a16:creationId xmlns:a16="http://schemas.microsoft.com/office/drawing/2014/main" id="{AD76C114-65E7-4403-850B-7B753F7AA23F}"/>
              </a:ext>
            </a:extLst>
          </p:cNvPr>
          <p:cNvSpPr>
            <a:spLocks noGrp="1" noRot="1" noChangeAspect="1" noChangeArrowheads="1" noTextEdit="1"/>
          </p:cNvSpPr>
          <p:nvPr>
            <p:ph type="sldImg" idx="2"/>
          </p:nvPr>
        </p:nvSpPr>
        <p:spPr bwMode="auto">
          <a:xfrm>
            <a:off x="1190625" y="700088"/>
            <a:ext cx="4598988" cy="3449637"/>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Tree>
  </p:cSld>
  <p:clrMap bg1="lt1" tx1="dk1" bg2="lt2" tx2="dk2" accent1="accent1" accent2="accent2" accent3="accent3" accent4="accent4" accent5="accent5" accent6="accent6" hlink="hlink" folHlink="folHlink"/>
  <p:notesStyle>
    <a:lvl1pPr algn="l" defTabSz="949325" rtl="0" eaLnBrk="0" fontAlgn="base" hangingPunct="0">
      <a:spcBef>
        <a:spcPct val="30000"/>
      </a:spcBef>
      <a:spcAft>
        <a:spcPct val="0"/>
      </a:spcAft>
      <a:defRPr sz="1200" kern="1200">
        <a:solidFill>
          <a:schemeClr val="tx1"/>
        </a:solidFill>
        <a:latin typeface="Arial Narrow" pitchFamily="34" charset="0"/>
        <a:ea typeface="+mn-ea"/>
        <a:cs typeface="+mn-cs"/>
      </a:defRPr>
    </a:lvl1pPr>
    <a:lvl2pPr marL="465138" algn="l" defTabSz="949325" rtl="0" eaLnBrk="0" fontAlgn="base" hangingPunct="0">
      <a:spcBef>
        <a:spcPct val="30000"/>
      </a:spcBef>
      <a:spcAft>
        <a:spcPct val="0"/>
      </a:spcAft>
      <a:defRPr sz="1200" kern="1200">
        <a:solidFill>
          <a:schemeClr val="tx1"/>
        </a:solidFill>
        <a:latin typeface="Arial Narrow" pitchFamily="34" charset="0"/>
        <a:ea typeface="+mn-ea"/>
        <a:cs typeface="+mn-cs"/>
      </a:defRPr>
    </a:lvl2pPr>
    <a:lvl3pPr marL="931863" algn="l" defTabSz="949325" rtl="0" eaLnBrk="0" fontAlgn="base" hangingPunct="0">
      <a:spcBef>
        <a:spcPct val="30000"/>
      </a:spcBef>
      <a:spcAft>
        <a:spcPct val="0"/>
      </a:spcAft>
      <a:defRPr sz="1200" kern="1200">
        <a:solidFill>
          <a:schemeClr val="tx1"/>
        </a:solidFill>
        <a:latin typeface="Arial Narrow" pitchFamily="34" charset="0"/>
        <a:ea typeface="+mn-ea"/>
        <a:cs typeface="+mn-cs"/>
      </a:defRPr>
    </a:lvl3pPr>
    <a:lvl4pPr marL="1397000" algn="l" defTabSz="949325" rtl="0" eaLnBrk="0" fontAlgn="base" hangingPunct="0">
      <a:spcBef>
        <a:spcPct val="30000"/>
      </a:spcBef>
      <a:spcAft>
        <a:spcPct val="0"/>
      </a:spcAft>
      <a:defRPr sz="1200" kern="1200">
        <a:solidFill>
          <a:schemeClr val="tx1"/>
        </a:solidFill>
        <a:latin typeface="Arial Narrow" pitchFamily="34" charset="0"/>
        <a:ea typeface="+mn-ea"/>
        <a:cs typeface="+mn-cs"/>
      </a:defRPr>
    </a:lvl4pPr>
    <a:lvl5pPr marL="1862138" algn="l" defTabSz="949325" rtl="0" eaLnBrk="0" fontAlgn="base" hangingPunct="0">
      <a:spcBef>
        <a:spcPct val="30000"/>
      </a:spcBef>
      <a:spcAft>
        <a:spcPct val="0"/>
      </a:spcAft>
      <a:defRPr sz="1200" kern="1200">
        <a:solidFill>
          <a:schemeClr val="tx1"/>
        </a:solidFill>
        <a:latin typeface="Arial Narrow"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34294A5C-2E41-42BF-8904-E0DBF5857914}"/>
              </a:ext>
            </a:extLst>
          </p:cNvPr>
          <p:cNvSpPr>
            <a:spLocks noGrp="1" noRot="1" noChangeAspect="1" noChangeArrowheads="1" noTextEdit="1"/>
          </p:cNvSpPr>
          <p:nvPr>
            <p:ph type="sldImg"/>
          </p:nvPr>
        </p:nvSpPr>
        <p:spPr>
          <a:ln cap="flat"/>
        </p:spPr>
      </p:sp>
      <p:sp>
        <p:nvSpPr>
          <p:cNvPr id="6147" name="Rectangle 3">
            <a:extLst>
              <a:ext uri="{FF2B5EF4-FFF2-40B4-BE49-F238E27FC236}">
                <a16:creationId xmlns:a16="http://schemas.microsoft.com/office/drawing/2014/main" id="{E3EFC7B4-1C29-4F30-AF76-B204EEF7247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2845A6E3-BA25-44D9-B735-FB2366417728}"/>
              </a:ext>
            </a:extLst>
          </p:cNvPr>
          <p:cNvSpPr>
            <a:spLocks noGrp="1" noRot="1" noChangeAspect="1" noChangeArrowheads="1" noTextEdit="1"/>
          </p:cNvSpPr>
          <p:nvPr>
            <p:ph type="sldImg"/>
          </p:nvPr>
        </p:nvSpPr>
        <p:spPr>
          <a:ln cap="flat"/>
        </p:spPr>
      </p:sp>
      <p:sp>
        <p:nvSpPr>
          <p:cNvPr id="45059" name="Rectangle 3">
            <a:extLst>
              <a:ext uri="{FF2B5EF4-FFF2-40B4-BE49-F238E27FC236}">
                <a16:creationId xmlns:a16="http://schemas.microsoft.com/office/drawing/2014/main" id="{907DC0B2-30A2-4B2C-9005-AD1C686B824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E98A09B0-506F-4CC6-B60B-C46DF907F305}"/>
              </a:ext>
            </a:extLst>
          </p:cNvPr>
          <p:cNvSpPr>
            <a:spLocks noGrp="1" noRot="1" noChangeAspect="1" noChangeArrowheads="1" noTextEdit="1"/>
          </p:cNvSpPr>
          <p:nvPr>
            <p:ph type="sldImg"/>
          </p:nvPr>
        </p:nvSpPr>
        <p:spPr>
          <a:ln cap="flat"/>
        </p:spPr>
      </p:sp>
      <p:sp>
        <p:nvSpPr>
          <p:cNvPr id="8195" name="Rectangle 3">
            <a:extLst>
              <a:ext uri="{FF2B5EF4-FFF2-40B4-BE49-F238E27FC236}">
                <a16:creationId xmlns:a16="http://schemas.microsoft.com/office/drawing/2014/main" id="{7C4B4113-FBC8-4C95-9A4C-4386FFD859D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28E7244E-1E34-4FC3-B51E-2E0042CDB29D}"/>
              </a:ext>
            </a:extLst>
          </p:cNvPr>
          <p:cNvSpPr>
            <a:spLocks noGrp="1" noRot="1" noChangeAspect="1" noChangeArrowheads="1" noTextEdit="1"/>
          </p:cNvSpPr>
          <p:nvPr>
            <p:ph type="sldImg"/>
          </p:nvPr>
        </p:nvSpPr>
        <p:spPr>
          <a:ln cap="flat"/>
        </p:spPr>
      </p:sp>
      <p:sp>
        <p:nvSpPr>
          <p:cNvPr id="14339" name="Rectangle 3">
            <a:extLst>
              <a:ext uri="{FF2B5EF4-FFF2-40B4-BE49-F238E27FC236}">
                <a16:creationId xmlns:a16="http://schemas.microsoft.com/office/drawing/2014/main" id="{BED668DA-E5DC-473C-B307-2FFAD54E0D2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1986716F-28B5-4A4F-A0A2-B25CDDAC3E1B}"/>
              </a:ext>
            </a:extLst>
          </p:cNvPr>
          <p:cNvSpPr>
            <a:spLocks noGrp="1" noRot="1" noChangeAspect="1" noChangeArrowheads="1" noTextEdit="1"/>
          </p:cNvSpPr>
          <p:nvPr>
            <p:ph type="sldImg"/>
          </p:nvPr>
        </p:nvSpPr>
        <p:spPr>
          <a:ln cap="flat"/>
        </p:spPr>
      </p:sp>
      <p:sp>
        <p:nvSpPr>
          <p:cNvPr id="18435" name="Rectangle 3">
            <a:extLst>
              <a:ext uri="{FF2B5EF4-FFF2-40B4-BE49-F238E27FC236}">
                <a16:creationId xmlns:a16="http://schemas.microsoft.com/office/drawing/2014/main" id="{38AB66A5-2914-4D2A-8CBD-0FCF9DA388D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DC3CE2FA-E8AF-4E30-9CC6-35F49A3F54A9}"/>
              </a:ext>
            </a:extLst>
          </p:cNvPr>
          <p:cNvSpPr>
            <a:spLocks noGrp="1" noRot="1" noChangeAspect="1" noChangeArrowheads="1" noTextEdit="1"/>
          </p:cNvSpPr>
          <p:nvPr>
            <p:ph type="sldImg"/>
          </p:nvPr>
        </p:nvSpPr>
        <p:spPr>
          <a:ln cap="flat"/>
        </p:spPr>
      </p:sp>
      <p:sp>
        <p:nvSpPr>
          <p:cNvPr id="20483" name="Rectangle 3">
            <a:extLst>
              <a:ext uri="{FF2B5EF4-FFF2-40B4-BE49-F238E27FC236}">
                <a16:creationId xmlns:a16="http://schemas.microsoft.com/office/drawing/2014/main" id="{5EDBF219-76E7-453D-BC18-D016B9CF17F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E6AC94B7-D3B0-4A2C-8880-671AA11373AC}"/>
              </a:ext>
            </a:extLst>
          </p:cNvPr>
          <p:cNvSpPr>
            <a:spLocks noGrp="1" noRot="1" noChangeAspect="1" noChangeArrowheads="1" noTextEdit="1"/>
          </p:cNvSpPr>
          <p:nvPr>
            <p:ph type="sldImg"/>
          </p:nvPr>
        </p:nvSpPr>
        <p:spPr>
          <a:ln cap="flat"/>
        </p:spPr>
      </p:sp>
      <p:sp>
        <p:nvSpPr>
          <p:cNvPr id="22531" name="Rectangle 3">
            <a:extLst>
              <a:ext uri="{FF2B5EF4-FFF2-40B4-BE49-F238E27FC236}">
                <a16:creationId xmlns:a16="http://schemas.microsoft.com/office/drawing/2014/main" id="{08E98BDF-1AF1-456E-B0B1-B44093A9E72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4682166A-7E39-4ADC-8D39-87BD9F4BC3D2}"/>
              </a:ext>
            </a:extLst>
          </p:cNvPr>
          <p:cNvSpPr>
            <a:spLocks noGrp="1" noRot="1" noChangeAspect="1" noChangeArrowheads="1" noTextEdit="1"/>
          </p:cNvSpPr>
          <p:nvPr>
            <p:ph type="sldImg"/>
          </p:nvPr>
        </p:nvSpPr>
        <p:spPr>
          <a:ln cap="flat"/>
        </p:spPr>
      </p:sp>
      <p:sp>
        <p:nvSpPr>
          <p:cNvPr id="24579" name="Rectangle 3">
            <a:extLst>
              <a:ext uri="{FF2B5EF4-FFF2-40B4-BE49-F238E27FC236}">
                <a16:creationId xmlns:a16="http://schemas.microsoft.com/office/drawing/2014/main" id="{894FCD14-C710-45F5-96FA-C514404F0AD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1806978B-18C0-4C54-8F7F-4719472D979E}"/>
              </a:ext>
            </a:extLst>
          </p:cNvPr>
          <p:cNvSpPr>
            <a:spLocks noGrp="1" noRot="1" noChangeAspect="1" noChangeArrowheads="1" noTextEdit="1"/>
          </p:cNvSpPr>
          <p:nvPr>
            <p:ph type="sldImg"/>
          </p:nvPr>
        </p:nvSpPr>
        <p:spPr>
          <a:ln cap="flat"/>
        </p:spPr>
      </p:sp>
      <p:sp>
        <p:nvSpPr>
          <p:cNvPr id="28675" name="Rectangle 3">
            <a:extLst>
              <a:ext uri="{FF2B5EF4-FFF2-40B4-BE49-F238E27FC236}">
                <a16:creationId xmlns:a16="http://schemas.microsoft.com/office/drawing/2014/main" id="{77114121-C5E6-4900-8492-5C130B49767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AFD9C67C-0D15-4F7D-9029-328C60FAE0CD}"/>
              </a:ext>
            </a:extLst>
          </p:cNvPr>
          <p:cNvSpPr>
            <a:spLocks noGrp="1" noRot="1" noChangeAspect="1" noChangeArrowheads="1" noTextEdit="1"/>
          </p:cNvSpPr>
          <p:nvPr>
            <p:ph type="sldImg"/>
          </p:nvPr>
        </p:nvSpPr>
        <p:spPr>
          <a:ln cap="flat"/>
        </p:spPr>
      </p:sp>
      <p:sp>
        <p:nvSpPr>
          <p:cNvPr id="30723" name="Rectangle 3">
            <a:extLst>
              <a:ext uri="{FF2B5EF4-FFF2-40B4-BE49-F238E27FC236}">
                <a16:creationId xmlns:a16="http://schemas.microsoft.com/office/drawing/2014/main" id="{3DD64BD7-9A55-4208-8614-B715A9F92C9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EB6AD818-B233-42B0-959D-36B44F7E3B86}"/>
              </a:ext>
            </a:extLst>
          </p:cNvPr>
          <p:cNvSpPr>
            <a:spLocks noGrp="1" noRot="1" noChangeAspect="1" noChangeArrowheads="1" noTextEdit="1"/>
          </p:cNvSpPr>
          <p:nvPr>
            <p:ph type="sldImg"/>
          </p:nvPr>
        </p:nvSpPr>
        <p:spPr>
          <a:ln cap="flat"/>
        </p:spPr>
      </p:sp>
      <p:sp>
        <p:nvSpPr>
          <p:cNvPr id="32771" name="Rectangle 3">
            <a:extLst>
              <a:ext uri="{FF2B5EF4-FFF2-40B4-BE49-F238E27FC236}">
                <a16:creationId xmlns:a16="http://schemas.microsoft.com/office/drawing/2014/main" id="{D069593B-EBE3-468B-A3A0-0DC65A1257C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EF79049B-1273-4DFC-B6E0-D01DBBBC536C}"/>
              </a:ext>
            </a:extLst>
          </p:cNvPr>
          <p:cNvSpPr>
            <a:spLocks noGrp="1" noRot="1" noChangeAspect="1" noChangeArrowheads="1" noTextEdit="1"/>
          </p:cNvSpPr>
          <p:nvPr>
            <p:ph type="sldImg"/>
          </p:nvPr>
        </p:nvSpPr>
        <p:spPr>
          <a:ln cap="flat"/>
        </p:spPr>
      </p:sp>
      <p:sp>
        <p:nvSpPr>
          <p:cNvPr id="14339" name="Rectangle 3">
            <a:extLst>
              <a:ext uri="{FF2B5EF4-FFF2-40B4-BE49-F238E27FC236}">
                <a16:creationId xmlns:a16="http://schemas.microsoft.com/office/drawing/2014/main" id="{1239AF5D-1528-4302-A2B1-1F1CD63B8F2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A14B7236-FD53-4872-A9E3-FC1762CE032E}"/>
              </a:ext>
            </a:extLst>
          </p:cNvPr>
          <p:cNvSpPr>
            <a:spLocks noGrp="1" noRot="1" noChangeAspect="1" noChangeArrowheads="1" noTextEdit="1"/>
          </p:cNvSpPr>
          <p:nvPr>
            <p:ph type="sldImg"/>
          </p:nvPr>
        </p:nvSpPr>
        <p:spPr>
          <a:ln cap="flat"/>
        </p:spPr>
      </p:sp>
      <p:sp>
        <p:nvSpPr>
          <p:cNvPr id="34819" name="Rectangle 3">
            <a:extLst>
              <a:ext uri="{FF2B5EF4-FFF2-40B4-BE49-F238E27FC236}">
                <a16:creationId xmlns:a16="http://schemas.microsoft.com/office/drawing/2014/main" id="{9788510F-2510-482D-B9C8-6FA3128EF07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CC4D580B-2030-4445-A850-1A5F4430DDF5}"/>
              </a:ext>
            </a:extLst>
          </p:cNvPr>
          <p:cNvSpPr>
            <a:spLocks noGrp="1" noRot="1" noChangeAspect="1" noChangeArrowheads="1" noTextEdit="1"/>
          </p:cNvSpPr>
          <p:nvPr>
            <p:ph type="sldImg"/>
          </p:nvPr>
        </p:nvSpPr>
        <p:spPr>
          <a:ln cap="flat"/>
        </p:spPr>
      </p:sp>
      <p:sp>
        <p:nvSpPr>
          <p:cNvPr id="36867" name="Rectangle 3">
            <a:extLst>
              <a:ext uri="{FF2B5EF4-FFF2-40B4-BE49-F238E27FC236}">
                <a16:creationId xmlns:a16="http://schemas.microsoft.com/office/drawing/2014/main" id="{EF6316FF-92AF-40CA-B33A-168A8E93B67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46465795-3312-4DA7-AFDA-1E63DF92527D}"/>
              </a:ext>
            </a:extLst>
          </p:cNvPr>
          <p:cNvSpPr>
            <a:spLocks noGrp="1" noRot="1" noChangeAspect="1" noChangeArrowheads="1" noTextEdit="1"/>
          </p:cNvSpPr>
          <p:nvPr>
            <p:ph type="sldImg"/>
          </p:nvPr>
        </p:nvSpPr>
        <p:spPr>
          <a:ln cap="flat"/>
        </p:spPr>
      </p:sp>
      <p:sp>
        <p:nvSpPr>
          <p:cNvPr id="38915" name="Rectangle 3">
            <a:extLst>
              <a:ext uri="{FF2B5EF4-FFF2-40B4-BE49-F238E27FC236}">
                <a16:creationId xmlns:a16="http://schemas.microsoft.com/office/drawing/2014/main" id="{4C57FC80-EADF-42A5-A0B6-269FF704458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E98A09B0-506F-4CC6-B60B-C46DF907F305}"/>
              </a:ext>
            </a:extLst>
          </p:cNvPr>
          <p:cNvSpPr>
            <a:spLocks noGrp="1" noRot="1" noChangeAspect="1" noChangeArrowheads="1" noTextEdit="1"/>
          </p:cNvSpPr>
          <p:nvPr>
            <p:ph type="sldImg"/>
          </p:nvPr>
        </p:nvSpPr>
        <p:spPr>
          <a:ln cap="flat"/>
        </p:spPr>
      </p:sp>
      <p:sp>
        <p:nvSpPr>
          <p:cNvPr id="8195" name="Rectangle 3">
            <a:extLst>
              <a:ext uri="{FF2B5EF4-FFF2-40B4-BE49-F238E27FC236}">
                <a16:creationId xmlns:a16="http://schemas.microsoft.com/office/drawing/2014/main" id="{7C4B4113-FBC8-4C95-9A4C-4386FFD859D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E98A09B0-506F-4CC6-B60B-C46DF907F305}"/>
              </a:ext>
            </a:extLst>
          </p:cNvPr>
          <p:cNvSpPr>
            <a:spLocks noGrp="1" noRot="1" noChangeAspect="1" noChangeArrowheads="1" noTextEdit="1"/>
          </p:cNvSpPr>
          <p:nvPr>
            <p:ph type="sldImg"/>
          </p:nvPr>
        </p:nvSpPr>
        <p:spPr>
          <a:ln cap="flat"/>
        </p:spPr>
      </p:sp>
      <p:sp>
        <p:nvSpPr>
          <p:cNvPr id="8195" name="Rectangle 3">
            <a:extLst>
              <a:ext uri="{FF2B5EF4-FFF2-40B4-BE49-F238E27FC236}">
                <a16:creationId xmlns:a16="http://schemas.microsoft.com/office/drawing/2014/main" id="{7C4B4113-FBC8-4C95-9A4C-4386FFD859D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408100782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E98A09B0-506F-4CC6-B60B-C46DF907F305}"/>
              </a:ext>
            </a:extLst>
          </p:cNvPr>
          <p:cNvSpPr>
            <a:spLocks noGrp="1" noRot="1" noChangeAspect="1" noChangeArrowheads="1" noTextEdit="1"/>
          </p:cNvSpPr>
          <p:nvPr>
            <p:ph type="sldImg"/>
          </p:nvPr>
        </p:nvSpPr>
        <p:spPr>
          <a:ln cap="flat"/>
        </p:spPr>
      </p:sp>
      <p:sp>
        <p:nvSpPr>
          <p:cNvPr id="8195" name="Rectangle 3">
            <a:extLst>
              <a:ext uri="{FF2B5EF4-FFF2-40B4-BE49-F238E27FC236}">
                <a16:creationId xmlns:a16="http://schemas.microsoft.com/office/drawing/2014/main" id="{7C4B4113-FBC8-4C95-9A4C-4386FFD859D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292665114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71759C1-CDB7-4557-9295-4AB5085904C1}"/>
              </a:ext>
            </a:extLst>
          </p:cNvPr>
          <p:cNvSpPr>
            <a:spLocks noGrp="1" noRot="1" noChangeAspect="1" noChangeArrowheads="1" noTextEdit="1"/>
          </p:cNvSpPr>
          <p:nvPr>
            <p:ph type="sldImg"/>
          </p:nvPr>
        </p:nvSpPr>
        <p:spPr>
          <a:ln cap="flat"/>
        </p:spPr>
      </p:sp>
      <p:sp>
        <p:nvSpPr>
          <p:cNvPr id="10243" name="Rectangle 3">
            <a:extLst>
              <a:ext uri="{FF2B5EF4-FFF2-40B4-BE49-F238E27FC236}">
                <a16:creationId xmlns:a16="http://schemas.microsoft.com/office/drawing/2014/main" id="{58F6EC07-497E-4CB2-96D5-63167B930BE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81180788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71759C1-CDB7-4557-9295-4AB5085904C1}"/>
              </a:ext>
            </a:extLst>
          </p:cNvPr>
          <p:cNvSpPr>
            <a:spLocks noGrp="1" noRot="1" noChangeAspect="1" noChangeArrowheads="1" noTextEdit="1"/>
          </p:cNvSpPr>
          <p:nvPr>
            <p:ph type="sldImg"/>
          </p:nvPr>
        </p:nvSpPr>
        <p:spPr>
          <a:ln cap="flat"/>
        </p:spPr>
      </p:sp>
      <p:sp>
        <p:nvSpPr>
          <p:cNvPr id="10243" name="Rectangle 3">
            <a:extLst>
              <a:ext uri="{FF2B5EF4-FFF2-40B4-BE49-F238E27FC236}">
                <a16:creationId xmlns:a16="http://schemas.microsoft.com/office/drawing/2014/main" id="{58F6EC07-497E-4CB2-96D5-63167B930BE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60710599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71759C1-CDB7-4557-9295-4AB5085904C1}"/>
              </a:ext>
            </a:extLst>
          </p:cNvPr>
          <p:cNvSpPr>
            <a:spLocks noGrp="1" noRot="1" noChangeAspect="1" noChangeArrowheads="1" noTextEdit="1"/>
          </p:cNvSpPr>
          <p:nvPr>
            <p:ph type="sldImg"/>
          </p:nvPr>
        </p:nvSpPr>
        <p:spPr>
          <a:ln cap="flat"/>
        </p:spPr>
      </p:sp>
      <p:sp>
        <p:nvSpPr>
          <p:cNvPr id="10243" name="Rectangle 3">
            <a:extLst>
              <a:ext uri="{FF2B5EF4-FFF2-40B4-BE49-F238E27FC236}">
                <a16:creationId xmlns:a16="http://schemas.microsoft.com/office/drawing/2014/main" id="{58F6EC07-497E-4CB2-96D5-63167B930BE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90812954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28E7244E-1E34-4FC3-B51E-2E0042CDB29D}"/>
              </a:ext>
            </a:extLst>
          </p:cNvPr>
          <p:cNvSpPr>
            <a:spLocks noGrp="1" noRot="1" noChangeAspect="1" noChangeArrowheads="1" noTextEdit="1"/>
          </p:cNvSpPr>
          <p:nvPr>
            <p:ph type="sldImg"/>
          </p:nvPr>
        </p:nvSpPr>
        <p:spPr>
          <a:ln cap="flat"/>
        </p:spPr>
      </p:sp>
      <p:sp>
        <p:nvSpPr>
          <p:cNvPr id="14339" name="Rectangle 3">
            <a:extLst>
              <a:ext uri="{FF2B5EF4-FFF2-40B4-BE49-F238E27FC236}">
                <a16:creationId xmlns:a16="http://schemas.microsoft.com/office/drawing/2014/main" id="{BED668DA-E5DC-473C-B307-2FFAD54E0D2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40786631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1A5CF048-5993-4A47-8A90-26827269A038}"/>
              </a:ext>
            </a:extLst>
          </p:cNvPr>
          <p:cNvSpPr>
            <a:spLocks noGrp="1" noRot="1" noChangeAspect="1" noChangeArrowheads="1" noTextEdit="1"/>
          </p:cNvSpPr>
          <p:nvPr>
            <p:ph type="sldImg"/>
          </p:nvPr>
        </p:nvSpPr>
        <p:spPr>
          <a:ln cap="flat"/>
        </p:spPr>
      </p:sp>
      <p:sp>
        <p:nvSpPr>
          <p:cNvPr id="16387" name="Rectangle 3">
            <a:extLst>
              <a:ext uri="{FF2B5EF4-FFF2-40B4-BE49-F238E27FC236}">
                <a16:creationId xmlns:a16="http://schemas.microsoft.com/office/drawing/2014/main" id="{E4233F53-1703-4991-AF95-227879F0CAF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28E7244E-1E34-4FC3-B51E-2E0042CDB29D}"/>
              </a:ext>
            </a:extLst>
          </p:cNvPr>
          <p:cNvSpPr>
            <a:spLocks noGrp="1" noRot="1" noChangeAspect="1" noChangeArrowheads="1" noTextEdit="1"/>
          </p:cNvSpPr>
          <p:nvPr>
            <p:ph type="sldImg"/>
          </p:nvPr>
        </p:nvSpPr>
        <p:spPr>
          <a:ln cap="flat"/>
        </p:spPr>
      </p:sp>
      <p:sp>
        <p:nvSpPr>
          <p:cNvPr id="14339" name="Rectangle 3">
            <a:extLst>
              <a:ext uri="{FF2B5EF4-FFF2-40B4-BE49-F238E27FC236}">
                <a16:creationId xmlns:a16="http://schemas.microsoft.com/office/drawing/2014/main" id="{BED668DA-E5DC-473C-B307-2FFAD54E0D2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67428224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28E7244E-1E34-4FC3-B51E-2E0042CDB29D}"/>
              </a:ext>
            </a:extLst>
          </p:cNvPr>
          <p:cNvSpPr>
            <a:spLocks noGrp="1" noRot="1" noChangeAspect="1" noChangeArrowheads="1" noTextEdit="1"/>
          </p:cNvSpPr>
          <p:nvPr>
            <p:ph type="sldImg"/>
          </p:nvPr>
        </p:nvSpPr>
        <p:spPr>
          <a:ln cap="flat"/>
        </p:spPr>
      </p:sp>
      <p:sp>
        <p:nvSpPr>
          <p:cNvPr id="14339" name="Rectangle 3">
            <a:extLst>
              <a:ext uri="{FF2B5EF4-FFF2-40B4-BE49-F238E27FC236}">
                <a16:creationId xmlns:a16="http://schemas.microsoft.com/office/drawing/2014/main" id="{BED668DA-E5DC-473C-B307-2FFAD54E0D2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369321644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28E7244E-1E34-4FC3-B51E-2E0042CDB29D}"/>
              </a:ext>
            </a:extLst>
          </p:cNvPr>
          <p:cNvSpPr>
            <a:spLocks noGrp="1" noRot="1" noChangeAspect="1" noChangeArrowheads="1" noTextEdit="1"/>
          </p:cNvSpPr>
          <p:nvPr>
            <p:ph type="sldImg"/>
          </p:nvPr>
        </p:nvSpPr>
        <p:spPr>
          <a:ln cap="flat"/>
        </p:spPr>
      </p:sp>
      <p:sp>
        <p:nvSpPr>
          <p:cNvPr id="14339" name="Rectangle 3">
            <a:extLst>
              <a:ext uri="{FF2B5EF4-FFF2-40B4-BE49-F238E27FC236}">
                <a16:creationId xmlns:a16="http://schemas.microsoft.com/office/drawing/2014/main" id="{BED668DA-E5DC-473C-B307-2FFAD54E0D2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282330925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28E7244E-1E34-4FC3-B51E-2E0042CDB29D}"/>
              </a:ext>
            </a:extLst>
          </p:cNvPr>
          <p:cNvSpPr>
            <a:spLocks noGrp="1" noRot="1" noChangeAspect="1" noChangeArrowheads="1" noTextEdit="1"/>
          </p:cNvSpPr>
          <p:nvPr>
            <p:ph type="sldImg"/>
          </p:nvPr>
        </p:nvSpPr>
        <p:spPr>
          <a:ln cap="flat"/>
        </p:spPr>
      </p:sp>
      <p:sp>
        <p:nvSpPr>
          <p:cNvPr id="14339" name="Rectangle 3">
            <a:extLst>
              <a:ext uri="{FF2B5EF4-FFF2-40B4-BE49-F238E27FC236}">
                <a16:creationId xmlns:a16="http://schemas.microsoft.com/office/drawing/2014/main" id="{BED668DA-E5DC-473C-B307-2FFAD54E0D2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53429364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28E7244E-1E34-4FC3-B51E-2E0042CDB29D}"/>
              </a:ext>
            </a:extLst>
          </p:cNvPr>
          <p:cNvSpPr>
            <a:spLocks noGrp="1" noRot="1" noChangeAspect="1" noChangeArrowheads="1" noTextEdit="1"/>
          </p:cNvSpPr>
          <p:nvPr>
            <p:ph type="sldImg"/>
          </p:nvPr>
        </p:nvSpPr>
        <p:spPr>
          <a:ln cap="flat"/>
        </p:spPr>
      </p:sp>
      <p:sp>
        <p:nvSpPr>
          <p:cNvPr id="14339" name="Rectangle 3">
            <a:extLst>
              <a:ext uri="{FF2B5EF4-FFF2-40B4-BE49-F238E27FC236}">
                <a16:creationId xmlns:a16="http://schemas.microsoft.com/office/drawing/2014/main" id="{BED668DA-E5DC-473C-B307-2FFAD54E0D2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382694129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28E7244E-1E34-4FC3-B51E-2E0042CDB29D}"/>
              </a:ext>
            </a:extLst>
          </p:cNvPr>
          <p:cNvSpPr>
            <a:spLocks noGrp="1" noRot="1" noChangeAspect="1" noChangeArrowheads="1" noTextEdit="1"/>
          </p:cNvSpPr>
          <p:nvPr>
            <p:ph type="sldImg"/>
          </p:nvPr>
        </p:nvSpPr>
        <p:spPr>
          <a:ln cap="flat"/>
        </p:spPr>
      </p:sp>
      <p:sp>
        <p:nvSpPr>
          <p:cNvPr id="14339" name="Rectangle 3">
            <a:extLst>
              <a:ext uri="{FF2B5EF4-FFF2-40B4-BE49-F238E27FC236}">
                <a16:creationId xmlns:a16="http://schemas.microsoft.com/office/drawing/2014/main" id="{BED668DA-E5DC-473C-B307-2FFAD54E0D2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282692364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28E7244E-1E34-4FC3-B51E-2E0042CDB29D}"/>
              </a:ext>
            </a:extLst>
          </p:cNvPr>
          <p:cNvSpPr>
            <a:spLocks noGrp="1" noRot="1" noChangeAspect="1" noChangeArrowheads="1" noTextEdit="1"/>
          </p:cNvSpPr>
          <p:nvPr>
            <p:ph type="sldImg"/>
          </p:nvPr>
        </p:nvSpPr>
        <p:spPr>
          <a:ln cap="flat"/>
        </p:spPr>
      </p:sp>
      <p:sp>
        <p:nvSpPr>
          <p:cNvPr id="14339" name="Rectangle 3">
            <a:extLst>
              <a:ext uri="{FF2B5EF4-FFF2-40B4-BE49-F238E27FC236}">
                <a16:creationId xmlns:a16="http://schemas.microsoft.com/office/drawing/2014/main" id="{BED668DA-E5DC-473C-B307-2FFAD54E0D2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365673203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28E7244E-1E34-4FC3-B51E-2E0042CDB29D}"/>
              </a:ext>
            </a:extLst>
          </p:cNvPr>
          <p:cNvSpPr>
            <a:spLocks noGrp="1" noRot="1" noChangeAspect="1" noChangeArrowheads="1" noTextEdit="1"/>
          </p:cNvSpPr>
          <p:nvPr>
            <p:ph type="sldImg"/>
          </p:nvPr>
        </p:nvSpPr>
        <p:spPr>
          <a:ln cap="flat"/>
        </p:spPr>
      </p:sp>
      <p:sp>
        <p:nvSpPr>
          <p:cNvPr id="14339" name="Rectangle 3">
            <a:extLst>
              <a:ext uri="{FF2B5EF4-FFF2-40B4-BE49-F238E27FC236}">
                <a16:creationId xmlns:a16="http://schemas.microsoft.com/office/drawing/2014/main" id="{BED668DA-E5DC-473C-B307-2FFAD54E0D2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398791715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28E7244E-1E34-4FC3-B51E-2E0042CDB29D}"/>
              </a:ext>
            </a:extLst>
          </p:cNvPr>
          <p:cNvSpPr>
            <a:spLocks noGrp="1" noRot="1" noChangeAspect="1" noChangeArrowheads="1" noTextEdit="1"/>
          </p:cNvSpPr>
          <p:nvPr>
            <p:ph type="sldImg"/>
          </p:nvPr>
        </p:nvSpPr>
        <p:spPr>
          <a:ln cap="flat"/>
        </p:spPr>
      </p:sp>
      <p:sp>
        <p:nvSpPr>
          <p:cNvPr id="14339" name="Rectangle 3">
            <a:extLst>
              <a:ext uri="{FF2B5EF4-FFF2-40B4-BE49-F238E27FC236}">
                <a16:creationId xmlns:a16="http://schemas.microsoft.com/office/drawing/2014/main" id="{BED668DA-E5DC-473C-B307-2FFAD54E0D2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00988051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28E7244E-1E34-4FC3-B51E-2E0042CDB29D}"/>
              </a:ext>
            </a:extLst>
          </p:cNvPr>
          <p:cNvSpPr>
            <a:spLocks noGrp="1" noRot="1" noChangeAspect="1" noChangeArrowheads="1" noTextEdit="1"/>
          </p:cNvSpPr>
          <p:nvPr>
            <p:ph type="sldImg"/>
          </p:nvPr>
        </p:nvSpPr>
        <p:spPr>
          <a:ln cap="flat"/>
        </p:spPr>
      </p:sp>
      <p:sp>
        <p:nvSpPr>
          <p:cNvPr id="14339" name="Rectangle 3">
            <a:extLst>
              <a:ext uri="{FF2B5EF4-FFF2-40B4-BE49-F238E27FC236}">
                <a16:creationId xmlns:a16="http://schemas.microsoft.com/office/drawing/2014/main" id="{BED668DA-E5DC-473C-B307-2FFAD54E0D2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1415310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F93D1A7F-C8FA-4EC2-B2E4-E18FBBE141E7}"/>
              </a:ext>
            </a:extLst>
          </p:cNvPr>
          <p:cNvSpPr>
            <a:spLocks noGrp="1" noRot="1" noChangeAspect="1" noChangeArrowheads="1" noTextEdit="1"/>
          </p:cNvSpPr>
          <p:nvPr>
            <p:ph type="sldImg"/>
          </p:nvPr>
        </p:nvSpPr>
        <p:spPr>
          <a:ln cap="flat"/>
        </p:spPr>
      </p:sp>
      <p:sp>
        <p:nvSpPr>
          <p:cNvPr id="18435" name="Rectangle 3">
            <a:extLst>
              <a:ext uri="{FF2B5EF4-FFF2-40B4-BE49-F238E27FC236}">
                <a16:creationId xmlns:a16="http://schemas.microsoft.com/office/drawing/2014/main" id="{B8E263F6-163B-4A90-BB48-1BEB11F42A8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28E7244E-1E34-4FC3-B51E-2E0042CDB29D}"/>
              </a:ext>
            </a:extLst>
          </p:cNvPr>
          <p:cNvSpPr>
            <a:spLocks noGrp="1" noRot="1" noChangeAspect="1" noChangeArrowheads="1" noTextEdit="1"/>
          </p:cNvSpPr>
          <p:nvPr>
            <p:ph type="sldImg"/>
          </p:nvPr>
        </p:nvSpPr>
        <p:spPr>
          <a:ln cap="flat"/>
        </p:spPr>
      </p:sp>
      <p:sp>
        <p:nvSpPr>
          <p:cNvPr id="14339" name="Rectangle 3">
            <a:extLst>
              <a:ext uri="{FF2B5EF4-FFF2-40B4-BE49-F238E27FC236}">
                <a16:creationId xmlns:a16="http://schemas.microsoft.com/office/drawing/2014/main" id="{BED668DA-E5DC-473C-B307-2FFAD54E0D2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01456035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28E7244E-1E34-4FC3-B51E-2E0042CDB29D}"/>
              </a:ext>
            </a:extLst>
          </p:cNvPr>
          <p:cNvSpPr>
            <a:spLocks noGrp="1" noRot="1" noChangeAspect="1" noChangeArrowheads="1" noTextEdit="1"/>
          </p:cNvSpPr>
          <p:nvPr>
            <p:ph type="sldImg"/>
          </p:nvPr>
        </p:nvSpPr>
        <p:spPr>
          <a:ln cap="flat"/>
        </p:spPr>
      </p:sp>
      <p:sp>
        <p:nvSpPr>
          <p:cNvPr id="14339" name="Rectangle 3">
            <a:extLst>
              <a:ext uri="{FF2B5EF4-FFF2-40B4-BE49-F238E27FC236}">
                <a16:creationId xmlns:a16="http://schemas.microsoft.com/office/drawing/2014/main" id="{BED668DA-E5DC-473C-B307-2FFAD54E0D2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270885416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71759C1-CDB7-4557-9295-4AB5085904C1}"/>
              </a:ext>
            </a:extLst>
          </p:cNvPr>
          <p:cNvSpPr>
            <a:spLocks noGrp="1" noRot="1" noChangeAspect="1" noChangeArrowheads="1" noTextEdit="1"/>
          </p:cNvSpPr>
          <p:nvPr>
            <p:ph type="sldImg"/>
          </p:nvPr>
        </p:nvSpPr>
        <p:spPr>
          <a:ln cap="flat"/>
        </p:spPr>
      </p:sp>
      <p:sp>
        <p:nvSpPr>
          <p:cNvPr id="10243" name="Rectangle 3">
            <a:extLst>
              <a:ext uri="{FF2B5EF4-FFF2-40B4-BE49-F238E27FC236}">
                <a16:creationId xmlns:a16="http://schemas.microsoft.com/office/drawing/2014/main" id="{58F6EC07-497E-4CB2-96D5-63167B930BE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7762934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71759C1-CDB7-4557-9295-4AB5085904C1}"/>
              </a:ext>
            </a:extLst>
          </p:cNvPr>
          <p:cNvSpPr>
            <a:spLocks noGrp="1" noRot="1" noChangeAspect="1" noChangeArrowheads="1" noTextEdit="1"/>
          </p:cNvSpPr>
          <p:nvPr>
            <p:ph type="sldImg"/>
          </p:nvPr>
        </p:nvSpPr>
        <p:spPr>
          <a:ln cap="flat"/>
        </p:spPr>
      </p:sp>
      <p:sp>
        <p:nvSpPr>
          <p:cNvPr id="10243" name="Rectangle 3">
            <a:extLst>
              <a:ext uri="{FF2B5EF4-FFF2-40B4-BE49-F238E27FC236}">
                <a16:creationId xmlns:a16="http://schemas.microsoft.com/office/drawing/2014/main" id="{58F6EC07-497E-4CB2-96D5-63167B930BE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90244610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71759C1-CDB7-4557-9295-4AB5085904C1}"/>
              </a:ext>
            </a:extLst>
          </p:cNvPr>
          <p:cNvSpPr>
            <a:spLocks noGrp="1" noRot="1" noChangeAspect="1" noChangeArrowheads="1" noTextEdit="1"/>
          </p:cNvSpPr>
          <p:nvPr>
            <p:ph type="sldImg"/>
          </p:nvPr>
        </p:nvSpPr>
        <p:spPr>
          <a:ln cap="flat"/>
        </p:spPr>
      </p:sp>
      <p:sp>
        <p:nvSpPr>
          <p:cNvPr id="10243" name="Rectangle 3">
            <a:extLst>
              <a:ext uri="{FF2B5EF4-FFF2-40B4-BE49-F238E27FC236}">
                <a16:creationId xmlns:a16="http://schemas.microsoft.com/office/drawing/2014/main" id="{58F6EC07-497E-4CB2-96D5-63167B930BE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4257542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71759C1-CDB7-4557-9295-4AB5085904C1}"/>
              </a:ext>
            </a:extLst>
          </p:cNvPr>
          <p:cNvSpPr>
            <a:spLocks noGrp="1" noRot="1" noChangeAspect="1" noChangeArrowheads="1" noTextEdit="1"/>
          </p:cNvSpPr>
          <p:nvPr>
            <p:ph type="sldImg"/>
          </p:nvPr>
        </p:nvSpPr>
        <p:spPr>
          <a:ln cap="flat"/>
        </p:spPr>
      </p:sp>
      <p:sp>
        <p:nvSpPr>
          <p:cNvPr id="10243" name="Rectangle 3">
            <a:extLst>
              <a:ext uri="{FF2B5EF4-FFF2-40B4-BE49-F238E27FC236}">
                <a16:creationId xmlns:a16="http://schemas.microsoft.com/office/drawing/2014/main" id="{58F6EC07-497E-4CB2-96D5-63167B930BE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3235087359"/>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71759C1-CDB7-4557-9295-4AB5085904C1}"/>
              </a:ext>
            </a:extLst>
          </p:cNvPr>
          <p:cNvSpPr>
            <a:spLocks noGrp="1" noRot="1" noChangeAspect="1" noChangeArrowheads="1" noTextEdit="1"/>
          </p:cNvSpPr>
          <p:nvPr>
            <p:ph type="sldImg"/>
          </p:nvPr>
        </p:nvSpPr>
        <p:spPr>
          <a:ln cap="flat"/>
        </p:spPr>
      </p:sp>
      <p:sp>
        <p:nvSpPr>
          <p:cNvPr id="10243" name="Rectangle 3">
            <a:extLst>
              <a:ext uri="{FF2B5EF4-FFF2-40B4-BE49-F238E27FC236}">
                <a16:creationId xmlns:a16="http://schemas.microsoft.com/office/drawing/2014/main" id="{58F6EC07-497E-4CB2-96D5-63167B930BE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1758544"/>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71759C1-CDB7-4557-9295-4AB5085904C1}"/>
              </a:ext>
            </a:extLst>
          </p:cNvPr>
          <p:cNvSpPr>
            <a:spLocks noGrp="1" noRot="1" noChangeAspect="1" noChangeArrowheads="1" noTextEdit="1"/>
          </p:cNvSpPr>
          <p:nvPr>
            <p:ph type="sldImg"/>
          </p:nvPr>
        </p:nvSpPr>
        <p:spPr>
          <a:ln cap="flat"/>
        </p:spPr>
      </p:sp>
      <p:sp>
        <p:nvSpPr>
          <p:cNvPr id="10243" name="Rectangle 3">
            <a:extLst>
              <a:ext uri="{FF2B5EF4-FFF2-40B4-BE49-F238E27FC236}">
                <a16:creationId xmlns:a16="http://schemas.microsoft.com/office/drawing/2014/main" id="{58F6EC07-497E-4CB2-96D5-63167B930BE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3997864449"/>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71759C1-CDB7-4557-9295-4AB5085904C1}"/>
              </a:ext>
            </a:extLst>
          </p:cNvPr>
          <p:cNvSpPr>
            <a:spLocks noGrp="1" noRot="1" noChangeAspect="1" noChangeArrowheads="1" noTextEdit="1"/>
          </p:cNvSpPr>
          <p:nvPr>
            <p:ph type="sldImg"/>
          </p:nvPr>
        </p:nvSpPr>
        <p:spPr>
          <a:ln cap="flat"/>
        </p:spPr>
      </p:sp>
      <p:sp>
        <p:nvSpPr>
          <p:cNvPr id="10243" name="Rectangle 3">
            <a:extLst>
              <a:ext uri="{FF2B5EF4-FFF2-40B4-BE49-F238E27FC236}">
                <a16:creationId xmlns:a16="http://schemas.microsoft.com/office/drawing/2014/main" id="{58F6EC07-497E-4CB2-96D5-63167B930BE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3011993271"/>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71759C1-CDB7-4557-9295-4AB5085904C1}"/>
              </a:ext>
            </a:extLst>
          </p:cNvPr>
          <p:cNvSpPr>
            <a:spLocks noGrp="1" noRot="1" noChangeAspect="1" noChangeArrowheads="1" noTextEdit="1"/>
          </p:cNvSpPr>
          <p:nvPr>
            <p:ph type="sldImg"/>
          </p:nvPr>
        </p:nvSpPr>
        <p:spPr>
          <a:ln cap="flat"/>
        </p:spPr>
      </p:sp>
      <p:sp>
        <p:nvSpPr>
          <p:cNvPr id="10243" name="Rectangle 3">
            <a:extLst>
              <a:ext uri="{FF2B5EF4-FFF2-40B4-BE49-F238E27FC236}">
                <a16:creationId xmlns:a16="http://schemas.microsoft.com/office/drawing/2014/main" id="{58F6EC07-497E-4CB2-96D5-63167B930BE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34172860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AB0078CA-D836-4C92-A3EF-69B8FDDCFA3B}"/>
              </a:ext>
            </a:extLst>
          </p:cNvPr>
          <p:cNvSpPr>
            <a:spLocks noGrp="1" noRot="1" noChangeAspect="1" noChangeArrowheads="1" noTextEdit="1"/>
          </p:cNvSpPr>
          <p:nvPr>
            <p:ph type="sldImg"/>
          </p:nvPr>
        </p:nvSpPr>
        <p:spPr>
          <a:ln cap="flat"/>
        </p:spPr>
      </p:sp>
      <p:sp>
        <p:nvSpPr>
          <p:cNvPr id="20483" name="Rectangle 3">
            <a:extLst>
              <a:ext uri="{FF2B5EF4-FFF2-40B4-BE49-F238E27FC236}">
                <a16:creationId xmlns:a16="http://schemas.microsoft.com/office/drawing/2014/main" id="{409CF21A-1610-47C6-97C8-E6A4A5C32B2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71759C1-CDB7-4557-9295-4AB5085904C1}"/>
              </a:ext>
            </a:extLst>
          </p:cNvPr>
          <p:cNvSpPr>
            <a:spLocks noGrp="1" noRot="1" noChangeAspect="1" noChangeArrowheads="1" noTextEdit="1"/>
          </p:cNvSpPr>
          <p:nvPr>
            <p:ph type="sldImg"/>
          </p:nvPr>
        </p:nvSpPr>
        <p:spPr>
          <a:ln cap="flat"/>
        </p:spPr>
      </p:sp>
      <p:sp>
        <p:nvSpPr>
          <p:cNvPr id="10243" name="Rectangle 3">
            <a:extLst>
              <a:ext uri="{FF2B5EF4-FFF2-40B4-BE49-F238E27FC236}">
                <a16:creationId xmlns:a16="http://schemas.microsoft.com/office/drawing/2014/main" id="{58F6EC07-497E-4CB2-96D5-63167B930BE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3215941316"/>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71759C1-CDB7-4557-9295-4AB5085904C1}"/>
              </a:ext>
            </a:extLst>
          </p:cNvPr>
          <p:cNvSpPr>
            <a:spLocks noGrp="1" noRot="1" noChangeAspect="1" noChangeArrowheads="1" noTextEdit="1"/>
          </p:cNvSpPr>
          <p:nvPr>
            <p:ph type="sldImg"/>
          </p:nvPr>
        </p:nvSpPr>
        <p:spPr>
          <a:ln cap="flat"/>
        </p:spPr>
      </p:sp>
      <p:sp>
        <p:nvSpPr>
          <p:cNvPr id="10243" name="Rectangle 3">
            <a:extLst>
              <a:ext uri="{FF2B5EF4-FFF2-40B4-BE49-F238E27FC236}">
                <a16:creationId xmlns:a16="http://schemas.microsoft.com/office/drawing/2014/main" id="{58F6EC07-497E-4CB2-96D5-63167B930BE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2075830382"/>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71759C1-CDB7-4557-9295-4AB5085904C1}"/>
              </a:ext>
            </a:extLst>
          </p:cNvPr>
          <p:cNvSpPr>
            <a:spLocks noGrp="1" noRot="1" noChangeAspect="1" noChangeArrowheads="1" noTextEdit="1"/>
          </p:cNvSpPr>
          <p:nvPr>
            <p:ph type="sldImg"/>
          </p:nvPr>
        </p:nvSpPr>
        <p:spPr>
          <a:ln cap="flat"/>
        </p:spPr>
      </p:sp>
      <p:sp>
        <p:nvSpPr>
          <p:cNvPr id="10243" name="Rectangle 3">
            <a:extLst>
              <a:ext uri="{FF2B5EF4-FFF2-40B4-BE49-F238E27FC236}">
                <a16:creationId xmlns:a16="http://schemas.microsoft.com/office/drawing/2014/main" id="{58F6EC07-497E-4CB2-96D5-63167B930BE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503610654"/>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71759C1-CDB7-4557-9295-4AB5085904C1}"/>
              </a:ext>
            </a:extLst>
          </p:cNvPr>
          <p:cNvSpPr>
            <a:spLocks noGrp="1" noRot="1" noChangeAspect="1" noChangeArrowheads="1" noTextEdit="1"/>
          </p:cNvSpPr>
          <p:nvPr>
            <p:ph type="sldImg"/>
          </p:nvPr>
        </p:nvSpPr>
        <p:spPr>
          <a:ln cap="flat"/>
        </p:spPr>
      </p:sp>
      <p:sp>
        <p:nvSpPr>
          <p:cNvPr id="10243" name="Rectangle 3">
            <a:extLst>
              <a:ext uri="{FF2B5EF4-FFF2-40B4-BE49-F238E27FC236}">
                <a16:creationId xmlns:a16="http://schemas.microsoft.com/office/drawing/2014/main" id="{58F6EC07-497E-4CB2-96D5-63167B930BE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021053529"/>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71759C1-CDB7-4557-9295-4AB5085904C1}"/>
              </a:ext>
            </a:extLst>
          </p:cNvPr>
          <p:cNvSpPr>
            <a:spLocks noGrp="1" noRot="1" noChangeAspect="1" noChangeArrowheads="1" noTextEdit="1"/>
          </p:cNvSpPr>
          <p:nvPr>
            <p:ph type="sldImg"/>
          </p:nvPr>
        </p:nvSpPr>
        <p:spPr>
          <a:ln cap="flat"/>
        </p:spPr>
      </p:sp>
      <p:sp>
        <p:nvSpPr>
          <p:cNvPr id="10243" name="Rectangle 3">
            <a:extLst>
              <a:ext uri="{FF2B5EF4-FFF2-40B4-BE49-F238E27FC236}">
                <a16:creationId xmlns:a16="http://schemas.microsoft.com/office/drawing/2014/main" id="{58F6EC07-497E-4CB2-96D5-63167B930BE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694412559"/>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71759C1-CDB7-4557-9295-4AB5085904C1}"/>
              </a:ext>
            </a:extLst>
          </p:cNvPr>
          <p:cNvSpPr>
            <a:spLocks noGrp="1" noRot="1" noChangeAspect="1" noChangeArrowheads="1" noTextEdit="1"/>
          </p:cNvSpPr>
          <p:nvPr>
            <p:ph type="sldImg"/>
          </p:nvPr>
        </p:nvSpPr>
        <p:spPr>
          <a:ln cap="flat"/>
        </p:spPr>
      </p:sp>
      <p:sp>
        <p:nvSpPr>
          <p:cNvPr id="10243" name="Rectangle 3">
            <a:extLst>
              <a:ext uri="{FF2B5EF4-FFF2-40B4-BE49-F238E27FC236}">
                <a16:creationId xmlns:a16="http://schemas.microsoft.com/office/drawing/2014/main" id="{58F6EC07-497E-4CB2-96D5-63167B930BE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2790482372"/>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4176F3D1-CD17-464B-BD8C-46D336E4C37B}"/>
              </a:ext>
            </a:extLst>
          </p:cNvPr>
          <p:cNvSpPr>
            <a:spLocks noGrp="1" noRot="1" noChangeAspect="1" noChangeArrowheads="1" noTextEdit="1"/>
          </p:cNvSpPr>
          <p:nvPr>
            <p:ph type="sldImg"/>
          </p:nvPr>
        </p:nvSpPr>
        <p:spPr>
          <a:ln cap="flat"/>
        </p:spPr>
      </p:sp>
      <p:sp>
        <p:nvSpPr>
          <p:cNvPr id="7171" name="Rectangle 3">
            <a:extLst>
              <a:ext uri="{FF2B5EF4-FFF2-40B4-BE49-F238E27FC236}">
                <a16:creationId xmlns:a16="http://schemas.microsoft.com/office/drawing/2014/main" id="{0433EAE4-222A-4C2C-818D-10456A6621A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4176F3D1-CD17-464B-BD8C-46D336E4C37B}"/>
              </a:ext>
            </a:extLst>
          </p:cNvPr>
          <p:cNvSpPr>
            <a:spLocks noGrp="1" noRot="1" noChangeAspect="1" noChangeArrowheads="1" noTextEdit="1"/>
          </p:cNvSpPr>
          <p:nvPr>
            <p:ph type="sldImg"/>
          </p:nvPr>
        </p:nvSpPr>
        <p:spPr>
          <a:ln cap="flat"/>
        </p:spPr>
      </p:sp>
      <p:sp>
        <p:nvSpPr>
          <p:cNvPr id="7171" name="Rectangle 3">
            <a:extLst>
              <a:ext uri="{FF2B5EF4-FFF2-40B4-BE49-F238E27FC236}">
                <a16:creationId xmlns:a16="http://schemas.microsoft.com/office/drawing/2014/main" id="{0433EAE4-222A-4C2C-818D-10456A6621A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05346E4C-07D8-48D5-B27C-05078DA041B1}"/>
              </a:ext>
            </a:extLst>
          </p:cNvPr>
          <p:cNvSpPr>
            <a:spLocks noGrp="1" noRot="1" noChangeAspect="1" noChangeArrowheads="1" noTextEdit="1"/>
          </p:cNvSpPr>
          <p:nvPr>
            <p:ph type="sldImg"/>
          </p:nvPr>
        </p:nvSpPr>
        <p:spPr>
          <a:ln cap="flat"/>
        </p:spPr>
      </p:sp>
      <p:sp>
        <p:nvSpPr>
          <p:cNvPr id="26627" name="Rectangle 3">
            <a:extLst>
              <a:ext uri="{FF2B5EF4-FFF2-40B4-BE49-F238E27FC236}">
                <a16:creationId xmlns:a16="http://schemas.microsoft.com/office/drawing/2014/main" id="{6223E4BD-D3FB-4FF7-A22A-2248472E304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B19EC812-99C7-43AE-97B7-9F90EB35397B}"/>
              </a:ext>
            </a:extLst>
          </p:cNvPr>
          <p:cNvSpPr>
            <a:spLocks noGrp="1" noRot="1" noChangeAspect="1" noChangeArrowheads="1" noTextEdit="1"/>
          </p:cNvSpPr>
          <p:nvPr>
            <p:ph type="sldImg"/>
          </p:nvPr>
        </p:nvSpPr>
        <p:spPr>
          <a:ln cap="flat"/>
        </p:spPr>
      </p:sp>
      <p:sp>
        <p:nvSpPr>
          <p:cNvPr id="28675" name="Rectangle 3">
            <a:extLst>
              <a:ext uri="{FF2B5EF4-FFF2-40B4-BE49-F238E27FC236}">
                <a16:creationId xmlns:a16="http://schemas.microsoft.com/office/drawing/2014/main" id="{3D56D376-1E27-43F9-B8A0-83E5CF63103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0241072B-91CC-4F52-95E7-2443BDB606E2}"/>
              </a:ext>
            </a:extLst>
          </p:cNvPr>
          <p:cNvSpPr>
            <a:spLocks noGrp="1" noRot="1" noChangeAspect="1" noChangeArrowheads="1" noTextEdit="1"/>
          </p:cNvSpPr>
          <p:nvPr>
            <p:ph type="sldImg"/>
          </p:nvPr>
        </p:nvSpPr>
        <p:spPr>
          <a:ln cap="flat"/>
        </p:spPr>
      </p:sp>
      <p:sp>
        <p:nvSpPr>
          <p:cNvPr id="30723" name="Rectangle 3">
            <a:extLst>
              <a:ext uri="{FF2B5EF4-FFF2-40B4-BE49-F238E27FC236}">
                <a16:creationId xmlns:a16="http://schemas.microsoft.com/office/drawing/2014/main" id="{454C8D2A-831A-41AF-8C99-24AF41374A1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8EAF6130-892D-4C22-9AEE-D4DA97EFE3AD}"/>
              </a:ext>
            </a:extLst>
          </p:cNvPr>
          <p:cNvSpPr>
            <a:spLocks noGrp="1" noRot="1" noChangeAspect="1" noChangeArrowheads="1" noTextEdit="1"/>
          </p:cNvSpPr>
          <p:nvPr>
            <p:ph type="sldImg"/>
          </p:nvPr>
        </p:nvSpPr>
        <p:spPr>
          <a:ln cap="flat"/>
        </p:spPr>
      </p:sp>
      <p:sp>
        <p:nvSpPr>
          <p:cNvPr id="32771" name="Rectangle 3">
            <a:extLst>
              <a:ext uri="{FF2B5EF4-FFF2-40B4-BE49-F238E27FC236}">
                <a16:creationId xmlns:a16="http://schemas.microsoft.com/office/drawing/2014/main" id="{05125DA5-A60D-4D6F-8EAE-7A2BF9CAA3E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8231670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8926178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482246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91300" y="228600"/>
            <a:ext cx="1943100" cy="5867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62000" y="228600"/>
            <a:ext cx="56769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132057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762000" y="228600"/>
            <a:ext cx="7772400" cy="838200"/>
          </a:xfrm>
        </p:spPr>
        <p:txBody>
          <a:bodyPr/>
          <a:lstStyle/>
          <a:p>
            <a:r>
              <a:rPr lang="en-US"/>
              <a:t>Click to edit Master title style</a:t>
            </a:r>
          </a:p>
        </p:txBody>
      </p:sp>
      <p:sp>
        <p:nvSpPr>
          <p:cNvPr id="3" name="SmartArt Placeholder 2"/>
          <p:cNvSpPr>
            <a:spLocks noGrp="1"/>
          </p:cNvSpPr>
          <p:nvPr>
            <p:ph type="dgm" idx="1"/>
          </p:nvPr>
        </p:nvSpPr>
        <p:spPr>
          <a:xfrm>
            <a:off x="762000" y="1295400"/>
            <a:ext cx="7772400" cy="4800600"/>
          </a:xfrm>
        </p:spPr>
        <p:txBody>
          <a:bodyPr/>
          <a:lstStyle/>
          <a:p>
            <a:pPr lvl="0"/>
            <a:endParaRPr lang="en-US" noProof="0"/>
          </a:p>
        </p:txBody>
      </p:sp>
    </p:spTree>
    <p:extLst>
      <p:ext uri="{BB962C8B-B14F-4D97-AF65-F5344CB8AC3E}">
        <p14:creationId xmlns:p14="http://schemas.microsoft.com/office/powerpoint/2010/main" val="20579958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762000" y="228600"/>
            <a:ext cx="7772400" cy="838200"/>
          </a:xfrm>
        </p:spPr>
        <p:txBody>
          <a:bodyPr/>
          <a:lstStyle/>
          <a:p>
            <a:r>
              <a:rPr lang="en-US"/>
              <a:t>Click to edit Master title style</a:t>
            </a:r>
          </a:p>
        </p:txBody>
      </p:sp>
      <p:sp>
        <p:nvSpPr>
          <p:cNvPr id="3" name="Table Placeholder 2"/>
          <p:cNvSpPr>
            <a:spLocks noGrp="1"/>
          </p:cNvSpPr>
          <p:nvPr>
            <p:ph type="tbl" idx="1"/>
          </p:nvPr>
        </p:nvSpPr>
        <p:spPr>
          <a:xfrm>
            <a:off x="762000" y="1295400"/>
            <a:ext cx="7772400" cy="4800600"/>
          </a:xfrm>
        </p:spPr>
        <p:txBody>
          <a:bodyPr/>
          <a:lstStyle/>
          <a:p>
            <a:pPr lvl="0"/>
            <a:endParaRPr lang="en-US" noProof="0"/>
          </a:p>
        </p:txBody>
      </p:sp>
    </p:spTree>
    <p:extLst>
      <p:ext uri="{BB962C8B-B14F-4D97-AF65-F5344CB8AC3E}">
        <p14:creationId xmlns:p14="http://schemas.microsoft.com/office/powerpoint/2010/main" val="761949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8DAC1874-8F81-4AC5-A5D8-53C798F2CC05}"/>
              </a:ext>
            </a:extLst>
          </p:cNvPr>
          <p:cNvSpPr>
            <a:spLocks noGrp="1"/>
          </p:cNvSpPr>
          <p:nvPr>
            <p:ph type="dt" sz="half" idx="10"/>
          </p:nvPr>
        </p:nvSpPr>
        <p:spPr/>
        <p:txBody>
          <a:bodyPr/>
          <a:lstStyle>
            <a:lvl1pPr>
              <a:defRPr/>
            </a:lvl1pPr>
          </a:lstStyle>
          <a:p>
            <a:pPr>
              <a:defRPr/>
            </a:pPr>
            <a:fld id="{B366098F-91CB-4EF5-9C81-E376E83BFE97}" type="datetimeFigureOut">
              <a:rPr lang="en-US"/>
              <a:pPr>
                <a:defRPr/>
              </a:pPr>
              <a:t>12/23/2021</a:t>
            </a:fld>
            <a:endParaRPr lang="en-US"/>
          </a:p>
        </p:txBody>
      </p:sp>
      <p:sp>
        <p:nvSpPr>
          <p:cNvPr id="5" name="Footer Placeholder 4">
            <a:extLst>
              <a:ext uri="{FF2B5EF4-FFF2-40B4-BE49-F238E27FC236}">
                <a16:creationId xmlns:a16="http://schemas.microsoft.com/office/drawing/2014/main" id="{98ED0EF1-8250-490E-9AB6-47544A4C5E31}"/>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BFD6319E-97FC-4333-9A47-BA540FF8435E}"/>
              </a:ext>
            </a:extLst>
          </p:cNvPr>
          <p:cNvSpPr>
            <a:spLocks noGrp="1"/>
          </p:cNvSpPr>
          <p:nvPr>
            <p:ph type="sldNum" sz="quarter" idx="12"/>
          </p:nvPr>
        </p:nvSpPr>
        <p:spPr/>
        <p:txBody>
          <a:bodyPr/>
          <a:lstStyle>
            <a:lvl1pPr>
              <a:defRPr/>
            </a:lvl1pPr>
          </a:lstStyle>
          <a:p>
            <a:pPr>
              <a:defRPr/>
            </a:pPr>
            <a:fld id="{C17C4B5F-8A07-4310-8AB3-384673BF3887}" type="slidenum">
              <a:rPr lang="en-US" altLang="en-US"/>
              <a:pPr>
                <a:defRPr/>
              </a:pPr>
              <a:t>‹#›</a:t>
            </a:fld>
            <a:endParaRPr lang="en-US" altLang="en-US"/>
          </a:p>
        </p:txBody>
      </p:sp>
    </p:spTree>
    <p:extLst>
      <p:ext uri="{BB962C8B-B14F-4D97-AF65-F5344CB8AC3E}">
        <p14:creationId xmlns:p14="http://schemas.microsoft.com/office/powerpoint/2010/main" val="13350036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7EE47AA-A161-4C42-A847-EF0B01E27E53}"/>
              </a:ext>
            </a:extLst>
          </p:cNvPr>
          <p:cNvSpPr>
            <a:spLocks noGrp="1"/>
          </p:cNvSpPr>
          <p:nvPr>
            <p:ph type="dt" sz="half" idx="10"/>
          </p:nvPr>
        </p:nvSpPr>
        <p:spPr/>
        <p:txBody>
          <a:bodyPr/>
          <a:lstStyle>
            <a:lvl1pPr>
              <a:defRPr/>
            </a:lvl1pPr>
          </a:lstStyle>
          <a:p>
            <a:pPr>
              <a:defRPr/>
            </a:pPr>
            <a:fld id="{5B8D4F0D-0FC3-4EF6-A0E5-4436F3ADB8C3}" type="datetimeFigureOut">
              <a:rPr lang="en-US"/>
              <a:pPr>
                <a:defRPr/>
              </a:pPr>
              <a:t>12/23/2021</a:t>
            </a:fld>
            <a:endParaRPr lang="en-US"/>
          </a:p>
        </p:txBody>
      </p:sp>
      <p:sp>
        <p:nvSpPr>
          <p:cNvPr id="5" name="Footer Placeholder 4">
            <a:extLst>
              <a:ext uri="{FF2B5EF4-FFF2-40B4-BE49-F238E27FC236}">
                <a16:creationId xmlns:a16="http://schemas.microsoft.com/office/drawing/2014/main" id="{1F77AC5D-1023-4C0E-A2E3-A50F2385C0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C9FC2085-952D-403B-BCC8-4C24BE791663}"/>
              </a:ext>
            </a:extLst>
          </p:cNvPr>
          <p:cNvSpPr>
            <a:spLocks noGrp="1"/>
          </p:cNvSpPr>
          <p:nvPr>
            <p:ph type="sldNum" sz="quarter" idx="12"/>
          </p:nvPr>
        </p:nvSpPr>
        <p:spPr/>
        <p:txBody>
          <a:bodyPr/>
          <a:lstStyle>
            <a:lvl1pPr>
              <a:defRPr/>
            </a:lvl1pPr>
          </a:lstStyle>
          <a:p>
            <a:pPr>
              <a:defRPr/>
            </a:pPr>
            <a:fld id="{CC6D9659-CE7E-4A02-BBF5-39F6719CDC93}" type="slidenum">
              <a:rPr lang="en-US" altLang="en-US"/>
              <a:pPr>
                <a:defRPr/>
              </a:pPr>
              <a:t>‹#›</a:t>
            </a:fld>
            <a:endParaRPr lang="en-US" altLang="en-US"/>
          </a:p>
        </p:txBody>
      </p:sp>
    </p:spTree>
    <p:extLst>
      <p:ext uri="{BB962C8B-B14F-4D97-AF65-F5344CB8AC3E}">
        <p14:creationId xmlns:p14="http://schemas.microsoft.com/office/powerpoint/2010/main" val="40589147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5FEEAF9-355A-44FB-A324-456E4AD4682C}"/>
              </a:ext>
            </a:extLst>
          </p:cNvPr>
          <p:cNvSpPr>
            <a:spLocks noGrp="1"/>
          </p:cNvSpPr>
          <p:nvPr>
            <p:ph type="dt" sz="half" idx="10"/>
          </p:nvPr>
        </p:nvSpPr>
        <p:spPr/>
        <p:txBody>
          <a:bodyPr/>
          <a:lstStyle>
            <a:lvl1pPr>
              <a:defRPr/>
            </a:lvl1pPr>
          </a:lstStyle>
          <a:p>
            <a:pPr>
              <a:defRPr/>
            </a:pPr>
            <a:fld id="{3C11637E-06E6-4F0C-8F51-7960CD9249D1}" type="datetimeFigureOut">
              <a:rPr lang="en-US"/>
              <a:pPr>
                <a:defRPr/>
              </a:pPr>
              <a:t>12/23/2021</a:t>
            </a:fld>
            <a:endParaRPr lang="en-US"/>
          </a:p>
        </p:txBody>
      </p:sp>
      <p:sp>
        <p:nvSpPr>
          <p:cNvPr id="5" name="Footer Placeholder 4">
            <a:extLst>
              <a:ext uri="{FF2B5EF4-FFF2-40B4-BE49-F238E27FC236}">
                <a16:creationId xmlns:a16="http://schemas.microsoft.com/office/drawing/2014/main" id="{D49B3DED-5C3B-4D20-9B2C-88AB7B0991E7}"/>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D00B29F-E055-479B-9F5A-BE8253121DB2}"/>
              </a:ext>
            </a:extLst>
          </p:cNvPr>
          <p:cNvSpPr>
            <a:spLocks noGrp="1"/>
          </p:cNvSpPr>
          <p:nvPr>
            <p:ph type="sldNum" sz="quarter" idx="12"/>
          </p:nvPr>
        </p:nvSpPr>
        <p:spPr/>
        <p:txBody>
          <a:bodyPr/>
          <a:lstStyle>
            <a:lvl1pPr>
              <a:defRPr/>
            </a:lvl1pPr>
          </a:lstStyle>
          <a:p>
            <a:pPr>
              <a:defRPr/>
            </a:pPr>
            <a:fld id="{7FC496A1-3CC0-47AF-A410-3431874407AC}" type="slidenum">
              <a:rPr lang="en-US" altLang="en-US"/>
              <a:pPr>
                <a:defRPr/>
              </a:pPr>
              <a:t>‹#›</a:t>
            </a:fld>
            <a:endParaRPr lang="en-US" altLang="en-US"/>
          </a:p>
        </p:txBody>
      </p:sp>
    </p:spTree>
    <p:extLst>
      <p:ext uri="{BB962C8B-B14F-4D97-AF65-F5344CB8AC3E}">
        <p14:creationId xmlns:p14="http://schemas.microsoft.com/office/powerpoint/2010/main" val="221471048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25DA1370-B266-4E2F-B42D-B3E2AF8F07D5}"/>
              </a:ext>
            </a:extLst>
          </p:cNvPr>
          <p:cNvSpPr>
            <a:spLocks noGrp="1"/>
          </p:cNvSpPr>
          <p:nvPr>
            <p:ph type="dt" sz="half" idx="10"/>
          </p:nvPr>
        </p:nvSpPr>
        <p:spPr/>
        <p:txBody>
          <a:bodyPr/>
          <a:lstStyle>
            <a:lvl1pPr>
              <a:defRPr/>
            </a:lvl1pPr>
          </a:lstStyle>
          <a:p>
            <a:pPr>
              <a:defRPr/>
            </a:pPr>
            <a:fld id="{C7AFC4AC-E90F-40CE-9436-C893BD06FC28}" type="datetimeFigureOut">
              <a:rPr lang="en-US"/>
              <a:pPr>
                <a:defRPr/>
              </a:pPr>
              <a:t>12/23/2021</a:t>
            </a:fld>
            <a:endParaRPr lang="en-US"/>
          </a:p>
        </p:txBody>
      </p:sp>
      <p:sp>
        <p:nvSpPr>
          <p:cNvPr id="6" name="Footer Placeholder 4">
            <a:extLst>
              <a:ext uri="{FF2B5EF4-FFF2-40B4-BE49-F238E27FC236}">
                <a16:creationId xmlns:a16="http://schemas.microsoft.com/office/drawing/2014/main" id="{3474A33A-963C-4C5F-961E-1758D2F3278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1ED31DD8-096C-4DDF-B88F-A5ED689EA0B0}"/>
              </a:ext>
            </a:extLst>
          </p:cNvPr>
          <p:cNvSpPr>
            <a:spLocks noGrp="1"/>
          </p:cNvSpPr>
          <p:nvPr>
            <p:ph type="sldNum" sz="quarter" idx="12"/>
          </p:nvPr>
        </p:nvSpPr>
        <p:spPr/>
        <p:txBody>
          <a:bodyPr/>
          <a:lstStyle>
            <a:lvl1pPr>
              <a:defRPr/>
            </a:lvl1pPr>
          </a:lstStyle>
          <a:p>
            <a:pPr>
              <a:defRPr/>
            </a:pPr>
            <a:fld id="{3FA3A479-9CC6-47A8-A5E9-3DABF652BE94}" type="slidenum">
              <a:rPr lang="en-US" altLang="en-US"/>
              <a:pPr>
                <a:defRPr/>
              </a:pPr>
              <a:t>‹#›</a:t>
            </a:fld>
            <a:endParaRPr lang="en-US" altLang="en-US"/>
          </a:p>
        </p:txBody>
      </p:sp>
    </p:spTree>
    <p:extLst>
      <p:ext uri="{BB962C8B-B14F-4D97-AF65-F5344CB8AC3E}">
        <p14:creationId xmlns:p14="http://schemas.microsoft.com/office/powerpoint/2010/main" val="152358015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3CB2D500-381B-43C8-A4A4-38BBD9C39B81}"/>
              </a:ext>
            </a:extLst>
          </p:cNvPr>
          <p:cNvSpPr>
            <a:spLocks noGrp="1"/>
          </p:cNvSpPr>
          <p:nvPr>
            <p:ph type="dt" sz="half" idx="10"/>
          </p:nvPr>
        </p:nvSpPr>
        <p:spPr/>
        <p:txBody>
          <a:bodyPr/>
          <a:lstStyle>
            <a:lvl1pPr>
              <a:defRPr/>
            </a:lvl1pPr>
          </a:lstStyle>
          <a:p>
            <a:pPr>
              <a:defRPr/>
            </a:pPr>
            <a:fld id="{B8B2DDF4-3E41-446B-882B-34205E045ED5}" type="datetimeFigureOut">
              <a:rPr lang="en-US"/>
              <a:pPr>
                <a:defRPr/>
              </a:pPr>
              <a:t>12/23/2021</a:t>
            </a:fld>
            <a:endParaRPr lang="en-US"/>
          </a:p>
        </p:txBody>
      </p:sp>
      <p:sp>
        <p:nvSpPr>
          <p:cNvPr id="8" name="Footer Placeholder 4">
            <a:extLst>
              <a:ext uri="{FF2B5EF4-FFF2-40B4-BE49-F238E27FC236}">
                <a16:creationId xmlns:a16="http://schemas.microsoft.com/office/drawing/2014/main" id="{58435CDF-776E-4450-BBAA-5B3CDD67B5FC}"/>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663A65AA-92B3-4D11-8426-E3525A5FDD03}"/>
              </a:ext>
            </a:extLst>
          </p:cNvPr>
          <p:cNvSpPr>
            <a:spLocks noGrp="1"/>
          </p:cNvSpPr>
          <p:nvPr>
            <p:ph type="sldNum" sz="quarter" idx="12"/>
          </p:nvPr>
        </p:nvSpPr>
        <p:spPr/>
        <p:txBody>
          <a:bodyPr/>
          <a:lstStyle>
            <a:lvl1pPr>
              <a:defRPr/>
            </a:lvl1pPr>
          </a:lstStyle>
          <a:p>
            <a:pPr>
              <a:defRPr/>
            </a:pPr>
            <a:fld id="{C4ECAA10-B06B-431B-A1A0-4AC4F39356AA}" type="slidenum">
              <a:rPr lang="en-US" altLang="en-US"/>
              <a:pPr>
                <a:defRPr/>
              </a:pPr>
              <a:t>‹#›</a:t>
            </a:fld>
            <a:endParaRPr lang="en-US" altLang="en-US"/>
          </a:p>
        </p:txBody>
      </p:sp>
    </p:spTree>
    <p:extLst>
      <p:ext uri="{BB962C8B-B14F-4D97-AF65-F5344CB8AC3E}">
        <p14:creationId xmlns:p14="http://schemas.microsoft.com/office/powerpoint/2010/main" val="11109136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08047516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034B0CBC-099C-4D8F-88BD-49F9CDFEA513}"/>
              </a:ext>
            </a:extLst>
          </p:cNvPr>
          <p:cNvSpPr>
            <a:spLocks noGrp="1"/>
          </p:cNvSpPr>
          <p:nvPr>
            <p:ph type="dt" sz="half" idx="10"/>
          </p:nvPr>
        </p:nvSpPr>
        <p:spPr/>
        <p:txBody>
          <a:bodyPr/>
          <a:lstStyle>
            <a:lvl1pPr>
              <a:defRPr/>
            </a:lvl1pPr>
          </a:lstStyle>
          <a:p>
            <a:pPr>
              <a:defRPr/>
            </a:pPr>
            <a:fld id="{1893526C-0871-4771-8175-9B9522730791}" type="datetimeFigureOut">
              <a:rPr lang="en-US"/>
              <a:pPr>
                <a:defRPr/>
              </a:pPr>
              <a:t>12/23/2021</a:t>
            </a:fld>
            <a:endParaRPr lang="en-US"/>
          </a:p>
        </p:txBody>
      </p:sp>
      <p:sp>
        <p:nvSpPr>
          <p:cNvPr id="4" name="Footer Placeholder 4">
            <a:extLst>
              <a:ext uri="{FF2B5EF4-FFF2-40B4-BE49-F238E27FC236}">
                <a16:creationId xmlns:a16="http://schemas.microsoft.com/office/drawing/2014/main" id="{EC7683DA-8615-4C89-8900-6B2C9B8C5C37}"/>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CA72A98A-09AD-4D38-96F6-ACC1D0D498D0}"/>
              </a:ext>
            </a:extLst>
          </p:cNvPr>
          <p:cNvSpPr>
            <a:spLocks noGrp="1"/>
          </p:cNvSpPr>
          <p:nvPr>
            <p:ph type="sldNum" sz="quarter" idx="12"/>
          </p:nvPr>
        </p:nvSpPr>
        <p:spPr/>
        <p:txBody>
          <a:bodyPr/>
          <a:lstStyle>
            <a:lvl1pPr>
              <a:defRPr/>
            </a:lvl1pPr>
          </a:lstStyle>
          <a:p>
            <a:pPr>
              <a:defRPr/>
            </a:pPr>
            <a:fld id="{8E2EFB57-3488-4180-995F-F1593C741C32}" type="slidenum">
              <a:rPr lang="en-US" altLang="en-US"/>
              <a:pPr>
                <a:defRPr/>
              </a:pPr>
              <a:t>‹#›</a:t>
            </a:fld>
            <a:endParaRPr lang="en-US" altLang="en-US"/>
          </a:p>
        </p:txBody>
      </p:sp>
    </p:spTree>
    <p:extLst>
      <p:ext uri="{BB962C8B-B14F-4D97-AF65-F5344CB8AC3E}">
        <p14:creationId xmlns:p14="http://schemas.microsoft.com/office/powerpoint/2010/main" val="403719542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87348B0C-B876-42C8-9992-8B1C80D57D35}"/>
              </a:ext>
            </a:extLst>
          </p:cNvPr>
          <p:cNvSpPr>
            <a:spLocks noGrp="1"/>
          </p:cNvSpPr>
          <p:nvPr>
            <p:ph type="dt" sz="half" idx="10"/>
          </p:nvPr>
        </p:nvSpPr>
        <p:spPr/>
        <p:txBody>
          <a:bodyPr/>
          <a:lstStyle>
            <a:lvl1pPr>
              <a:defRPr/>
            </a:lvl1pPr>
          </a:lstStyle>
          <a:p>
            <a:pPr>
              <a:defRPr/>
            </a:pPr>
            <a:fld id="{165767A8-C50A-4D0E-BB6B-A7EFA3284D7B}" type="datetimeFigureOut">
              <a:rPr lang="en-US"/>
              <a:pPr>
                <a:defRPr/>
              </a:pPr>
              <a:t>12/23/2021</a:t>
            </a:fld>
            <a:endParaRPr lang="en-US"/>
          </a:p>
        </p:txBody>
      </p:sp>
      <p:sp>
        <p:nvSpPr>
          <p:cNvPr id="3" name="Footer Placeholder 4">
            <a:extLst>
              <a:ext uri="{FF2B5EF4-FFF2-40B4-BE49-F238E27FC236}">
                <a16:creationId xmlns:a16="http://schemas.microsoft.com/office/drawing/2014/main" id="{BE03943D-9222-4143-BD76-BD120679075D}"/>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203BF439-B63E-421B-8199-D64496BFCFB9}"/>
              </a:ext>
            </a:extLst>
          </p:cNvPr>
          <p:cNvSpPr>
            <a:spLocks noGrp="1"/>
          </p:cNvSpPr>
          <p:nvPr>
            <p:ph type="sldNum" sz="quarter" idx="12"/>
          </p:nvPr>
        </p:nvSpPr>
        <p:spPr/>
        <p:txBody>
          <a:bodyPr/>
          <a:lstStyle>
            <a:lvl1pPr>
              <a:defRPr/>
            </a:lvl1pPr>
          </a:lstStyle>
          <a:p>
            <a:pPr>
              <a:defRPr/>
            </a:pPr>
            <a:fld id="{E0C494AB-1FCC-425B-BF48-25D9C112B59C}" type="slidenum">
              <a:rPr lang="en-US" altLang="en-US"/>
              <a:pPr>
                <a:defRPr/>
              </a:pPr>
              <a:t>‹#›</a:t>
            </a:fld>
            <a:endParaRPr lang="en-US" altLang="en-US"/>
          </a:p>
        </p:txBody>
      </p:sp>
    </p:spTree>
    <p:extLst>
      <p:ext uri="{BB962C8B-B14F-4D97-AF65-F5344CB8AC3E}">
        <p14:creationId xmlns:p14="http://schemas.microsoft.com/office/powerpoint/2010/main" val="30073751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C0D1FDD9-3A07-4949-895D-EF09E4070FA8}"/>
              </a:ext>
            </a:extLst>
          </p:cNvPr>
          <p:cNvSpPr>
            <a:spLocks noGrp="1"/>
          </p:cNvSpPr>
          <p:nvPr>
            <p:ph type="dt" sz="half" idx="10"/>
          </p:nvPr>
        </p:nvSpPr>
        <p:spPr/>
        <p:txBody>
          <a:bodyPr/>
          <a:lstStyle>
            <a:lvl1pPr>
              <a:defRPr/>
            </a:lvl1pPr>
          </a:lstStyle>
          <a:p>
            <a:pPr>
              <a:defRPr/>
            </a:pPr>
            <a:fld id="{847447F3-C424-47A6-BF9E-C9B51E045926}" type="datetimeFigureOut">
              <a:rPr lang="en-US"/>
              <a:pPr>
                <a:defRPr/>
              </a:pPr>
              <a:t>12/23/2021</a:t>
            </a:fld>
            <a:endParaRPr lang="en-US"/>
          </a:p>
        </p:txBody>
      </p:sp>
      <p:sp>
        <p:nvSpPr>
          <p:cNvPr id="6" name="Footer Placeholder 4">
            <a:extLst>
              <a:ext uri="{FF2B5EF4-FFF2-40B4-BE49-F238E27FC236}">
                <a16:creationId xmlns:a16="http://schemas.microsoft.com/office/drawing/2014/main" id="{7A4527F2-ECBB-47E4-B069-03D5577379D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79872586-F3C8-4B00-B466-447550971740}"/>
              </a:ext>
            </a:extLst>
          </p:cNvPr>
          <p:cNvSpPr>
            <a:spLocks noGrp="1"/>
          </p:cNvSpPr>
          <p:nvPr>
            <p:ph type="sldNum" sz="quarter" idx="12"/>
          </p:nvPr>
        </p:nvSpPr>
        <p:spPr/>
        <p:txBody>
          <a:bodyPr/>
          <a:lstStyle>
            <a:lvl1pPr>
              <a:defRPr/>
            </a:lvl1pPr>
          </a:lstStyle>
          <a:p>
            <a:pPr>
              <a:defRPr/>
            </a:pPr>
            <a:fld id="{3A5375F3-F7F5-4089-B772-53490380381F}" type="slidenum">
              <a:rPr lang="en-US" altLang="en-US"/>
              <a:pPr>
                <a:defRPr/>
              </a:pPr>
              <a:t>‹#›</a:t>
            </a:fld>
            <a:endParaRPr lang="en-US" altLang="en-US"/>
          </a:p>
        </p:txBody>
      </p:sp>
    </p:spTree>
    <p:extLst>
      <p:ext uri="{BB962C8B-B14F-4D97-AF65-F5344CB8AC3E}">
        <p14:creationId xmlns:p14="http://schemas.microsoft.com/office/powerpoint/2010/main" val="283550898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78196D98-FB21-42BD-A295-FE854B27E701}"/>
              </a:ext>
            </a:extLst>
          </p:cNvPr>
          <p:cNvSpPr>
            <a:spLocks noGrp="1"/>
          </p:cNvSpPr>
          <p:nvPr>
            <p:ph type="dt" sz="half" idx="10"/>
          </p:nvPr>
        </p:nvSpPr>
        <p:spPr/>
        <p:txBody>
          <a:bodyPr/>
          <a:lstStyle>
            <a:lvl1pPr>
              <a:defRPr/>
            </a:lvl1pPr>
          </a:lstStyle>
          <a:p>
            <a:pPr>
              <a:defRPr/>
            </a:pPr>
            <a:fld id="{3E856CBC-592D-45DC-A1C9-D1EF3AD9B5D1}" type="datetimeFigureOut">
              <a:rPr lang="en-US"/>
              <a:pPr>
                <a:defRPr/>
              </a:pPr>
              <a:t>12/23/2021</a:t>
            </a:fld>
            <a:endParaRPr lang="en-US"/>
          </a:p>
        </p:txBody>
      </p:sp>
      <p:sp>
        <p:nvSpPr>
          <p:cNvPr id="6" name="Footer Placeholder 4">
            <a:extLst>
              <a:ext uri="{FF2B5EF4-FFF2-40B4-BE49-F238E27FC236}">
                <a16:creationId xmlns:a16="http://schemas.microsoft.com/office/drawing/2014/main" id="{AB2A90B5-5E08-4F7C-97CD-0C3A3E9759A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ED9993F0-F096-45EB-8DDA-E8C61826B2A0}"/>
              </a:ext>
            </a:extLst>
          </p:cNvPr>
          <p:cNvSpPr>
            <a:spLocks noGrp="1"/>
          </p:cNvSpPr>
          <p:nvPr>
            <p:ph type="sldNum" sz="quarter" idx="12"/>
          </p:nvPr>
        </p:nvSpPr>
        <p:spPr/>
        <p:txBody>
          <a:bodyPr/>
          <a:lstStyle>
            <a:lvl1pPr>
              <a:defRPr/>
            </a:lvl1pPr>
          </a:lstStyle>
          <a:p>
            <a:pPr>
              <a:defRPr/>
            </a:pPr>
            <a:fld id="{1B2D9B35-145B-456F-975B-71CBAF1A7F0C}" type="slidenum">
              <a:rPr lang="en-US" altLang="en-US"/>
              <a:pPr>
                <a:defRPr/>
              </a:pPr>
              <a:t>‹#›</a:t>
            </a:fld>
            <a:endParaRPr lang="en-US" altLang="en-US"/>
          </a:p>
        </p:txBody>
      </p:sp>
    </p:spTree>
    <p:extLst>
      <p:ext uri="{BB962C8B-B14F-4D97-AF65-F5344CB8AC3E}">
        <p14:creationId xmlns:p14="http://schemas.microsoft.com/office/powerpoint/2010/main" val="19343070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5F3E583-4B53-4BEC-9297-9DB284CAFE25}"/>
              </a:ext>
            </a:extLst>
          </p:cNvPr>
          <p:cNvSpPr>
            <a:spLocks noGrp="1"/>
          </p:cNvSpPr>
          <p:nvPr>
            <p:ph type="dt" sz="half" idx="10"/>
          </p:nvPr>
        </p:nvSpPr>
        <p:spPr/>
        <p:txBody>
          <a:bodyPr/>
          <a:lstStyle>
            <a:lvl1pPr>
              <a:defRPr/>
            </a:lvl1pPr>
          </a:lstStyle>
          <a:p>
            <a:pPr>
              <a:defRPr/>
            </a:pPr>
            <a:fld id="{782BD2ED-4217-4F20-871C-05437D50D687}" type="datetimeFigureOut">
              <a:rPr lang="en-US"/>
              <a:pPr>
                <a:defRPr/>
              </a:pPr>
              <a:t>12/23/2021</a:t>
            </a:fld>
            <a:endParaRPr lang="en-US"/>
          </a:p>
        </p:txBody>
      </p:sp>
      <p:sp>
        <p:nvSpPr>
          <p:cNvPr id="5" name="Footer Placeholder 4">
            <a:extLst>
              <a:ext uri="{FF2B5EF4-FFF2-40B4-BE49-F238E27FC236}">
                <a16:creationId xmlns:a16="http://schemas.microsoft.com/office/drawing/2014/main" id="{1D045E45-6E27-4B5E-8DC5-EFB9F9A9A3D1}"/>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5FEC1356-7451-4016-9080-00FB50D23981}"/>
              </a:ext>
            </a:extLst>
          </p:cNvPr>
          <p:cNvSpPr>
            <a:spLocks noGrp="1"/>
          </p:cNvSpPr>
          <p:nvPr>
            <p:ph type="sldNum" sz="quarter" idx="12"/>
          </p:nvPr>
        </p:nvSpPr>
        <p:spPr/>
        <p:txBody>
          <a:bodyPr/>
          <a:lstStyle>
            <a:lvl1pPr>
              <a:defRPr/>
            </a:lvl1pPr>
          </a:lstStyle>
          <a:p>
            <a:pPr>
              <a:defRPr/>
            </a:pPr>
            <a:fld id="{41D5BCD8-8272-4A03-B263-053FF4488C20}" type="slidenum">
              <a:rPr lang="en-US" altLang="en-US"/>
              <a:pPr>
                <a:defRPr/>
              </a:pPr>
              <a:t>‹#›</a:t>
            </a:fld>
            <a:endParaRPr lang="en-US" altLang="en-US"/>
          </a:p>
        </p:txBody>
      </p:sp>
    </p:spTree>
    <p:extLst>
      <p:ext uri="{BB962C8B-B14F-4D97-AF65-F5344CB8AC3E}">
        <p14:creationId xmlns:p14="http://schemas.microsoft.com/office/powerpoint/2010/main" val="233211416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096ABC-F481-4543-8DD8-C94578C24477}"/>
              </a:ext>
            </a:extLst>
          </p:cNvPr>
          <p:cNvSpPr>
            <a:spLocks noGrp="1"/>
          </p:cNvSpPr>
          <p:nvPr>
            <p:ph type="dt" sz="half" idx="10"/>
          </p:nvPr>
        </p:nvSpPr>
        <p:spPr/>
        <p:txBody>
          <a:bodyPr/>
          <a:lstStyle>
            <a:lvl1pPr>
              <a:defRPr/>
            </a:lvl1pPr>
          </a:lstStyle>
          <a:p>
            <a:pPr>
              <a:defRPr/>
            </a:pPr>
            <a:fld id="{ED981B88-04AA-44C2-ACEA-4702CB4A82CF}" type="datetimeFigureOut">
              <a:rPr lang="en-US"/>
              <a:pPr>
                <a:defRPr/>
              </a:pPr>
              <a:t>12/23/2021</a:t>
            </a:fld>
            <a:endParaRPr lang="en-US"/>
          </a:p>
        </p:txBody>
      </p:sp>
      <p:sp>
        <p:nvSpPr>
          <p:cNvPr id="5" name="Footer Placeholder 4">
            <a:extLst>
              <a:ext uri="{FF2B5EF4-FFF2-40B4-BE49-F238E27FC236}">
                <a16:creationId xmlns:a16="http://schemas.microsoft.com/office/drawing/2014/main" id="{F05D6A11-2ED9-47B4-A10F-26D0E5FA9C9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D6659A98-9589-4972-9E1A-6B2C2B41F066}"/>
              </a:ext>
            </a:extLst>
          </p:cNvPr>
          <p:cNvSpPr>
            <a:spLocks noGrp="1"/>
          </p:cNvSpPr>
          <p:nvPr>
            <p:ph type="sldNum" sz="quarter" idx="12"/>
          </p:nvPr>
        </p:nvSpPr>
        <p:spPr/>
        <p:txBody>
          <a:bodyPr/>
          <a:lstStyle>
            <a:lvl1pPr>
              <a:defRPr/>
            </a:lvl1pPr>
          </a:lstStyle>
          <a:p>
            <a:pPr>
              <a:defRPr/>
            </a:pPr>
            <a:fld id="{AFF6D928-7AA9-4178-BDA2-145398011137}" type="slidenum">
              <a:rPr lang="en-US" altLang="en-US"/>
              <a:pPr>
                <a:defRPr/>
              </a:pPr>
              <a:t>‹#›</a:t>
            </a:fld>
            <a:endParaRPr lang="en-US" altLang="en-US"/>
          </a:p>
        </p:txBody>
      </p:sp>
    </p:spTree>
    <p:extLst>
      <p:ext uri="{BB962C8B-B14F-4D97-AF65-F5344CB8AC3E}">
        <p14:creationId xmlns:p14="http://schemas.microsoft.com/office/powerpoint/2010/main" val="119636753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E86CAE55-89B7-4BC7-8F8B-E113451FF614}"/>
              </a:ext>
            </a:extLst>
          </p:cNvPr>
          <p:cNvSpPr>
            <a:spLocks noGrp="1"/>
          </p:cNvSpPr>
          <p:nvPr>
            <p:ph type="dt" sz="half" idx="10"/>
          </p:nvPr>
        </p:nvSpPr>
        <p:spPr/>
        <p:txBody>
          <a:bodyPr/>
          <a:lstStyle>
            <a:lvl1pPr>
              <a:defRPr/>
            </a:lvl1pPr>
          </a:lstStyle>
          <a:p>
            <a:pPr>
              <a:defRPr/>
            </a:pPr>
            <a:fld id="{46B0CD4C-3DC2-4B50-A44E-86A69BD14CE2}" type="datetimeFigureOut">
              <a:rPr lang="en-US"/>
              <a:pPr>
                <a:defRPr/>
              </a:pPr>
              <a:t>12/23/2021</a:t>
            </a:fld>
            <a:endParaRPr lang="en-US"/>
          </a:p>
        </p:txBody>
      </p:sp>
      <p:sp>
        <p:nvSpPr>
          <p:cNvPr id="5" name="Footer Placeholder 4">
            <a:extLst>
              <a:ext uri="{FF2B5EF4-FFF2-40B4-BE49-F238E27FC236}">
                <a16:creationId xmlns:a16="http://schemas.microsoft.com/office/drawing/2014/main" id="{45824EB1-9D6E-46FF-8819-621A12FBE55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75846385-820E-4853-8313-F796D29E89E3}"/>
              </a:ext>
            </a:extLst>
          </p:cNvPr>
          <p:cNvSpPr>
            <a:spLocks noGrp="1"/>
          </p:cNvSpPr>
          <p:nvPr>
            <p:ph type="sldNum" sz="quarter" idx="12"/>
          </p:nvPr>
        </p:nvSpPr>
        <p:spPr/>
        <p:txBody>
          <a:bodyPr/>
          <a:lstStyle>
            <a:lvl1pPr>
              <a:defRPr/>
            </a:lvl1pPr>
          </a:lstStyle>
          <a:p>
            <a:pPr>
              <a:defRPr/>
            </a:pPr>
            <a:fld id="{E335A776-3363-4C8C-AB86-CC07798B7FCC}" type="slidenum">
              <a:rPr lang="en-US" altLang="en-US"/>
              <a:pPr>
                <a:defRPr/>
              </a:pPr>
              <a:t>‹#›</a:t>
            </a:fld>
            <a:endParaRPr lang="en-US" altLang="en-US"/>
          </a:p>
        </p:txBody>
      </p:sp>
    </p:spTree>
    <p:extLst>
      <p:ext uri="{BB962C8B-B14F-4D97-AF65-F5344CB8AC3E}">
        <p14:creationId xmlns:p14="http://schemas.microsoft.com/office/powerpoint/2010/main" val="273095425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082627-D512-4594-A2BB-918E4E776F27}"/>
              </a:ext>
            </a:extLst>
          </p:cNvPr>
          <p:cNvSpPr>
            <a:spLocks noGrp="1"/>
          </p:cNvSpPr>
          <p:nvPr>
            <p:ph type="dt" sz="half" idx="10"/>
          </p:nvPr>
        </p:nvSpPr>
        <p:spPr/>
        <p:txBody>
          <a:bodyPr/>
          <a:lstStyle>
            <a:lvl1pPr>
              <a:defRPr/>
            </a:lvl1pPr>
          </a:lstStyle>
          <a:p>
            <a:pPr>
              <a:defRPr/>
            </a:pPr>
            <a:fld id="{BD010DFB-6F1B-4571-ACFE-E90BF616C385}" type="datetimeFigureOut">
              <a:rPr lang="en-US"/>
              <a:pPr>
                <a:defRPr/>
              </a:pPr>
              <a:t>12/23/2021</a:t>
            </a:fld>
            <a:endParaRPr lang="en-US"/>
          </a:p>
        </p:txBody>
      </p:sp>
      <p:sp>
        <p:nvSpPr>
          <p:cNvPr id="5" name="Footer Placeholder 4">
            <a:extLst>
              <a:ext uri="{FF2B5EF4-FFF2-40B4-BE49-F238E27FC236}">
                <a16:creationId xmlns:a16="http://schemas.microsoft.com/office/drawing/2014/main" id="{2A41E193-731D-426E-B63C-DD2F42515E41}"/>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71A13961-E5ED-4EEB-901A-3DD3AA415B54}"/>
              </a:ext>
            </a:extLst>
          </p:cNvPr>
          <p:cNvSpPr>
            <a:spLocks noGrp="1"/>
          </p:cNvSpPr>
          <p:nvPr>
            <p:ph type="sldNum" sz="quarter" idx="12"/>
          </p:nvPr>
        </p:nvSpPr>
        <p:spPr/>
        <p:txBody>
          <a:bodyPr/>
          <a:lstStyle>
            <a:lvl1pPr>
              <a:defRPr/>
            </a:lvl1pPr>
          </a:lstStyle>
          <a:p>
            <a:pPr>
              <a:defRPr/>
            </a:pPr>
            <a:fld id="{CD024706-424B-475C-8AC7-209CCD0EDD75}" type="slidenum">
              <a:rPr lang="en-US" altLang="en-US"/>
              <a:pPr>
                <a:defRPr/>
              </a:pPr>
              <a:t>‹#›</a:t>
            </a:fld>
            <a:endParaRPr lang="en-US" altLang="en-US"/>
          </a:p>
        </p:txBody>
      </p:sp>
    </p:spTree>
    <p:extLst>
      <p:ext uri="{BB962C8B-B14F-4D97-AF65-F5344CB8AC3E}">
        <p14:creationId xmlns:p14="http://schemas.microsoft.com/office/powerpoint/2010/main" val="18556927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125238A-1D87-4DF8-89E3-5914BE6BB2E8}"/>
              </a:ext>
            </a:extLst>
          </p:cNvPr>
          <p:cNvSpPr>
            <a:spLocks noGrp="1"/>
          </p:cNvSpPr>
          <p:nvPr>
            <p:ph type="dt" sz="half" idx="10"/>
          </p:nvPr>
        </p:nvSpPr>
        <p:spPr/>
        <p:txBody>
          <a:bodyPr/>
          <a:lstStyle>
            <a:lvl1pPr>
              <a:defRPr/>
            </a:lvl1pPr>
          </a:lstStyle>
          <a:p>
            <a:pPr>
              <a:defRPr/>
            </a:pPr>
            <a:fld id="{1D524E51-251F-4E33-8A56-3018CEE48D83}" type="datetimeFigureOut">
              <a:rPr lang="en-US"/>
              <a:pPr>
                <a:defRPr/>
              </a:pPr>
              <a:t>12/23/2021</a:t>
            </a:fld>
            <a:endParaRPr lang="en-US"/>
          </a:p>
        </p:txBody>
      </p:sp>
      <p:sp>
        <p:nvSpPr>
          <p:cNvPr id="5" name="Footer Placeholder 4">
            <a:extLst>
              <a:ext uri="{FF2B5EF4-FFF2-40B4-BE49-F238E27FC236}">
                <a16:creationId xmlns:a16="http://schemas.microsoft.com/office/drawing/2014/main" id="{535C93BB-B5FB-41CE-B4AD-24ED14D5BBC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66D3508-B823-42D8-8B0E-3695457D17EC}"/>
              </a:ext>
            </a:extLst>
          </p:cNvPr>
          <p:cNvSpPr>
            <a:spLocks noGrp="1"/>
          </p:cNvSpPr>
          <p:nvPr>
            <p:ph type="sldNum" sz="quarter" idx="12"/>
          </p:nvPr>
        </p:nvSpPr>
        <p:spPr/>
        <p:txBody>
          <a:bodyPr/>
          <a:lstStyle>
            <a:lvl1pPr>
              <a:defRPr/>
            </a:lvl1pPr>
          </a:lstStyle>
          <a:p>
            <a:pPr>
              <a:defRPr/>
            </a:pPr>
            <a:fld id="{F619B92F-AC95-4B91-BA37-816C52870EA4}" type="slidenum">
              <a:rPr lang="en-US" altLang="en-US"/>
              <a:pPr>
                <a:defRPr/>
              </a:pPr>
              <a:t>‹#›</a:t>
            </a:fld>
            <a:endParaRPr lang="en-US" altLang="en-US"/>
          </a:p>
        </p:txBody>
      </p:sp>
    </p:spTree>
    <p:extLst>
      <p:ext uri="{BB962C8B-B14F-4D97-AF65-F5344CB8AC3E}">
        <p14:creationId xmlns:p14="http://schemas.microsoft.com/office/powerpoint/2010/main" val="180434605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DB67F371-E0F5-4BC9-AB6E-9EED0E7F8B2C}"/>
              </a:ext>
            </a:extLst>
          </p:cNvPr>
          <p:cNvSpPr>
            <a:spLocks noGrp="1"/>
          </p:cNvSpPr>
          <p:nvPr>
            <p:ph type="dt" sz="half" idx="10"/>
          </p:nvPr>
        </p:nvSpPr>
        <p:spPr/>
        <p:txBody>
          <a:bodyPr/>
          <a:lstStyle>
            <a:lvl1pPr>
              <a:defRPr/>
            </a:lvl1pPr>
          </a:lstStyle>
          <a:p>
            <a:pPr>
              <a:defRPr/>
            </a:pPr>
            <a:fld id="{31E10710-1DD3-499C-AF86-2E016F35B842}" type="datetimeFigureOut">
              <a:rPr lang="en-US"/>
              <a:pPr>
                <a:defRPr/>
              </a:pPr>
              <a:t>12/23/2021</a:t>
            </a:fld>
            <a:endParaRPr lang="en-US"/>
          </a:p>
        </p:txBody>
      </p:sp>
      <p:sp>
        <p:nvSpPr>
          <p:cNvPr id="6" name="Footer Placeholder 4">
            <a:extLst>
              <a:ext uri="{FF2B5EF4-FFF2-40B4-BE49-F238E27FC236}">
                <a16:creationId xmlns:a16="http://schemas.microsoft.com/office/drawing/2014/main" id="{F3167B73-FC47-420F-AE24-F8978C7128E2}"/>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56CE3A37-7ACA-40E2-B891-2F05694598BD}"/>
              </a:ext>
            </a:extLst>
          </p:cNvPr>
          <p:cNvSpPr>
            <a:spLocks noGrp="1"/>
          </p:cNvSpPr>
          <p:nvPr>
            <p:ph type="sldNum" sz="quarter" idx="12"/>
          </p:nvPr>
        </p:nvSpPr>
        <p:spPr/>
        <p:txBody>
          <a:bodyPr/>
          <a:lstStyle>
            <a:lvl1pPr>
              <a:defRPr/>
            </a:lvl1pPr>
          </a:lstStyle>
          <a:p>
            <a:pPr>
              <a:defRPr/>
            </a:pPr>
            <a:fld id="{CCEDE7FB-7862-4661-9DE9-8F928A50271A}" type="slidenum">
              <a:rPr lang="en-US" altLang="en-US"/>
              <a:pPr>
                <a:defRPr/>
              </a:pPr>
              <a:t>‹#›</a:t>
            </a:fld>
            <a:endParaRPr lang="en-US" altLang="en-US"/>
          </a:p>
        </p:txBody>
      </p:sp>
    </p:spTree>
    <p:extLst>
      <p:ext uri="{BB962C8B-B14F-4D97-AF65-F5344CB8AC3E}">
        <p14:creationId xmlns:p14="http://schemas.microsoft.com/office/powerpoint/2010/main" val="8278935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4063008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FB5EF12E-66DE-49B3-8766-4A161C5CF3CD}"/>
              </a:ext>
            </a:extLst>
          </p:cNvPr>
          <p:cNvSpPr>
            <a:spLocks noGrp="1"/>
          </p:cNvSpPr>
          <p:nvPr>
            <p:ph type="dt" sz="half" idx="10"/>
          </p:nvPr>
        </p:nvSpPr>
        <p:spPr/>
        <p:txBody>
          <a:bodyPr/>
          <a:lstStyle>
            <a:lvl1pPr>
              <a:defRPr/>
            </a:lvl1pPr>
          </a:lstStyle>
          <a:p>
            <a:pPr>
              <a:defRPr/>
            </a:pPr>
            <a:fld id="{4C2E7456-26BB-4934-9D1F-2D4CABFCAE90}" type="datetimeFigureOut">
              <a:rPr lang="en-US"/>
              <a:pPr>
                <a:defRPr/>
              </a:pPr>
              <a:t>12/23/2021</a:t>
            </a:fld>
            <a:endParaRPr lang="en-US"/>
          </a:p>
        </p:txBody>
      </p:sp>
      <p:sp>
        <p:nvSpPr>
          <p:cNvPr id="8" name="Footer Placeholder 4">
            <a:extLst>
              <a:ext uri="{FF2B5EF4-FFF2-40B4-BE49-F238E27FC236}">
                <a16:creationId xmlns:a16="http://schemas.microsoft.com/office/drawing/2014/main" id="{9059222E-3159-42A7-BF83-13E31A5F0C7D}"/>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62D72F2E-A5A4-4B50-A9A5-E58D0B4DDD1A}"/>
              </a:ext>
            </a:extLst>
          </p:cNvPr>
          <p:cNvSpPr>
            <a:spLocks noGrp="1"/>
          </p:cNvSpPr>
          <p:nvPr>
            <p:ph type="sldNum" sz="quarter" idx="12"/>
          </p:nvPr>
        </p:nvSpPr>
        <p:spPr/>
        <p:txBody>
          <a:bodyPr/>
          <a:lstStyle>
            <a:lvl1pPr>
              <a:defRPr/>
            </a:lvl1pPr>
          </a:lstStyle>
          <a:p>
            <a:pPr>
              <a:defRPr/>
            </a:pPr>
            <a:fld id="{26C2A0BA-E833-40FA-B728-ED87C8F87CBA}" type="slidenum">
              <a:rPr lang="en-US" altLang="en-US"/>
              <a:pPr>
                <a:defRPr/>
              </a:pPr>
              <a:t>‹#›</a:t>
            </a:fld>
            <a:endParaRPr lang="en-US" altLang="en-US"/>
          </a:p>
        </p:txBody>
      </p:sp>
    </p:spTree>
    <p:extLst>
      <p:ext uri="{BB962C8B-B14F-4D97-AF65-F5344CB8AC3E}">
        <p14:creationId xmlns:p14="http://schemas.microsoft.com/office/powerpoint/2010/main" val="423449572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5F5656F1-DB49-4D39-9D84-166223B98212}"/>
              </a:ext>
            </a:extLst>
          </p:cNvPr>
          <p:cNvSpPr>
            <a:spLocks noGrp="1"/>
          </p:cNvSpPr>
          <p:nvPr>
            <p:ph type="dt" sz="half" idx="10"/>
          </p:nvPr>
        </p:nvSpPr>
        <p:spPr/>
        <p:txBody>
          <a:bodyPr/>
          <a:lstStyle>
            <a:lvl1pPr>
              <a:defRPr/>
            </a:lvl1pPr>
          </a:lstStyle>
          <a:p>
            <a:pPr>
              <a:defRPr/>
            </a:pPr>
            <a:fld id="{A8EBF022-D374-48E5-A314-83362364749B}" type="datetimeFigureOut">
              <a:rPr lang="en-US"/>
              <a:pPr>
                <a:defRPr/>
              </a:pPr>
              <a:t>12/23/2021</a:t>
            </a:fld>
            <a:endParaRPr lang="en-US"/>
          </a:p>
        </p:txBody>
      </p:sp>
      <p:sp>
        <p:nvSpPr>
          <p:cNvPr id="4" name="Footer Placeholder 4">
            <a:extLst>
              <a:ext uri="{FF2B5EF4-FFF2-40B4-BE49-F238E27FC236}">
                <a16:creationId xmlns:a16="http://schemas.microsoft.com/office/drawing/2014/main" id="{8693B7EB-7B59-476F-A494-7016EF74BBD4}"/>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ADE49482-A2B6-481E-8052-B247CEA65190}"/>
              </a:ext>
            </a:extLst>
          </p:cNvPr>
          <p:cNvSpPr>
            <a:spLocks noGrp="1"/>
          </p:cNvSpPr>
          <p:nvPr>
            <p:ph type="sldNum" sz="quarter" idx="12"/>
          </p:nvPr>
        </p:nvSpPr>
        <p:spPr/>
        <p:txBody>
          <a:bodyPr/>
          <a:lstStyle>
            <a:lvl1pPr>
              <a:defRPr/>
            </a:lvl1pPr>
          </a:lstStyle>
          <a:p>
            <a:pPr>
              <a:defRPr/>
            </a:pPr>
            <a:fld id="{251F815F-DEB9-49C2-A92F-9811AA2F02E0}" type="slidenum">
              <a:rPr lang="en-US" altLang="en-US"/>
              <a:pPr>
                <a:defRPr/>
              </a:pPr>
              <a:t>‹#›</a:t>
            </a:fld>
            <a:endParaRPr lang="en-US" altLang="en-US"/>
          </a:p>
        </p:txBody>
      </p:sp>
    </p:spTree>
    <p:extLst>
      <p:ext uri="{BB962C8B-B14F-4D97-AF65-F5344CB8AC3E}">
        <p14:creationId xmlns:p14="http://schemas.microsoft.com/office/powerpoint/2010/main" val="362271870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B24A6C4-0FFA-4011-8FC0-7A3355D79F8C}"/>
              </a:ext>
            </a:extLst>
          </p:cNvPr>
          <p:cNvSpPr>
            <a:spLocks noGrp="1"/>
          </p:cNvSpPr>
          <p:nvPr>
            <p:ph type="dt" sz="half" idx="10"/>
          </p:nvPr>
        </p:nvSpPr>
        <p:spPr/>
        <p:txBody>
          <a:bodyPr/>
          <a:lstStyle>
            <a:lvl1pPr>
              <a:defRPr/>
            </a:lvl1pPr>
          </a:lstStyle>
          <a:p>
            <a:pPr>
              <a:defRPr/>
            </a:pPr>
            <a:fld id="{576910DE-2DEC-480A-855A-5A3712327D9B}" type="datetimeFigureOut">
              <a:rPr lang="en-US"/>
              <a:pPr>
                <a:defRPr/>
              </a:pPr>
              <a:t>12/23/2021</a:t>
            </a:fld>
            <a:endParaRPr lang="en-US"/>
          </a:p>
        </p:txBody>
      </p:sp>
      <p:sp>
        <p:nvSpPr>
          <p:cNvPr id="3" name="Footer Placeholder 4">
            <a:extLst>
              <a:ext uri="{FF2B5EF4-FFF2-40B4-BE49-F238E27FC236}">
                <a16:creationId xmlns:a16="http://schemas.microsoft.com/office/drawing/2014/main" id="{4A0B2112-9C6A-487C-B8B2-FBB003DC4845}"/>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D1993204-E63F-4869-A1A2-175C5FA59ADF}"/>
              </a:ext>
            </a:extLst>
          </p:cNvPr>
          <p:cNvSpPr>
            <a:spLocks noGrp="1"/>
          </p:cNvSpPr>
          <p:nvPr>
            <p:ph type="sldNum" sz="quarter" idx="12"/>
          </p:nvPr>
        </p:nvSpPr>
        <p:spPr/>
        <p:txBody>
          <a:bodyPr/>
          <a:lstStyle>
            <a:lvl1pPr>
              <a:defRPr/>
            </a:lvl1pPr>
          </a:lstStyle>
          <a:p>
            <a:pPr>
              <a:defRPr/>
            </a:pPr>
            <a:fld id="{BB80D79B-63A1-4DEF-8AE6-3F016B432B17}" type="slidenum">
              <a:rPr lang="en-US" altLang="en-US"/>
              <a:pPr>
                <a:defRPr/>
              </a:pPr>
              <a:t>‹#›</a:t>
            </a:fld>
            <a:endParaRPr lang="en-US" altLang="en-US"/>
          </a:p>
        </p:txBody>
      </p:sp>
    </p:spTree>
    <p:extLst>
      <p:ext uri="{BB962C8B-B14F-4D97-AF65-F5344CB8AC3E}">
        <p14:creationId xmlns:p14="http://schemas.microsoft.com/office/powerpoint/2010/main" val="143570792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B4949CC2-B0CF-40A8-8C28-E5C251693796}"/>
              </a:ext>
            </a:extLst>
          </p:cNvPr>
          <p:cNvSpPr>
            <a:spLocks noGrp="1"/>
          </p:cNvSpPr>
          <p:nvPr>
            <p:ph type="dt" sz="half" idx="10"/>
          </p:nvPr>
        </p:nvSpPr>
        <p:spPr/>
        <p:txBody>
          <a:bodyPr/>
          <a:lstStyle>
            <a:lvl1pPr>
              <a:defRPr/>
            </a:lvl1pPr>
          </a:lstStyle>
          <a:p>
            <a:pPr>
              <a:defRPr/>
            </a:pPr>
            <a:fld id="{DE10F022-DDFE-4A56-B285-3955132552F0}" type="datetimeFigureOut">
              <a:rPr lang="en-US"/>
              <a:pPr>
                <a:defRPr/>
              </a:pPr>
              <a:t>12/23/2021</a:t>
            </a:fld>
            <a:endParaRPr lang="en-US"/>
          </a:p>
        </p:txBody>
      </p:sp>
      <p:sp>
        <p:nvSpPr>
          <p:cNvPr id="6" name="Footer Placeholder 4">
            <a:extLst>
              <a:ext uri="{FF2B5EF4-FFF2-40B4-BE49-F238E27FC236}">
                <a16:creationId xmlns:a16="http://schemas.microsoft.com/office/drawing/2014/main" id="{6323218C-C6EF-46D1-906C-7E25679AC0DA}"/>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2302DFA-C565-4098-9F8C-234492A378A5}"/>
              </a:ext>
            </a:extLst>
          </p:cNvPr>
          <p:cNvSpPr>
            <a:spLocks noGrp="1"/>
          </p:cNvSpPr>
          <p:nvPr>
            <p:ph type="sldNum" sz="quarter" idx="12"/>
          </p:nvPr>
        </p:nvSpPr>
        <p:spPr/>
        <p:txBody>
          <a:bodyPr/>
          <a:lstStyle>
            <a:lvl1pPr>
              <a:defRPr/>
            </a:lvl1pPr>
          </a:lstStyle>
          <a:p>
            <a:pPr>
              <a:defRPr/>
            </a:pPr>
            <a:fld id="{F0876A1F-0218-47ED-BCBA-FD87B2400686}" type="slidenum">
              <a:rPr lang="en-US" altLang="en-US"/>
              <a:pPr>
                <a:defRPr/>
              </a:pPr>
              <a:t>‹#›</a:t>
            </a:fld>
            <a:endParaRPr lang="en-US" altLang="en-US"/>
          </a:p>
        </p:txBody>
      </p:sp>
    </p:spTree>
    <p:extLst>
      <p:ext uri="{BB962C8B-B14F-4D97-AF65-F5344CB8AC3E}">
        <p14:creationId xmlns:p14="http://schemas.microsoft.com/office/powerpoint/2010/main" val="355393404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DBB59BEB-4FDB-4FDB-8E82-38C45640D638}"/>
              </a:ext>
            </a:extLst>
          </p:cNvPr>
          <p:cNvSpPr>
            <a:spLocks noGrp="1"/>
          </p:cNvSpPr>
          <p:nvPr>
            <p:ph type="dt" sz="half" idx="10"/>
          </p:nvPr>
        </p:nvSpPr>
        <p:spPr/>
        <p:txBody>
          <a:bodyPr/>
          <a:lstStyle>
            <a:lvl1pPr>
              <a:defRPr/>
            </a:lvl1pPr>
          </a:lstStyle>
          <a:p>
            <a:pPr>
              <a:defRPr/>
            </a:pPr>
            <a:fld id="{1186D6AA-4A3A-40A9-9592-CAA54D7B0817}" type="datetimeFigureOut">
              <a:rPr lang="en-US"/>
              <a:pPr>
                <a:defRPr/>
              </a:pPr>
              <a:t>12/23/2021</a:t>
            </a:fld>
            <a:endParaRPr lang="en-US"/>
          </a:p>
        </p:txBody>
      </p:sp>
      <p:sp>
        <p:nvSpPr>
          <p:cNvPr id="6" name="Footer Placeholder 4">
            <a:extLst>
              <a:ext uri="{FF2B5EF4-FFF2-40B4-BE49-F238E27FC236}">
                <a16:creationId xmlns:a16="http://schemas.microsoft.com/office/drawing/2014/main" id="{9D255784-287C-4454-A685-0351BD77575D}"/>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DC6DB136-C5A3-47D4-ABF6-13307292BBE8}"/>
              </a:ext>
            </a:extLst>
          </p:cNvPr>
          <p:cNvSpPr>
            <a:spLocks noGrp="1"/>
          </p:cNvSpPr>
          <p:nvPr>
            <p:ph type="sldNum" sz="quarter" idx="12"/>
          </p:nvPr>
        </p:nvSpPr>
        <p:spPr/>
        <p:txBody>
          <a:bodyPr/>
          <a:lstStyle>
            <a:lvl1pPr>
              <a:defRPr/>
            </a:lvl1pPr>
          </a:lstStyle>
          <a:p>
            <a:pPr>
              <a:defRPr/>
            </a:pPr>
            <a:fld id="{6B67C9EE-B644-4F4B-B6BB-ABF43DF68C3E}" type="slidenum">
              <a:rPr lang="en-US" altLang="en-US"/>
              <a:pPr>
                <a:defRPr/>
              </a:pPr>
              <a:t>‹#›</a:t>
            </a:fld>
            <a:endParaRPr lang="en-US" altLang="en-US"/>
          </a:p>
        </p:txBody>
      </p:sp>
    </p:spTree>
    <p:extLst>
      <p:ext uri="{BB962C8B-B14F-4D97-AF65-F5344CB8AC3E}">
        <p14:creationId xmlns:p14="http://schemas.microsoft.com/office/powerpoint/2010/main" val="260854565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0359A7-FDD7-4342-A845-C4BDB7121F62}"/>
              </a:ext>
            </a:extLst>
          </p:cNvPr>
          <p:cNvSpPr>
            <a:spLocks noGrp="1"/>
          </p:cNvSpPr>
          <p:nvPr>
            <p:ph type="dt" sz="half" idx="10"/>
          </p:nvPr>
        </p:nvSpPr>
        <p:spPr/>
        <p:txBody>
          <a:bodyPr/>
          <a:lstStyle>
            <a:lvl1pPr>
              <a:defRPr/>
            </a:lvl1pPr>
          </a:lstStyle>
          <a:p>
            <a:pPr>
              <a:defRPr/>
            </a:pPr>
            <a:fld id="{1F9A063D-A078-4497-92A3-B9A2F7B10BAB}" type="datetimeFigureOut">
              <a:rPr lang="en-US"/>
              <a:pPr>
                <a:defRPr/>
              </a:pPr>
              <a:t>12/23/2021</a:t>
            </a:fld>
            <a:endParaRPr lang="en-US"/>
          </a:p>
        </p:txBody>
      </p:sp>
      <p:sp>
        <p:nvSpPr>
          <p:cNvPr id="5" name="Footer Placeholder 4">
            <a:extLst>
              <a:ext uri="{FF2B5EF4-FFF2-40B4-BE49-F238E27FC236}">
                <a16:creationId xmlns:a16="http://schemas.microsoft.com/office/drawing/2014/main" id="{DFDA1456-C090-4626-8622-52B4CCCB837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9E09CB1-80FB-4C3E-8705-BEFCBA6B3972}"/>
              </a:ext>
            </a:extLst>
          </p:cNvPr>
          <p:cNvSpPr>
            <a:spLocks noGrp="1"/>
          </p:cNvSpPr>
          <p:nvPr>
            <p:ph type="sldNum" sz="quarter" idx="12"/>
          </p:nvPr>
        </p:nvSpPr>
        <p:spPr/>
        <p:txBody>
          <a:bodyPr/>
          <a:lstStyle>
            <a:lvl1pPr>
              <a:defRPr/>
            </a:lvl1pPr>
          </a:lstStyle>
          <a:p>
            <a:pPr>
              <a:defRPr/>
            </a:pPr>
            <a:fld id="{F2041653-856C-4741-8497-BA7636F576C6}" type="slidenum">
              <a:rPr lang="en-US" altLang="en-US"/>
              <a:pPr>
                <a:defRPr/>
              </a:pPr>
              <a:t>‹#›</a:t>
            </a:fld>
            <a:endParaRPr lang="en-US" altLang="en-US"/>
          </a:p>
        </p:txBody>
      </p:sp>
    </p:spTree>
    <p:extLst>
      <p:ext uri="{BB962C8B-B14F-4D97-AF65-F5344CB8AC3E}">
        <p14:creationId xmlns:p14="http://schemas.microsoft.com/office/powerpoint/2010/main" val="42098133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0233A36-B86B-4A40-8C3D-95E1D68A8EAA}"/>
              </a:ext>
            </a:extLst>
          </p:cNvPr>
          <p:cNvSpPr>
            <a:spLocks noGrp="1"/>
          </p:cNvSpPr>
          <p:nvPr>
            <p:ph type="dt" sz="half" idx="10"/>
          </p:nvPr>
        </p:nvSpPr>
        <p:spPr/>
        <p:txBody>
          <a:bodyPr/>
          <a:lstStyle>
            <a:lvl1pPr>
              <a:defRPr/>
            </a:lvl1pPr>
          </a:lstStyle>
          <a:p>
            <a:pPr>
              <a:defRPr/>
            </a:pPr>
            <a:fld id="{483FD67A-B90D-4C02-8814-60DEDFCBBF41}" type="datetimeFigureOut">
              <a:rPr lang="en-US"/>
              <a:pPr>
                <a:defRPr/>
              </a:pPr>
              <a:t>12/23/2021</a:t>
            </a:fld>
            <a:endParaRPr lang="en-US"/>
          </a:p>
        </p:txBody>
      </p:sp>
      <p:sp>
        <p:nvSpPr>
          <p:cNvPr id="5" name="Footer Placeholder 4">
            <a:extLst>
              <a:ext uri="{FF2B5EF4-FFF2-40B4-BE49-F238E27FC236}">
                <a16:creationId xmlns:a16="http://schemas.microsoft.com/office/drawing/2014/main" id="{3FE597B2-4F56-4972-8730-2C424DE9BB4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3D2F9F62-3E6D-4517-A4AE-4C81A37367EA}"/>
              </a:ext>
            </a:extLst>
          </p:cNvPr>
          <p:cNvSpPr>
            <a:spLocks noGrp="1"/>
          </p:cNvSpPr>
          <p:nvPr>
            <p:ph type="sldNum" sz="quarter" idx="12"/>
          </p:nvPr>
        </p:nvSpPr>
        <p:spPr/>
        <p:txBody>
          <a:bodyPr/>
          <a:lstStyle>
            <a:lvl1pPr>
              <a:defRPr/>
            </a:lvl1pPr>
          </a:lstStyle>
          <a:p>
            <a:pPr>
              <a:defRPr/>
            </a:pPr>
            <a:fld id="{D51218A4-0246-4EED-AE32-2D48125AE875}" type="slidenum">
              <a:rPr lang="en-US" altLang="en-US"/>
              <a:pPr>
                <a:defRPr/>
              </a:pPr>
              <a:t>‹#›</a:t>
            </a:fld>
            <a:endParaRPr lang="en-US" altLang="en-US"/>
          </a:p>
        </p:txBody>
      </p:sp>
    </p:spTree>
    <p:extLst>
      <p:ext uri="{BB962C8B-B14F-4D97-AF65-F5344CB8AC3E}">
        <p14:creationId xmlns:p14="http://schemas.microsoft.com/office/powerpoint/2010/main" val="29542371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24483030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62000" y="1295400"/>
            <a:ext cx="38100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295400"/>
            <a:ext cx="38100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29069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609012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726990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771344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8813286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theme" Target="../theme/theme2.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theme" Target="../theme/theme3.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17212996-5349-4843-9886-61FE3DF4CDA9}"/>
              </a:ext>
            </a:extLst>
          </p:cNvPr>
          <p:cNvSpPr>
            <a:spLocks noGrp="1" noChangeArrowheads="1"/>
          </p:cNvSpPr>
          <p:nvPr>
            <p:ph type="title"/>
          </p:nvPr>
        </p:nvSpPr>
        <p:spPr bwMode="auto">
          <a:xfrm>
            <a:off x="762000" y="228600"/>
            <a:ext cx="77724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E7007CDD-4CF6-4EAD-AA55-8F42E1BE1284}"/>
              </a:ext>
            </a:extLst>
          </p:cNvPr>
          <p:cNvSpPr>
            <a:spLocks noGrp="1" noChangeArrowheads="1"/>
          </p:cNvSpPr>
          <p:nvPr>
            <p:ph type="body" idx="1"/>
          </p:nvPr>
        </p:nvSpPr>
        <p:spPr bwMode="auto">
          <a:xfrm>
            <a:off x="762000" y="1295400"/>
            <a:ext cx="77724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488" tIns="44450" rIns="90488" bIns="4445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351842F2-D5D3-455C-B4D8-36BC2341154A}"/>
              </a:ext>
            </a:extLst>
          </p:cNvPr>
          <p:cNvSpPr>
            <a:spLocks noChangeArrowheads="1"/>
          </p:cNvSpPr>
          <p:nvPr/>
        </p:nvSpPr>
        <p:spPr bwMode="auto">
          <a:xfrm>
            <a:off x="5105400" y="6196013"/>
            <a:ext cx="3489325" cy="241300"/>
          </a:xfrm>
          <a:prstGeom prst="rect">
            <a:avLst/>
          </a:prstGeom>
          <a:noFill/>
          <a:ln w="9525">
            <a:noFill/>
            <a:miter lim="800000"/>
            <a:headEnd/>
            <a:tailEnd/>
          </a:ln>
          <a:effectLst/>
        </p:spPr>
        <p:txBody>
          <a:bodyPr lIns="90488" tIns="44450" rIns="90488" bIns="44450">
            <a:spAutoFit/>
          </a:bodyPr>
          <a:lstStyle>
            <a:lvl1pPr algn="ctr">
              <a:defRPr sz="1600">
                <a:solidFill>
                  <a:schemeClr val="tx1"/>
                </a:solidFill>
                <a:latin typeface="Arial" panose="020B0604020202020204" pitchFamily="34" charset="0"/>
              </a:defRPr>
            </a:lvl1pPr>
            <a:lvl2pPr marL="742950" indent="-285750" algn="ctr">
              <a:defRPr sz="1600">
                <a:solidFill>
                  <a:schemeClr val="tx1"/>
                </a:solidFill>
                <a:latin typeface="Arial" panose="020B0604020202020204" pitchFamily="34" charset="0"/>
              </a:defRPr>
            </a:lvl2pPr>
            <a:lvl3pPr marL="1143000" indent="-228600" algn="ctr">
              <a:defRPr sz="1600">
                <a:solidFill>
                  <a:schemeClr val="tx1"/>
                </a:solidFill>
                <a:latin typeface="Arial" panose="020B0604020202020204" pitchFamily="34" charset="0"/>
              </a:defRPr>
            </a:lvl3pPr>
            <a:lvl4pPr marL="1600200" indent="-228600" algn="ctr">
              <a:defRPr sz="1600">
                <a:solidFill>
                  <a:schemeClr val="tx1"/>
                </a:solidFill>
                <a:latin typeface="Arial" panose="020B0604020202020204" pitchFamily="34" charset="0"/>
              </a:defRPr>
            </a:lvl4pPr>
            <a:lvl5pPr marL="2057400" indent="-228600" algn="ctr">
              <a:defRPr sz="1600">
                <a:solidFill>
                  <a:schemeClr val="tx1"/>
                </a:solidFill>
                <a:latin typeface="Arial" panose="020B0604020202020204" pitchFamily="34" charset="0"/>
              </a:defRPr>
            </a:lvl5pPr>
            <a:lvl6pPr marL="2514600" indent="-228600" algn="ctr" eaLnBrk="0" fontAlgn="base" hangingPunct="0">
              <a:spcBef>
                <a:spcPct val="0"/>
              </a:spcBef>
              <a:spcAft>
                <a:spcPct val="0"/>
              </a:spcAft>
              <a:defRPr sz="1600">
                <a:solidFill>
                  <a:schemeClr val="tx1"/>
                </a:solidFill>
                <a:latin typeface="Arial" panose="020B0604020202020204" pitchFamily="34" charset="0"/>
              </a:defRPr>
            </a:lvl6pPr>
            <a:lvl7pPr marL="2971800" indent="-228600" algn="ctr" eaLnBrk="0" fontAlgn="base" hangingPunct="0">
              <a:spcBef>
                <a:spcPct val="0"/>
              </a:spcBef>
              <a:spcAft>
                <a:spcPct val="0"/>
              </a:spcAft>
              <a:defRPr sz="1600">
                <a:solidFill>
                  <a:schemeClr val="tx1"/>
                </a:solidFill>
                <a:latin typeface="Arial" panose="020B0604020202020204" pitchFamily="34" charset="0"/>
              </a:defRPr>
            </a:lvl7pPr>
            <a:lvl8pPr marL="3429000" indent="-228600" algn="ctr" eaLnBrk="0" fontAlgn="base" hangingPunct="0">
              <a:spcBef>
                <a:spcPct val="0"/>
              </a:spcBef>
              <a:spcAft>
                <a:spcPct val="0"/>
              </a:spcAft>
              <a:defRPr sz="1600">
                <a:solidFill>
                  <a:schemeClr val="tx1"/>
                </a:solidFill>
                <a:latin typeface="Arial" panose="020B0604020202020204" pitchFamily="34" charset="0"/>
              </a:defRPr>
            </a:lvl8pPr>
            <a:lvl9pPr marL="3886200" indent="-228600" algn="ctr" eaLnBrk="0" fontAlgn="base" hangingPunct="0">
              <a:spcBef>
                <a:spcPct val="0"/>
              </a:spcBef>
              <a:spcAft>
                <a:spcPct val="0"/>
              </a:spcAft>
              <a:defRPr sz="1600">
                <a:solidFill>
                  <a:schemeClr val="tx1"/>
                </a:solidFill>
                <a:latin typeface="Arial" panose="020B0604020202020204" pitchFamily="34" charset="0"/>
              </a:defRPr>
            </a:lvl9pPr>
          </a:lstStyle>
          <a:p>
            <a:pPr algn="r">
              <a:defRPr/>
            </a:pPr>
            <a:r>
              <a:rPr lang="en-US" altLang="en-US" sz="1000" dirty="0"/>
              <a:t>MGT4140_01.pptx/Apr 25, 2022/Page </a:t>
            </a:r>
            <a:fld id="{3F5357A9-C9EE-41DD-A316-6801C140385A}" type="slidenum">
              <a:rPr lang="en-US" altLang="en-US" sz="1000" smtClean="0"/>
              <a:pPr algn="r">
                <a:defRPr/>
              </a:pPr>
              <a:t>‹#›</a:t>
            </a:fld>
            <a:endParaRPr lang="en-US" altLang="en-US" sz="1000" dirty="0"/>
          </a:p>
        </p:txBody>
      </p:sp>
      <p:sp>
        <p:nvSpPr>
          <p:cNvPr id="1029" name="Rectangle 5">
            <a:extLst>
              <a:ext uri="{FF2B5EF4-FFF2-40B4-BE49-F238E27FC236}">
                <a16:creationId xmlns:a16="http://schemas.microsoft.com/office/drawing/2014/main" id="{B82988D6-00E6-4A56-8AA9-5D3126D270EB}"/>
              </a:ext>
            </a:extLst>
          </p:cNvPr>
          <p:cNvSpPr>
            <a:spLocks noChangeArrowheads="1"/>
          </p:cNvSpPr>
          <p:nvPr/>
        </p:nvSpPr>
        <p:spPr bwMode="auto">
          <a:xfrm>
            <a:off x="914400" y="6196013"/>
            <a:ext cx="3506788" cy="271462"/>
          </a:xfrm>
          <a:prstGeom prst="rect">
            <a:avLst/>
          </a:prstGeom>
          <a:noFill/>
          <a:ln>
            <a:noFill/>
          </a:ln>
        </p:spPr>
        <p:txBody>
          <a:bodyPr lIns="90488" tIns="44450" rIns="90488" bIns="44450">
            <a:spAutoFit/>
          </a:bodyPr>
          <a:lstStyle>
            <a:lvl1pPr algn="ctr">
              <a:defRPr sz="1600">
                <a:solidFill>
                  <a:schemeClr val="tx1"/>
                </a:solidFill>
                <a:latin typeface="Arial" panose="020B0604020202020204" pitchFamily="34" charset="0"/>
              </a:defRPr>
            </a:lvl1pPr>
            <a:lvl2pPr marL="742950" indent="-285750" algn="ctr">
              <a:defRPr sz="1600">
                <a:solidFill>
                  <a:schemeClr val="tx1"/>
                </a:solidFill>
                <a:latin typeface="Arial" panose="020B0604020202020204" pitchFamily="34" charset="0"/>
              </a:defRPr>
            </a:lvl2pPr>
            <a:lvl3pPr marL="1143000" indent="-228600" algn="ctr">
              <a:defRPr sz="1600">
                <a:solidFill>
                  <a:schemeClr val="tx1"/>
                </a:solidFill>
                <a:latin typeface="Arial" panose="020B0604020202020204" pitchFamily="34" charset="0"/>
              </a:defRPr>
            </a:lvl3pPr>
            <a:lvl4pPr marL="1600200" indent="-228600" algn="ctr">
              <a:defRPr sz="1600">
                <a:solidFill>
                  <a:schemeClr val="tx1"/>
                </a:solidFill>
                <a:latin typeface="Arial" panose="020B0604020202020204" pitchFamily="34" charset="0"/>
              </a:defRPr>
            </a:lvl4pPr>
            <a:lvl5pPr marL="2057400" indent="-228600" algn="ctr">
              <a:defRPr sz="1600">
                <a:solidFill>
                  <a:schemeClr val="tx1"/>
                </a:solidFill>
                <a:latin typeface="Arial" panose="020B0604020202020204" pitchFamily="34" charset="0"/>
              </a:defRPr>
            </a:lvl5pPr>
            <a:lvl6pPr marL="2514600" indent="-228600" algn="ctr" eaLnBrk="0" fontAlgn="base" hangingPunct="0">
              <a:spcBef>
                <a:spcPct val="0"/>
              </a:spcBef>
              <a:spcAft>
                <a:spcPct val="0"/>
              </a:spcAft>
              <a:defRPr sz="1600">
                <a:solidFill>
                  <a:schemeClr val="tx1"/>
                </a:solidFill>
                <a:latin typeface="Arial" panose="020B0604020202020204" pitchFamily="34" charset="0"/>
              </a:defRPr>
            </a:lvl6pPr>
            <a:lvl7pPr marL="2971800" indent="-228600" algn="ctr" eaLnBrk="0" fontAlgn="base" hangingPunct="0">
              <a:spcBef>
                <a:spcPct val="0"/>
              </a:spcBef>
              <a:spcAft>
                <a:spcPct val="0"/>
              </a:spcAft>
              <a:defRPr sz="1600">
                <a:solidFill>
                  <a:schemeClr val="tx1"/>
                </a:solidFill>
                <a:latin typeface="Arial" panose="020B0604020202020204" pitchFamily="34" charset="0"/>
              </a:defRPr>
            </a:lvl7pPr>
            <a:lvl8pPr marL="3429000" indent="-228600" algn="ctr" eaLnBrk="0" fontAlgn="base" hangingPunct="0">
              <a:spcBef>
                <a:spcPct val="0"/>
              </a:spcBef>
              <a:spcAft>
                <a:spcPct val="0"/>
              </a:spcAft>
              <a:defRPr sz="1600">
                <a:solidFill>
                  <a:schemeClr val="tx1"/>
                </a:solidFill>
                <a:latin typeface="Arial" panose="020B0604020202020204" pitchFamily="34" charset="0"/>
              </a:defRPr>
            </a:lvl8pPr>
            <a:lvl9pPr marL="3886200" indent="-228600" algn="ctr" eaLnBrk="0" fontAlgn="base" hangingPunct="0">
              <a:spcBef>
                <a:spcPct val="0"/>
              </a:spcBef>
              <a:spcAft>
                <a:spcPct val="0"/>
              </a:spcAft>
              <a:defRPr sz="1600">
                <a:solidFill>
                  <a:schemeClr val="tx1"/>
                </a:solidFill>
                <a:latin typeface="Arial" panose="020B0604020202020204" pitchFamily="34" charset="0"/>
              </a:defRPr>
            </a:lvl9pPr>
          </a:lstStyle>
          <a:p>
            <a:pPr algn="l">
              <a:defRPr/>
            </a:pPr>
            <a:r>
              <a:rPr lang="en-US" altLang="en-US" sz="1200" b="1"/>
              <a:t>Georgia State University - Confidential</a:t>
            </a:r>
          </a:p>
        </p:txBody>
      </p:sp>
      <p:sp>
        <p:nvSpPr>
          <p:cNvPr id="1030" name="Line 6">
            <a:extLst>
              <a:ext uri="{FF2B5EF4-FFF2-40B4-BE49-F238E27FC236}">
                <a16:creationId xmlns:a16="http://schemas.microsoft.com/office/drawing/2014/main" id="{258A394C-E81D-42EA-B809-3FE15B22672D}"/>
              </a:ext>
            </a:extLst>
          </p:cNvPr>
          <p:cNvSpPr>
            <a:spLocks noChangeShapeType="1"/>
          </p:cNvSpPr>
          <p:nvPr/>
        </p:nvSpPr>
        <p:spPr bwMode="auto">
          <a:xfrm>
            <a:off x="1001713" y="1143000"/>
            <a:ext cx="7519987"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031" name="Line 7">
            <a:extLst>
              <a:ext uri="{FF2B5EF4-FFF2-40B4-BE49-F238E27FC236}">
                <a16:creationId xmlns:a16="http://schemas.microsoft.com/office/drawing/2014/main" id="{8A66962F-02D2-4D9C-B180-A61326EAF0EE}"/>
              </a:ext>
            </a:extLst>
          </p:cNvPr>
          <p:cNvSpPr>
            <a:spLocks noChangeShapeType="1"/>
          </p:cNvSpPr>
          <p:nvPr/>
        </p:nvSpPr>
        <p:spPr bwMode="auto">
          <a:xfrm>
            <a:off x="1001713" y="6172200"/>
            <a:ext cx="7519987"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Tree>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 id="2147483722" r:id="rId14"/>
  </p:sldLayoutIdLst>
  <p:txStyles>
    <p:titleStyle>
      <a:lvl1pPr algn="l" rtl="0" eaLnBrk="0" fontAlgn="base" hangingPunct="0">
        <a:spcBef>
          <a:spcPct val="0"/>
        </a:spcBef>
        <a:spcAft>
          <a:spcPct val="0"/>
        </a:spcAft>
        <a:defRPr sz="2000" b="1">
          <a:solidFill>
            <a:schemeClr val="tx2"/>
          </a:solidFill>
          <a:latin typeface="+mj-lt"/>
          <a:ea typeface="+mj-ea"/>
          <a:cs typeface="+mj-cs"/>
        </a:defRPr>
      </a:lvl1pPr>
      <a:lvl2pPr algn="l" rtl="0" eaLnBrk="0" fontAlgn="base" hangingPunct="0">
        <a:spcBef>
          <a:spcPct val="0"/>
        </a:spcBef>
        <a:spcAft>
          <a:spcPct val="0"/>
        </a:spcAft>
        <a:defRPr sz="2000" b="1">
          <a:solidFill>
            <a:schemeClr val="tx2"/>
          </a:solidFill>
          <a:latin typeface="Arial" charset="0"/>
        </a:defRPr>
      </a:lvl2pPr>
      <a:lvl3pPr algn="l" rtl="0" eaLnBrk="0" fontAlgn="base" hangingPunct="0">
        <a:spcBef>
          <a:spcPct val="0"/>
        </a:spcBef>
        <a:spcAft>
          <a:spcPct val="0"/>
        </a:spcAft>
        <a:defRPr sz="2000" b="1">
          <a:solidFill>
            <a:schemeClr val="tx2"/>
          </a:solidFill>
          <a:latin typeface="Arial" charset="0"/>
        </a:defRPr>
      </a:lvl3pPr>
      <a:lvl4pPr algn="l" rtl="0" eaLnBrk="0" fontAlgn="base" hangingPunct="0">
        <a:spcBef>
          <a:spcPct val="0"/>
        </a:spcBef>
        <a:spcAft>
          <a:spcPct val="0"/>
        </a:spcAft>
        <a:defRPr sz="2000" b="1">
          <a:solidFill>
            <a:schemeClr val="tx2"/>
          </a:solidFill>
          <a:latin typeface="Arial" charset="0"/>
        </a:defRPr>
      </a:lvl4pPr>
      <a:lvl5pPr algn="l" rtl="0" eaLnBrk="0" fontAlgn="base" hangingPunct="0">
        <a:spcBef>
          <a:spcPct val="0"/>
        </a:spcBef>
        <a:spcAft>
          <a:spcPct val="0"/>
        </a:spcAft>
        <a:defRPr sz="2000" b="1">
          <a:solidFill>
            <a:schemeClr val="tx2"/>
          </a:solidFill>
          <a:latin typeface="Arial" charset="0"/>
        </a:defRPr>
      </a:lvl5pPr>
      <a:lvl6pPr marL="457200" algn="l" rtl="0" eaLnBrk="0" fontAlgn="base" hangingPunct="0">
        <a:spcBef>
          <a:spcPct val="0"/>
        </a:spcBef>
        <a:spcAft>
          <a:spcPct val="0"/>
        </a:spcAft>
        <a:defRPr sz="2000" b="1">
          <a:solidFill>
            <a:schemeClr val="tx2"/>
          </a:solidFill>
          <a:latin typeface="Arial" charset="0"/>
        </a:defRPr>
      </a:lvl6pPr>
      <a:lvl7pPr marL="914400" algn="l" rtl="0" eaLnBrk="0" fontAlgn="base" hangingPunct="0">
        <a:spcBef>
          <a:spcPct val="0"/>
        </a:spcBef>
        <a:spcAft>
          <a:spcPct val="0"/>
        </a:spcAft>
        <a:defRPr sz="2000" b="1">
          <a:solidFill>
            <a:schemeClr val="tx2"/>
          </a:solidFill>
          <a:latin typeface="Arial" charset="0"/>
        </a:defRPr>
      </a:lvl7pPr>
      <a:lvl8pPr marL="1371600" algn="l" rtl="0" eaLnBrk="0" fontAlgn="base" hangingPunct="0">
        <a:spcBef>
          <a:spcPct val="0"/>
        </a:spcBef>
        <a:spcAft>
          <a:spcPct val="0"/>
        </a:spcAft>
        <a:defRPr sz="2000" b="1">
          <a:solidFill>
            <a:schemeClr val="tx2"/>
          </a:solidFill>
          <a:latin typeface="Arial" charset="0"/>
        </a:defRPr>
      </a:lvl8pPr>
      <a:lvl9pPr marL="1828800" algn="l" rtl="0" eaLnBrk="0" fontAlgn="base" hangingPunct="0">
        <a:spcBef>
          <a:spcPct val="0"/>
        </a:spcBef>
        <a:spcAft>
          <a:spcPct val="0"/>
        </a:spcAft>
        <a:defRPr sz="2000" b="1">
          <a:solidFill>
            <a:schemeClr val="tx2"/>
          </a:solidFill>
          <a:latin typeface="Arial" charset="0"/>
        </a:defRPr>
      </a:lvl9pPr>
    </p:titleStyle>
    <p:bodyStyle>
      <a:lvl1pPr marL="342900" indent="-342900" algn="l" rtl="0" eaLnBrk="0" fontAlgn="base" hangingPunct="0">
        <a:spcBef>
          <a:spcPct val="20000"/>
        </a:spcBef>
        <a:spcAft>
          <a:spcPct val="0"/>
        </a:spcAft>
        <a:buChar char="•"/>
        <a:defRPr sz="16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400">
          <a:solidFill>
            <a:schemeClr val="tx1"/>
          </a:solidFill>
          <a:latin typeface="+mn-lt"/>
        </a:defRPr>
      </a:lvl2pPr>
      <a:lvl3pPr marL="1143000" indent="-228600" algn="l" rtl="0" eaLnBrk="0" fontAlgn="base" hangingPunct="0">
        <a:spcBef>
          <a:spcPct val="20000"/>
        </a:spcBef>
        <a:spcAft>
          <a:spcPct val="0"/>
        </a:spcAft>
        <a:buChar char="•"/>
        <a:defRPr sz="1200">
          <a:solidFill>
            <a:schemeClr val="tx1"/>
          </a:solidFill>
          <a:latin typeface="+mn-lt"/>
        </a:defRPr>
      </a:lvl3pPr>
      <a:lvl4pPr marL="1600200" indent="-228600" algn="l" rtl="0" eaLnBrk="0" fontAlgn="base" hangingPunct="0">
        <a:spcBef>
          <a:spcPct val="20000"/>
        </a:spcBef>
        <a:spcAft>
          <a:spcPct val="0"/>
        </a:spcAft>
        <a:buChar char="–"/>
        <a:defRPr sz="1200">
          <a:solidFill>
            <a:schemeClr val="tx1"/>
          </a:solidFill>
          <a:latin typeface="+mn-lt"/>
        </a:defRPr>
      </a:lvl4pPr>
      <a:lvl5pPr marL="2057400" indent="-228600" algn="l" rtl="0" eaLnBrk="0" fontAlgn="base" hangingPunct="0">
        <a:spcBef>
          <a:spcPct val="20000"/>
        </a:spcBef>
        <a:spcAft>
          <a:spcPct val="0"/>
        </a:spcAft>
        <a:buChar char="•"/>
        <a:defRPr sz="1200">
          <a:solidFill>
            <a:schemeClr val="tx1"/>
          </a:solidFill>
          <a:latin typeface="+mn-lt"/>
        </a:defRPr>
      </a:lvl5pPr>
      <a:lvl6pPr marL="2514600" indent="-228600" algn="l" rtl="0" eaLnBrk="0" fontAlgn="base" hangingPunct="0">
        <a:spcBef>
          <a:spcPct val="20000"/>
        </a:spcBef>
        <a:spcAft>
          <a:spcPct val="0"/>
        </a:spcAft>
        <a:buChar char="•"/>
        <a:defRPr sz="1200">
          <a:solidFill>
            <a:schemeClr val="tx1"/>
          </a:solidFill>
          <a:latin typeface="+mn-lt"/>
        </a:defRPr>
      </a:lvl6pPr>
      <a:lvl7pPr marL="2971800" indent="-228600" algn="l" rtl="0" eaLnBrk="0" fontAlgn="base" hangingPunct="0">
        <a:spcBef>
          <a:spcPct val="20000"/>
        </a:spcBef>
        <a:spcAft>
          <a:spcPct val="0"/>
        </a:spcAft>
        <a:buChar char="•"/>
        <a:defRPr sz="1200">
          <a:solidFill>
            <a:schemeClr val="tx1"/>
          </a:solidFill>
          <a:latin typeface="+mn-lt"/>
        </a:defRPr>
      </a:lvl7pPr>
      <a:lvl8pPr marL="3429000" indent="-228600" algn="l" rtl="0" eaLnBrk="0" fontAlgn="base" hangingPunct="0">
        <a:spcBef>
          <a:spcPct val="20000"/>
        </a:spcBef>
        <a:spcAft>
          <a:spcPct val="0"/>
        </a:spcAft>
        <a:buChar char="•"/>
        <a:defRPr sz="1200">
          <a:solidFill>
            <a:schemeClr val="tx1"/>
          </a:solidFill>
          <a:latin typeface="+mn-lt"/>
        </a:defRPr>
      </a:lvl8pPr>
      <a:lvl9pPr marL="3886200" indent="-228600" algn="l" rtl="0" eaLnBrk="0" fontAlgn="base" hangingPunct="0">
        <a:spcBef>
          <a:spcPct val="20000"/>
        </a:spcBef>
        <a:spcAft>
          <a:spcPct val="0"/>
        </a:spcAft>
        <a:buChar char="•"/>
        <a:defRPr sz="1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a:extLst>
              <a:ext uri="{FF2B5EF4-FFF2-40B4-BE49-F238E27FC236}">
                <a16:creationId xmlns:a16="http://schemas.microsoft.com/office/drawing/2014/main" id="{9CDCF718-95CB-45D9-AAC5-9B4F0E0D5DDD}"/>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Text Placeholder 2">
            <a:extLst>
              <a:ext uri="{FF2B5EF4-FFF2-40B4-BE49-F238E27FC236}">
                <a16:creationId xmlns:a16="http://schemas.microsoft.com/office/drawing/2014/main" id="{13CC2CC7-88A5-4D61-BE68-ADDB6D3AA6AA}"/>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E31CEAA6-0FA2-4174-85CC-E8F8CC498E29}"/>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charset="0"/>
              </a:defRPr>
            </a:lvl1pPr>
          </a:lstStyle>
          <a:p>
            <a:pPr>
              <a:defRPr/>
            </a:pPr>
            <a:fld id="{574F0F1A-69FC-459E-B2E2-F0779C98932E}" type="datetimeFigureOut">
              <a:rPr lang="en-US"/>
              <a:pPr>
                <a:defRPr/>
              </a:pPr>
              <a:t>12/23/2021</a:t>
            </a:fld>
            <a:endParaRPr lang="en-US"/>
          </a:p>
        </p:txBody>
      </p:sp>
      <p:sp>
        <p:nvSpPr>
          <p:cNvPr id="5" name="Footer Placeholder 4">
            <a:extLst>
              <a:ext uri="{FF2B5EF4-FFF2-40B4-BE49-F238E27FC236}">
                <a16:creationId xmlns:a16="http://schemas.microsoft.com/office/drawing/2014/main" id="{82F0106E-BD69-4627-A40B-59F256CA6D96}"/>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AF0DD110-AB96-4F42-B055-3BD7E668185F}"/>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smtClean="0">
                <a:solidFill>
                  <a:srgbClr val="898989"/>
                </a:solidFill>
              </a:defRPr>
            </a:lvl1pPr>
          </a:lstStyle>
          <a:p>
            <a:pPr>
              <a:defRPr/>
            </a:pPr>
            <a:fld id="{10480417-2153-49B3-AB27-23E5DE9DF932}"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Title Placeholder 1">
            <a:extLst>
              <a:ext uri="{FF2B5EF4-FFF2-40B4-BE49-F238E27FC236}">
                <a16:creationId xmlns:a16="http://schemas.microsoft.com/office/drawing/2014/main" id="{C55E95EB-154A-4A89-A5B1-B4499B9EBC76}"/>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3075" name="Text Placeholder 2">
            <a:extLst>
              <a:ext uri="{FF2B5EF4-FFF2-40B4-BE49-F238E27FC236}">
                <a16:creationId xmlns:a16="http://schemas.microsoft.com/office/drawing/2014/main" id="{33811D3C-368D-4F29-8729-5825730FB0FE}"/>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7E59B661-DECF-4116-9080-C6B73A6BCB9C}"/>
              </a:ext>
            </a:extLst>
          </p:cNvPr>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l">
              <a:defRPr sz="1200">
                <a:solidFill>
                  <a:srgbClr val="898989"/>
                </a:solidFill>
                <a:latin typeface="Arial" charset="0"/>
              </a:defRPr>
            </a:lvl1pPr>
          </a:lstStyle>
          <a:p>
            <a:pPr>
              <a:defRPr/>
            </a:pPr>
            <a:fld id="{6FC16D99-95F7-4C05-AA1D-8AB28F470512}" type="datetimeFigureOut">
              <a:rPr lang="en-US"/>
              <a:pPr>
                <a:defRPr/>
              </a:pPr>
              <a:t>12/23/2021</a:t>
            </a:fld>
            <a:endParaRPr lang="en-US"/>
          </a:p>
        </p:txBody>
      </p:sp>
      <p:sp>
        <p:nvSpPr>
          <p:cNvPr id="5" name="Footer Placeholder 4">
            <a:extLst>
              <a:ext uri="{FF2B5EF4-FFF2-40B4-BE49-F238E27FC236}">
                <a16:creationId xmlns:a16="http://schemas.microsoft.com/office/drawing/2014/main" id="{E3451937-9011-4822-8766-64F73C283C97}"/>
              </a:ext>
            </a:extLst>
          </p:cNvPr>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41611F85-13E9-43FB-841F-59F94778A9EA}"/>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smtClean="0">
                <a:solidFill>
                  <a:srgbClr val="898989"/>
                </a:solidFill>
              </a:defRPr>
            </a:lvl1pPr>
          </a:lstStyle>
          <a:p>
            <a:pPr>
              <a:defRPr/>
            </a:pPr>
            <a:fld id="{7A80CB88-B6C5-4828-A5F3-A0CD31F0027E}"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3.xml"/><Relationship Id="rId1" Type="http://schemas.openxmlformats.org/officeDocument/2006/relationships/vmlDrawing" Target="../drawings/vmlDrawing1.vml"/><Relationship Id="rId5" Type="http://schemas.openxmlformats.org/officeDocument/2006/relationships/image" Target="../media/image1.wmf"/><Relationship Id="rId4" Type="http://schemas.openxmlformats.org/officeDocument/2006/relationships/oleObject" Target="../embeddings/oleObject1.bin"/></Relationships>
</file>

<file path=ppt/slides/_rels/slide20.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20.xml"/><Relationship Id="rId1" Type="http://schemas.openxmlformats.org/officeDocument/2006/relationships/slideLayout" Target="../slideLayouts/slideLayout5.xml"/><Relationship Id="rId4" Type="http://schemas.openxmlformats.org/officeDocument/2006/relationships/image" Target="../media/image11.emf"/></Relationships>
</file>

<file path=ppt/slides/_rels/slide21.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21.xml"/><Relationship Id="rId1" Type="http://schemas.openxmlformats.org/officeDocument/2006/relationships/slideLayout" Target="../slideLayouts/slideLayout5.xml"/><Relationship Id="rId4" Type="http://schemas.openxmlformats.org/officeDocument/2006/relationships/image" Target="../media/image13.emf"/></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3.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2.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3.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3.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6.xml.rels><?xml version="1.0" encoding="UTF-8" standalone="yes"?>
<Relationships xmlns="http://schemas.openxmlformats.org/package/2006/relationships"><Relationship Id="rId2" Type="http://schemas.openxmlformats.org/officeDocument/2006/relationships/image" Target="../media/image27.emf"/><Relationship Id="rId1" Type="http://schemas.openxmlformats.org/officeDocument/2006/relationships/slideLayout" Target="../slideLayouts/slideLayout3.xml"/></Relationships>
</file>

<file path=ppt/slides/_rels/slide77.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3.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9.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1.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3.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83F13A86-6416-4BBB-8307-7E9ED696F7CF}"/>
              </a:ext>
            </a:extLst>
          </p:cNvPr>
          <p:cNvSpPr>
            <a:spLocks noGrp="1" noChangeArrowheads="1"/>
          </p:cNvSpPr>
          <p:nvPr>
            <p:ph type="ctrTitle"/>
          </p:nvPr>
        </p:nvSpPr>
        <p:spPr>
          <a:xfrm>
            <a:off x="533400" y="2743200"/>
            <a:ext cx="7772400" cy="2057400"/>
          </a:xfrm>
          <a:noFill/>
        </p:spPr>
        <p:txBody>
          <a:bodyPr/>
          <a:lstStyle/>
          <a:p>
            <a:pPr algn="ctr"/>
            <a:r>
              <a:rPr lang="en-US" altLang="en-US" sz="1800" dirty="0"/>
              <a:t>MGT 4140</a:t>
            </a:r>
            <a:br>
              <a:rPr lang="en-US" altLang="en-US" sz="1800" dirty="0"/>
            </a:br>
            <a:br>
              <a:rPr lang="en-US" altLang="en-US" sz="1800" dirty="0"/>
            </a:br>
            <a:r>
              <a:rPr lang="en-US" altLang="en-US" sz="1800" dirty="0"/>
              <a:t>Business Modeling</a:t>
            </a:r>
            <a:br>
              <a:rPr lang="en-US" altLang="en-US" sz="1800" dirty="0"/>
            </a:br>
            <a:r>
              <a:rPr lang="en-US" altLang="en-US" sz="1800" dirty="0"/>
              <a:t> </a:t>
            </a:r>
            <a:br>
              <a:rPr lang="en-US" altLang="en-US" sz="1800" dirty="0"/>
            </a:br>
            <a:r>
              <a:rPr lang="en-US" altLang="en-US" sz="1800" dirty="0"/>
              <a:t>Final Exam Review</a:t>
            </a:r>
            <a:br>
              <a:rPr lang="en-US" altLang="en-US" sz="1800" dirty="0"/>
            </a:br>
            <a:br>
              <a:rPr lang="en-US" altLang="en-US" sz="1800" dirty="0"/>
            </a:br>
            <a:r>
              <a:rPr lang="en-US" altLang="en-US" sz="1600" dirty="0"/>
              <a:t>Apr 25, 2022</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97123FAE-0C4D-46BF-A57A-8928A0879C5B}"/>
              </a:ext>
            </a:extLst>
          </p:cNvPr>
          <p:cNvSpPr>
            <a:spLocks noGrp="1" noChangeArrowheads="1"/>
          </p:cNvSpPr>
          <p:nvPr>
            <p:ph type="title"/>
          </p:nvPr>
        </p:nvSpPr>
        <p:spPr>
          <a:xfrm>
            <a:off x="990600" y="228600"/>
            <a:ext cx="7543800" cy="838200"/>
          </a:xfrm>
          <a:noFill/>
        </p:spPr>
        <p:txBody>
          <a:bodyPr/>
          <a:lstStyle/>
          <a:p>
            <a:r>
              <a:rPr lang="en-US" altLang="en-US" sz="1800"/>
              <a:t>Modeling and Real World Decision Making</a:t>
            </a:r>
          </a:p>
        </p:txBody>
      </p:sp>
      <p:sp>
        <p:nvSpPr>
          <p:cNvPr id="44035" name="Text Box 9">
            <a:extLst>
              <a:ext uri="{FF2B5EF4-FFF2-40B4-BE49-F238E27FC236}">
                <a16:creationId xmlns:a16="http://schemas.microsoft.com/office/drawing/2014/main" id="{7F6C20A2-197A-40C5-8960-6E95234140CA}"/>
              </a:ext>
            </a:extLst>
          </p:cNvPr>
          <p:cNvSpPr txBox="1">
            <a:spLocks noChangeArrowheads="1"/>
          </p:cNvSpPr>
          <p:nvPr/>
        </p:nvSpPr>
        <p:spPr bwMode="auto">
          <a:xfrm>
            <a:off x="460375" y="1801813"/>
            <a:ext cx="163036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lang="en-US" altLang="en-US" b="1"/>
              <a:t>Modeling</a:t>
            </a:r>
            <a:r>
              <a:rPr lang="en-US" altLang="en-US" b="1">
                <a:solidFill>
                  <a:schemeClr val="bg2"/>
                </a:solidFill>
              </a:rPr>
              <a:t> </a:t>
            </a:r>
            <a:r>
              <a:rPr lang="en-US" altLang="en-US" b="1"/>
              <a:t>Term</a:t>
            </a:r>
          </a:p>
        </p:txBody>
      </p:sp>
      <p:sp>
        <p:nvSpPr>
          <p:cNvPr id="44036" name="Text Box 10">
            <a:extLst>
              <a:ext uri="{FF2B5EF4-FFF2-40B4-BE49-F238E27FC236}">
                <a16:creationId xmlns:a16="http://schemas.microsoft.com/office/drawing/2014/main" id="{EA09F825-1DDE-4442-A581-92E927FF5EF5}"/>
              </a:ext>
            </a:extLst>
          </p:cNvPr>
          <p:cNvSpPr txBox="1">
            <a:spLocks noChangeArrowheads="1"/>
          </p:cNvSpPr>
          <p:nvPr/>
        </p:nvSpPr>
        <p:spPr bwMode="auto">
          <a:xfrm>
            <a:off x="2676525" y="1497013"/>
            <a:ext cx="1482725"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eaLnBrk="1" hangingPunct="1">
              <a:spcBef>
                <a:spcPct val="0"/>
              </a:spcBef>
              <a:buFontTx/>
              <a:buNone/>
            </a:pPr>
            <a:r>
              <a:rPr lang="en-US" altLang="en-US" b="1"/>
              <a:t>Management </a:t>
            </a:r>
          </a:p>
          <a:p>
            <a:pPr algn="ctr" eaLnBrk="1" hangingPunct="1">
              <a:spcBef>
                <a:spcPct val="0"/>
              </a:spcBef>
              <a:buFontTx/>
              <a:buNone/>
            </a:pPr>
            <a:r>
              <a:rPr lang="en-US" altLang="en-US" b="1"/>
              <a:t>Lingo</a:t>
            </a:r>
          </a:p>
        </p:txBody>
      </p:sp>
      <p:sp>
        <p:nvSpPr>
          <p:cNvPr id="44037" name="Text Box 11">
            <a:extLst>
              <a:ext uri="{FF2B5EF4-FFF2-40B4-BE49-F238E27FC236}">
                <a16:creationId xmlns:a16="http://schemas.microsoft.com/office/drawing/2014/main" id="{BF48633E-CD43-4BE2-A09F-3EAA1C6C8485}"/>
              </a:ext>
            </a:extLst>
          </p:cNvPr>
          <p:cNvSpPr txBox="1">
            <a:spLocks noChangeArrowheads="1"/>
          </p:cNvSpPr>
          <p:nvPr/>
        </p:nvSpPr>
        <p:spPr bwMode="auto">
          <a:xfrm>
            <a:off x="4640263" y="1801813"/>
            <a:ext cx="185737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eaLnBrk="1" hangingPunct="1">
              <a:spcBef>
                <a:spcPct val="0"/>
              </a:spcBef>
              <a:buFontTx/>
              <a:buNone/>
            </a:pPr>
            <a:r>
              <a:rPr lang="en-US" altLang="en-US" b="1"/>
              <a:t>Formal Definition</a:t>
            </a:r>
          </a:p>
        </p:txBody>
      </p:sp>
      <p:sp>
        <p:nvSpPr>
          <p:cNvPr id="44038" name="Text Box 12">
            <a:extLst>
              <a:ext uri="{FF2B5EF4-FFF2-40B4-BE49-F238E27FC236}">
                <a16:creationId xmlns:a16="http://schemas.microsoft.com/office/drawing/2014/main" id="{25BDB6EC-594D-44DB-AE67-897BB4567A7F}"/>
              </a:ext>
            </a:extLst>
          </p:cNvPr>
          <p:cNvSpPr txBox="1">
            <a:spLocks noChangeArrowheads="1"/>
          </p:cNvSpPr>
          <p:nvPr/>
        </p:nvSpPr>
        <p:spPr bwMode="auto">
          <a:xfrm>
            <a:off x="7169150" y="1801813"/>
            <a:ext cx="101917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eaLnBrk="1" hangingPunct="1">
              <a:spcBef>
                <a:spcPct val="0"/>
              </a:spcBef>
              <a:buFontTx/>
              <a:buNone/>
            </a:pPr>
            <a:r>
              <a:rPr lang="en-US" altLang="en-US" b="1"/>
              <a:t>Example</a:t>
            </a:r>
          </a:p>
        </p:txBody>
      </p:sp>
      <p:grpSp>
        <p:nvGrpSpPr>
          <p:cNvPr id="44039" name="Group 13">
            <a:extLst>
              <a:ext uri="{FF2B5EF4-FFF2-40B4-BE49-F238E27FC236}">
                <a16:creationId xmlns:a16="http://schemas.microsoft.com/office/drawing/2014/main" id="{C7C302F0-789E-499B-A6C5-A40926B59AB9}"/>
              </a:ext>
            </a:extLst>
          </p:cNvPr>
          <p:cNvGrpSpPr>
            <a:grpSpLocks/>
          </p:cNvGrpSpPr>
          <p:nvPr/>
        </p:nvGrpSpPr>
        <p:grpSpPr bwMode="auto">
          <a:xfrm>
            <a:off x="536575" y="1987550"/>
            <a:ext cx="8305800" cy="280988"/>
            <a:chOff x="528" y="2160"/>
            <a:chExt cx="5232" cy="177"/>
          </a:xfrm>
        </p:grpSpPr>
        <p:sp>
          <p:nvSpPr>
            <p:cNvPr id="44044" name="Line 14">
              <a:extLst>
                <a:ext uri="{FF2B5EF4-FFF2-40B4-BE49-F238E27FC236}">
                  <a16:creationId xmlns:a16="http://schemas.microsoft.com/office/drawing/2014/main" id="{9D5D6F65-320F-40D4-BA9C-B3A0724DED7B}"/>
                </a:ext>
              </a:extLst>
            </p:cNvPr>
            <p:cNvSpPr>
              <a:spLocks noChangeShapeType="1"/>
            </p:cNvSpPr>
            <p:nvPr/>
          </p:nvSpPr>
          <p:spPr bwMode="auto">
            <a:xfrm>
              <a:off x="528" y="2256"/>
              <a:ext cx="5040" cy="0"/>
            </a:xfrm>
            <a:prstGeom prst="line">
              <a:avLst/>
            </a:prstGeom>
            <a:noFill/>
            <a:ln w="158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pic>
          <p:nvPicPr>
            <p:cNvPr id="44045" name="Picture 15" descr="triangle5">
              <a:extLst>
                <a:ext uri="{FF2B5EF4-FFF2-40B4-BE49-F238E27FC236}">
                  <a16:creationId xmlns:a16="http://schemas.microsoft.com/office/drawing/2014/main" id="{852ABF8B-A4CC-4823-B224-B589848AFFD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68" y="2160"/>
              <a:ext cx="192" cy="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44040" name="Group 16">
            <a:extLst>
              <a:ext uri="{FF2B5EF4-FFF2-40B4-BE49-F238E27FC236}">
                <a16:creationId xmlns:a16="http://schemas.microsoft.com/office/drawing/2014/main" id="{854181B9-0A1B-4219-9F09-A750958CA6B0}"/>
              </a:ext>
            </a:extLst>
          </p:cNvPr>
          <p:cNvGrpSpPr>
            <a:grpSpLocks/>
          </p:cNvGrpSpPr>
          <p:nvPr/>
        </p:nvGrpSpPr>
        <p:grpSpPr bwMode="auto">
          <a:xfrm>
            <a:off x="536575" y="5264150"/>
            <a:ext cx="8305800" cy="280988"/>
            <a:chOff x="528" y="2160"/>
            <a:chExt cx="5232" cy="177"/>
          </a:xfrm>
        </p:grpSpPr>
        <p:sp>
          <p:nvSpPr>
            <p:cNvPr id="44042" name="Line 17">
              <a:extLst>
                <a:ext uri="{FF2B5EF4-FFF2-40B4-BE49-F238E27FC236}">
                  <a16:creationId xmlns:a16="http://schemas.microsoft.com/office/drawing/2014/main" id="{68E011A1-61A4-4DB5-AEBC-E9CBAC4A7C81}"/>
                </a:ext>
              </a:extLst>
            </p:cNvPr>
            <p:cNvSpPr>
              <a:spLocks noChangeShapeType="1"/>
            </p:cNvSpPr>
            <p:nvPr/>
          </p:nvSpPr>
          <p:spPr bwMode="auto">
            <a:xfrm>
              <a:off x="528" y="2256"/>
              <a:ext cx="5040" cy="0"/>
            </a:xfrm>
            <a:prstGeom prst="line">
              <a:avLst/>
            </a:prstGeom>
            <a:noFill/>
            <a:ln w="158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pic>
          <p:nvPicPr>
            <p:cNvPr id="44043" name="Picture 18" descr="triangle5">
              <a:extLst>
                <a:ext uri="{FF2B5EF4-FFF2-40B4-BE49-F238E27FC236}">
                  <a16:creationId xmlns:a16="http://schemas.microsoft.com/office/drawing/2014/main" id="{5223C012-A6B6-43BB-B066-7FABFD5FC0B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68" y="2160"/>
              <a:ext cx="192" cy="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4041" name="Text Box 19">
            <a:extLst>
              <a:ext uri="{FF2B5EF4-FFF2-40B4-BE49-F238E27FC236}">
                <a16:creationId xmlns:a16="http://schemas.microsoft.com/office/drawing/2014/main" id="{F83403D6-A69F-4DBE-9311-5BCC604BD88C}"/>
              </a:ext>
            </a:extLst>
          </p:cNvPr>
          <p:cNvSpPr txBox="1">
            <a:spLocks noChangeArrowheads="1"/>
          </p:cNvSpPr>
          <p:nvPr/>
        </p:nvSpPr>
        <p:spPr bwMode="auto">
          <a:xfrm>
            <a:off x="460375" y="2287588"/>
            <a:ext cx="8226425" cy="302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lang="en-US" altLang="en-US"/>
              <a:t>Decision Variable	     Lever	               Controllable Exogenous	   Investment</a:t>
            </a:r>
          </a:p>
          <a:p>
            <a:pPr eaLnBrk="1" hangingPunct="1">
              <a:spcBef>
                <a:spcPct val="0"/>
              </a:spcBef>
              <a:buFontTx/>
              <a:buNone/>
            </a:pPr>
            <a:r>
              <a:rPr lang="en-US" altLang="en-US"/>
              <a:t>				Input Quantity                           Amount</a:t>
            </a:r>
          </a:p>
          <a:p>
            <a:pPr eaLnBrk="1" hangingPunct="1">
              <a:spcBef>
                <a:spcPct val="0"/>
              </a:spcBef>
              <a:buFontTx/>
              <a:buNone/>
            </a:pPr>
            <a:endParaRPr lang="en-US" altLang="en-US"/>
          </a:p>
          <a:p>
            <a:pPr eaLnBrk="1" hangingPunct="1">
              <a:spcBef>
                <a:spcPct val="0"/>
              </a:spcBef>
              <a:buFontTx/>
              <a:buNone/>
            </a:pPr>
            <a:r>
              <a:rPr lang="en-US" altLang="en-US"/>
              <a:t>Parameter  	    Gauge     	Uncontrollable Exogenous	   Interest Rate</a:t>
            </a:r>
          </a:p>
          <a:p>
            <a:pPr eaLnBrk="1" hangingPunct="1">
              <a:spcBef>
                <a:spcPct val="0"/>
              </a:spcBef>
              <a:buFontTx/>
              <a:buNone/>
            </a:pPr>
            <a:r>
              <a:rPr lang="en-US" altLang="en-US"/>
              <a:t>				Input Quantity </a:t>
            </a:r>
          </a:p>
          <a:p>
            <a:pPr eaLnBrk="1" hangingPunct="1">
              <a:spcBef>
                <a:spcPct val="0"/>
              </a:spcBef>
              <a:buFontTx/>
              <a:buNone/>
            </a:pPr>
            <a:endParaRPr lang="en-US" altLang="en-US"/>
          </a:p>
          <a:p>
            <a:pPr eaLnBrk="1" hangingPunct="1">
              <a:spcBef>
                <a:spcPct val="0"/>
              </a:spcBef>
              <a:buFontTx/>
              <a:buNone/>
            </a:pPr>
            <a:r>
              <a:rPr lang="en-US" altLang="en-US"/>
              <a:t>Consequence 	   Outcome      	Endogenous Output	   Commissions </a:t>
            </a:r>
          </a:p>
          <a:p>
            <a:pPr eaLnBrk="1" hangingPunct="1">
              <a:spcBef>
                <a:spcPct val="0"/>
              </a:spcBef>
              <a:buFontTx/>
              <a:buNone/>
            </a:pPr>
            <a:r>
              <a:rPr lang="en-US" altLang="en-US"/>
              <a:t>Variable			          	Variable                                     Paid</a:t>
            </a:r>
          </a:p>
          <a:p>
            <a:pPr eaLnBrk="1" hangingPunct="1">
              <a:spcBef>
                <a:spcPct val="0"/>
              </a:spcBef>
              <a:buFontTx/>
              <a:buNone/>
            </a:pPr>
            <a:endParaRPr lang="en-US" altLang="en-US"/>
          </a:p>
          <a:p>
            <a:pPr eaLnBrk="1" hangingPunct="1">
              <a:spcBef>
                <a:spcPct val="0"/>
              </a:spcBef>
              <a:buFontTx/>
              <a:buNone/>
            </a:pPr>
            <a:r>
              <a:rPr lang="en-US" altLang="en-US"/>
              <a:t>Performance	   Yardstick     	Endogenous Variable              Return on</a:t>
            </a:r>
          </a:p>
          <a:p>
            <a:pPr eaLnBrk="1" hangingPunct="1">
              <a:spcBef>
                <a:spcPct val="0"/>
              </a:spcBef>
              <a:buFontTx/>
              <a:buNone/>
            </a:pPr>
            <a:r>
              <a:rPr lang="en-US" altLang="en-US"/>
              <a:t>Measure                                        	Used for Evaluation                 Investment</a:t>
            </a:r>
          </a:p>
          <a:p>
            <a:pPr eaLnBrk="1" hangingPunct="1">
              <a:spcBef>
                <a:spcPct val="0"/>
              </a:spcBef>
              <a:buFontTx/>
              <a:buNone/>
            </a:pPr>
            <a:r>
              <a:rPr lang="en-US" altLang="en-US"/>
              <a:t>			         	(Objective Function Value)  </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7836B79C-5335-4CF1-9937-63977E925774}"/>
              </a:ext>
            </a:extLst>
          </p:cNvPr>
          <p:cNvSpPr>
            <a:spLocks noGrp="1" noChangeArrowheads="1"/>
          </p:cNvSpPr>
          <p:nvPr>
            <p:ph type="title"/>
          </p:nvPr>
        </p:nvSpPr>
        <p:spPr>
          <a:xfrm>
            <a:off x="990600" y="228600"/>
            <a:ext cx="7543800" cy="838200"/>
          </a:xfrm>
          <a:noFill/>
        </p:spPr>
        <p:txBody>
          <a:bodyPr/>
          <a:lstStyle/>
          <a:p>
            <a:r>
              <a:rPr lang="en-US" altLang="en-US" sz="1800">
                <a:solidFill>
                  <a:schemeClr val="tx1"/>
                </a:solidFill>
              </a:rPr>
              <a:t>Breakeven</a:t>
            </a:r>
          </a:p>
        </p:txBody>
      </p:sp>
      <p:sp>
        <p:nvSpPr>
          <p:cNvPr id="7171" name="Text Box 3">
            <a:extLst>
              <a:ext uri="{FF2B5EF4-FFF2-40B4-BE49-F238E27FC236}">
                <a16:creationId xmlns:a16="http://schemas.microsoft.com/office/drawing/2014/main" id="{1A65EE6D-1790-462B-A69D-539CF1D85422}"/>
              </a:ext>
            </a:extLst>
          </p:cNvPr>
          <p:cNvSpPr txBox="1">
            <a:spLocks noChangeArrowheads="1"/>
          </p:cNvSpPr>
          <p:nvPr/>
        </p:nvSpPr>
        <p:spPr bwMode="auto">
          <a:xfrm>
            <a:off x="990600" y="1143000"/>
            <a:ext cx="7467600" cy="4446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286000" indent="-457200">
              <a:spcBef>
                <a:spcPct val="20000"/>
              </a:spcBef>
              <a:buChar char="•"/>
              <a:defRPr sz="1200">
                <a:solidFill>
                  <a:schemeClr val="tx1"/>
                </a:solidFill>
                <a:latin typeface="Arial" panose="020B0604020202020204" pitchFamily="34" charset="0"/>
              </a:defRPr>
            </a:lvl5pPr>
            <a:lvl6pPr marL="2743200" indent="-457200" eaLnBrk="0" fontAlgn="base" hangingPunct="0">
              <a:spcBef>
                <a:spcPct val="20000"/>
              </a:spcBef>
              <a:spcAft>
                <a:spcPct val="0"/>
              </a:spcAft>
              <a:buChar char="•"/>
              <a:defRPr sz="1200">
                <a:solidFill>
                  <a:schemeClr val="tx1"/>
                </a:solidFill>
                <a:latin typeface="Arial" panose="020B0604020202020204" pitchFamily="34" charset="0"/>
              </a:defRPr>
            </a:lvl6pPr>
            <a:lvl7pPr marL="3200400" indent="-457200" eaLnBrk="0" fontAlgn="base" hangingPunct="0">
              <a:spcBef>
                <a:spcPct val="20000"/>
              </a:spcBef>
              <a:spcAft>
                <a:spcPct val="0"/>
              </a:spcAft>
              <a:buChar char="•"/>
              <a:defRPr sz="1200">
                <a:solidFill>
                  <a:schemeClr val="tx1"/>
                </a:solidFill>
                <a:latin typeface="Arial" panose="020B0604020202020204" pitchFamily="34" charset="0"/>
              </a:defRPr>
            </a:lvl7pPr>
            <a:lvl8pPr marL="3657600" indent="-457200" eaLnBrk="0" fontAlgn="base" hangingPunct="0">
              <a:spcBef>
                <a:spcPct val="20000"/>
              </a:spcBef>
              <a:spcAft>
                <a:spcPct val="0"/>
              </a:spcAft>
              <a:buChar char="•"/>
              <a:defRPr sz="1200">
                <a:solidFill>
                  <a:schemeClr val="tx1"/>
                </a:solidFill>
                <a:latin typeface="Arial" panose="020B0604020202020204" pitchFamily="34" charset="0"/>
              </a:defRPr>
            </a:lvl8pPr>
            <a:lvl9pPr marL="4114800" indent="-457200" eaLnBrk="0" fontAlgn="base" hangingPunct="0">
              <a:spcBef>
                <a:spcPct val="20000"/>
              </a:spcBef>
              <a:spcAft>
                <a:spcPct val="0"/>
              </a:spcAft>
              <a:buChar char="•"/>
              <a:defRPr sz="1200">
                <a:solidFill>
                  <a:schemeClr val="tx1"/>
                </a:solidFill>
                <a:latin typeface="Arial" panose="020B0604020202020204" pitchFamily="34" charset="0"/>
              </a:defRPr>
            </a:lvl9pPr>
          </a:lstStyle>
          <a:p>
            <a:pPr>
              <a:spcBef>
                <a:spcPct val="0"/>
              </a:spcBef>
              <a:buFontTx/>
              <a:buNone/>
            </a:pPr>
            <a:endParaRPr lang="en-US" altLang="en-US" b="1">
              <a:solidFill>
                <a:schemeClr val="bg2"/>
              </a:solidFill>
            </a:endParaRPr>
          </a:p>
          <a:p>
            <a:pPr>
              <a:spcBef>
                <a:spcPct val="0"/>
              </a:spcBef>
            </a:pPr>
            <a:r>
              <a:rPr lang="en-US" altLang="en-US"/>
              <a:t>Sales – Costs = Profit</a:t>
            </a:r>
          </a:p>
          <a:p>
            <a:pPr>
              <a:spcBef>
                <a:spcPct val="0"/>
              </a:spcBef>
            </a:pPr>
            <a:endParaRPr lang="en-US" altLang="en-US"/>
          </a:p>
          <a:p>
            <a:pPr>
              <a:spcBef>
                <a:spcPct val="0"/>
              </a:spcBef>
            </a:pPr>
            <a:r>
              <a:rPr lang="en-US" altLang="en-US"/>
              <a:t>B/E is the point at which you are not making or losing $</a:t>
            </a:r>
          </a:p>
          <a:p>
            <a:pPr>
              <a:spcBef>
                <a:spcPct val="0"/>
              </a:spcBef>
            </a:pPr>
            <a:endParaRPr lang="en-US" altLang="en-US"/>
          </a:p>
          <a:p>
            <a:pPr>
              <a:spcBef>
                <a:spcPct val="0"/>
              </a:spcBef>
            </a:pPr>
            <a:r>
              <a:rPr lang="en-US" altLang="en-US"/>
              <a:t>Must Account for Fixed and Variable costs</a:t>
            </a:r>
          </a:p>
          <a:p>
            <a:pPr>
              <a:spcBef>
                <a:spcPct val="0"/>
              </a:spcBef>
            </a:pPr>
            <a:endParaRPr lang="en-US" altLang="en-US"/>
          </a:p>
          <a:p>
            <a:pPr>
              <a:spcBef>
                <a:spcPct val="0"/>
              </a:spcBef>
            </a:pPr>
            <a:r>
              <a:rPr lang="en-US" altLang="en-US"/>
              <a:t>Example:</a:t>
            </a:r>
          </a:p>
          <a:p>
            <a:pPr lvl="4">
              <a:spcBef>
                <a:spcPct val="0"/>
              </a:spcBef>
              <a:buFontTx/>
              <a:buNone/>
            </a:pPr>
            <a:endParaRPr lang="en-US" altLang="en-US" sz="1600"/>
          </a:p>
          <a:p>
            <a:pPr lvl="4">
              <a:spcBef>
                <a:spcPct val="0"/>
              </a:spcBef>
              <a:buFontTx/>
              <a:buNone/>
            </a:pPr>
            <a:r>
              <a:rPr lang="en-US" altLang="en-US" sz="1600"/>
              <a:t>Suppose we own a hotel, and our rooms rent for $50 per night.  Our total fixed costs are $1,000 and out Variable costs are $10 per room.  What is the break-even?</a:t>
            </a:r>
          </a:p>
          <a:p>
            <a:pPr>
              <a:lnSpc>
                <a:spcPct val="90000"/>
              </a:lnSpc>
              <a:spcBef>
                <a:spcPct val="0"/>
              </a:spcBef>
            </a:pPr>
            <a:endParaRPr lang="en-US" altLang="en-US"/>
          </a:p>
          <a:p>
            <a:pPr lvl="1" eaLnBrk="1" hangingPunct="1">
              <a:buClr>
                <a:schemeClr val="accent2"/>
              </a:buClr>
              <a:buSzPct val="80000"/>
              <a:buFont typeface="Wingdings" panose="05000000000000000000" pitchFamily="2" charset="2"/>
              <a:buChar char="¨"/>
            </a:pPr>
            <a:endParaRPr lang="en-US" altLang="en-US" sz="1600"/>
          </a:p>
          <a:p>
            <a:pPr>
              <a:lnSpc>
                <a:spcPct val="90000"/>
              </a:lnSpc>
              <a:spcBef>
                <a:spcPct val="0"/>
              </a:spcBef>
            </a:pPr>
            <a:endParaRPr lang="en-US" altLang="en-US"/>
          </a:p>
          <a:p>
            <a:pPr>
              <a:lnSpc>
                <a:spcPct val="90000"/>
              </a:lnSpc>
              <a:spcBef>
                <a:spcPct val="0"/>
              </a:spcBef>
            </a:pPr>
            <a:endParaRPr lang="en-US" altLang="en-US"/>
          </a:p>
          <a:p>
            <a:pPr>
              <a:lnSpc>
                <a:spcPct val="90000"/>
              </a:lnSpc>
              <a:spcBef>
                <a:spcPct val="0"/>
              </a:spcBef>
            </a:pPr>
            <a:endParaRPr lang="en-US" altLang="en-US"/>
          </a:p>
          <a:p>
            <a:pPr eaLnBrk="1" hangingPunct="1">
              <a:spcBef>
                <a:spcPct val="0"/>
              </a:spcBef>
            </a:pPr>
            <a:endParaRPr lang="en-US" altLang="en-US"/>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AC02870-F289-4691-A653-37E4C0A100C2}"/>
              </a:ext>
            </a:extLst>
          </p:cNvPr>
          <p:cNvSpPr>
            <a:spLocks noGrp="1" noChangeArrowheads="1"/>
          </p:cNvSpPr>
          <p:nvPr>
            <p:ph type="title"/>
          </p:nvPr>
        </p:nvSpPr>
        <p:spPr>
          <a:xfrm>
            <a:off x="990600" y="228600"/>
            <a:ext cx="7543800" cy="838200"/>
          </a:xfrm>
          <a:noFill/>
        </p:spPr>
        <p:txBody>
          <a:bodyPr/>
          <a:lstStyle/>
          <a:p>
            <a:r>
              <a:rPr lang="en-US" altLang="en-US" sz="1800">
                <a:solidFill>
                  <a:schemeClr val="tx1"/>
                </a:solidFill>
              </a:rPr>
              <a:t>Crossover</a:t>
            </a:r>
          </a:p>
        </p:txBody>
      </p:sp>
      <p:sp>
        <p:nvSpPr>
          <p:cNvPr id="13315" name="Text Box 3">
            <a:extLst>
              <a:ext uri="{FF2B5EF4-FFF2-40B4-BE49-F238E27FC236}">
                <a16:creationId xmlns:a16="http://schemas.microsoft.com/office/drawing/2014/main" id="{A9590481-5D92-4098-A50D-091D624C3ADF}"/>
              </a:ext>
            </a:extLst>
          </p:cNvPr>
          <p:cNvSpPr txBox="1">
            <a:spLocks noChangeArrowheads="1"/>
          </p:cNvSpPr>
          <p:nvPr/>
        </p:nvSpPr>
        <p:spPr bwMode="auto">
          <a:xfrm>
            <a:off x="990600" y="1143000"/>
            <a:ext cx="7467600" cy="3713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spcBef>
                <a:spcPct val="0"/>
              </a:spcBef>
              <a:buFontTx/>
              <a:buNone/>
            </a:pPr>
            <a:endParaRPr lang="en-US" altLang="en-US" b="1">
              <a:solidFill>
                <a:schemeClr val="bg2"/>
              </a:solidFill>
            </a:endParaRPr>
          </a:p>
          <a:p>
            <a:pPr>
              <a:spcBef>
                <a:spcPct val="0"/>
              </a:spcBef>
            </a:pPr>
            <a:r>
              <a:rPr lang="en-US" altLang="en-US"/>
              <a:t>Determining the point where two alternatives yield equal results</a:t>
            </a:r>
          </a:p>
          <a:p>
            <a:pPr>
              <a:spcBef>
                <a:spcPct val="0"/>
              </a:spcBef>
            </a:pPr>
            <a:endParaRPr lang="en-US" altLang="en-US"/>
          </a:p>
          <a:p>
            <a:pPr>
              <a:spcBef>
                <a:spcPct val="0"/>
              </a:spcBef>
            </a:pPr>
            <a:r>
              <a:rPr lang="en-US" altLang="en-US"/>
              <a:t>You have the option of subcontracting to improve room quality.  Fixed Costs would increase to $1800, with no change to variable costs. You will, however, be able to charge $70 per room per day. At what point will you be indifferent between your current mode of operation and the new option?</a:t>
            </a:r>
          </a:p>
          <a:p>
            <a:pPr>
              <a:spcBef>
                <a:spcPct val="0"/>
              </a:spcBef>
            </a:pPr>
            <a:endParaRPr lang="en-US" altLang="en-US"/>
          </a:p>
          <a:p>
            <a:pPr>
              <a:spcBef>
                <a:spcPct val="0"/>
              </a:spcBef>
            </a:pPr>
            <a:r>
              <a:rPr lang="en-US" altLang="en-US"/>
              <a:t>Solution: Set the profit equations equal to each other</a:t>
            </a:r>
          </a:p>
          <a:p>
            <a:pPr>
              <a:lnSpc>
                <a:spcPct val="90000"/>
              </a:lnSpc>
              <a:spcBef>
                <a:spcPct val="0"/>
              </a:spcBef>
            </a:pPr>
            <a:endParaRPr lang="en-US" altLang="en-US"/>
          </a:p>
          <a:p>
            <a:pPr lvl="1" eaLnBrk="1" hangingPunct="1">
              <a:buClr>
                <a:schemeClr val="accent2"/>
              </a:buClr>
              <a:buSzPct val="80000"/>
              <a:buFont typeface="Wingdings" panose="05000000000000000000" pitchFamily="2" charset="2"/>
              <a:buChar char="¨"/>
            </a:pPr>
            <a:endParaRPr lang="en-US" altLang="en-US" sz="1600"/>
          </a:p>
          <a:p>
            <a:pPr>
              <a:lnSpc>
                <a:spcPct val="90000"/>
              </a:lnSpc>
              <a:spcBef>
                <a:spcPct val="0"/>
              </a:spcBef>
            </a:pPr>
            <a:endParaRPr lang="en-US" altLang="en-US"/>
          </a:p>
          <a:p>
            <a:pPr>
              <a:lnSpc>
                <a:spcPct val="90000"/>
              </a:lnSpc>
              <a:spcBef>
                <a:spcPct val="0"/>
              </a:spcBef>
            </a:pPr>
            <a:endParaRPr lang="en-US" altLang="en-US"/>
          </a:p>
          <a:p>
            <a:pPr>
              <a:lnSpc>
                <a:spcPct val="90000"/>
              </a:lnSpc>
              <a:spcBef>
                <a:spcPct val="0"/>
              </a:spcBef>
            </a:pPr>
            <a:endParaRPr lang="en-US" altLang="en-US"/>
          </a:p>
          <a:p>
            <a:pPr eaLnBrk="1" hangingPunct="1">
              <a:spcBef>
                <a:spcPct val="0"/>
              </a:spcBef>
            </a:pPr>
            <a:endParaRPr lang="en-US" altLang="en-US"/>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488E3F29-7265-41A7-AA14-F50CBC3C8830}"/>
              </a:ext>
            </a:extLst>
          </p:cNvPr>
          <p:cNvSpPr>
            <a:spLocks noGrp="1" noChangeArrowheads="1"/>
          </p:cNvSpPr>
          <p:nvPr>
            <p:ph type="title"/>
          </p:nvPr>
        </p:nvSpPr>
        <p:spPr>
          <a:xfrm>
            <a:off x="990600" y="228600"/>
            <a:ext cx="7543800" cy="838200"/>
          </a:xfrm>
          <a:noFill/>
        </p:spPr>
        <p:txBody>
          <a:bodyPr/>
          <a:lstStyle/>
          <a:p>
            <a:r>
              <a:rPr lang="en-US" altLang="en-US" sz="1800">
                <a:solidFill>
                  <a:schemeClr val="tx1"/>
                </a:solidFill>
              </a:rPr>
              <a:t>Pricing Models Example</a:t>
            </a:r>
          </a:p>
        </p:txBody>
      </p:sp>
      <p:sp>
        <p:nvSpPr>
          <p:cNvPr id="17411" name="Text Box 3">
            <a:extLst>
              <a:ext uri="{FF2B5EF4-FFF2-40B4-BE49-F238E27FC236}">
                <a16:creationId xmlns:a16="http://schemas.microsoft.com/office/drawing/2014/main" id="{3DA92B8C-E15E-49FC-8F2F-680BDC52A1F6}"/>
              </a:ext>
            </a:extLst>
          </p:cNvPr>
          <p:cNvSpPr txBox="1">
            <a:spLocks noChangeArrowheads="1"/>
          </p:cNvSpPr>
          <p:nvPr/>
        </p:nvSpPr>
        <p:spPr bwMode="auto">
          <a:xfrm>
            <a:off x="990600" y="1143000"/>
            <a:ext cx="7467600" cy="275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spcBef>
                <a:spcPct val="0"/>
              </a:spcBef>
              <a:buFontTx/>
              <a:buNone/>
            </a:pPr>
            <a:endParaRPr lang="en-US" altLang="en-US" b="1">
              <a:solidFill>
                <a:schemeClr val="bg2"/>
              </a:solidFill>
            </a:endParaRPr>
          </a:p>
          <a:p>
            <a:pPr>
              <a:spcBef>
                <a:spcPct val="0"/>
              </a:spcBef>
            </a:pPr>
            <a:r>
              <a:rPr lang="en-US" altLang="en-US"/>
              <a:t>Going back to our hotel room example, suppose the demand is:</a:t>
            </a:r>
          </a:p>
          <a:p>
            <a:pPr lvl="1">
              <a:spcBef>
                <a:spcPct val="0"/>
              </a:spcBef>
              <a:buFontTx/>
              <a:buNone/>
            </a:pPr>
            <a:endParaRPr lang="en-US" altLang="en-US" sz="1600"/>
          </a:p>
          <a:p>
            <a:pPr lvl="1">
              <a:spcBef>
                <a:spcPct val="0"/>
              </a:spcBef>
              <a:buFontTx/>
              <a:buNone/>
            </a:pPr>
            <a:r>
              <a:rPr lang="en-US" altLang="en-US" sz="1600"/>
              <a:t>Demand=200-3*Price</a:t>
            </a:r>
          </a:p>
          <a:p>
            <a:pPr>
              <a:spcBef>
                <a:spcPct val="0"/>
              </a:spcBef>
            </a:pPr>
            <a:endParaRPr lang="en-US" altLang="en-US"/>
          </a:p>
          <a:p>
            <a:pPr>
              <a:spcBef>
                <a:spcPct val="0"/>
              </a:spcBef>
            </a:pPr>
            <a:r>
              <a:rPr lang="en-US" altLang="en-US"/>
              <a:t>What price would you charge to maximize profits?</a:t>
            </a:r>
          </a:p>
          <a:p>
            <a:pPr>
              <a:lnSpc>
                <a:spcPct val="90000"/>
              </a:lnSpc>
              <a:spcBef>
                <a:spcPct val="0"/>
              </a:spcBef>
            </a:pPr>
            <a:endParaRPr lang="en-US" altLang="en-US"/>
          </a:p>
          <a:p>
            <a:pPr lvl="1" eaLnBrk="1" hangingPunct="1">
              <a:buClr>
                <a:schemeClr val="accent2"/>
              </a:buClr>
              <a:buSzPct val="80000"/>
              <a:buFont typeface="Wingdings" panose="05000000000000000000" pitchFamily="2" charset="2"/>
              <a:buChar char="¨"/>
            </a:pPr>
            <a:endParaRPr lang="en-US" altLang="en-US" sz="1600"/>
          </a:p>
          <a:p>
            <a:pPr>
              <a:lnSpc>
                <a:spcPct val="90000"/>
              </a:lnSpc>
              <a:spcBef>
                <a:spcPct val="0"/>
              </a:spcBef>
            </a:pPr>
            <a:endParaRPr lang="en-US" altLang="en-US"/>
          </a:p>
          <a:p>
            <a:pPr>
              <a:lnSpc>
                <a:spcPct val="90000"/>
              </a:lnSpc>
              <a:spcBef>
                <a:spcPct val="0"/>
              </a:spcBef>
            </a:pPr>
            <a:endParaRPr lang="en-US" altLang="en-US"/>
          </a:p>
          <a:p>
            <a:pPr eaLnBrk="1" hangingPunct="1">
              <a:spcBef>
                <a:spcPct val="0"/>
              </a:spcBef>
            </a:pPr>
            <a:endParaRPr lang="en-US" altLang="en-US"/>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2D6B4A66-58E9-4698-8BC5-FA5FB8A08BBF}"/>
              </a:ext>
            </a:extLst>
          </p:cNvPr>
          <p:cNvSpPr>
            <a:spLocks noGrp="1" noChangeArrowheads="1"/>
          </p:cNvSpPr>
          <p:nvPr>
            <p:ph type="title"/>
          </p:nvPr>
        </p:nvSpPr>
        <p:spPr>
          <a:xfrm>
            <a:off x="990600" y="228600"/>
            <a:ext cx="7543800" cy="838200"/>
          </a:xfrm>
          <a:noFill/>
        </p:spPr>
        <p:txBody>
          <a:bodyPr/>
          <a:lstStyle/>
          <a:p>
            <a:r>
              <a:rPr lang="en-US" altLang="en-US" sz="1800">
                <a:solidFill>
                  <a:schemeClr val="tx1"/>
                </a:solidFill>
              </a:rPr>
              <a:t>Pricing Models Equation</a:t>
            </a:r>
          </a:p>
        </p:txBody>
      </p:sp>
      <p:sp>
        <p:nvSpPr>
          <p:cNvPr id="19459" name="Text Box 3">
            <a:extLst>
              <a:ext uri="{FF2B5EF4-FFF2-40B4-BE49-F238E27FC236}">
                <a16:creationId xmlns:a16="http://schemas.microsoft.com/office/drawing/2014/main" id="{6542E62A-43DD-4611-91A4-56EE9B55BE75}"/>
              </a:ext>
            </a:extLst>
          </p:cNvPr>
          <p:cNvSpPr txBox="1">
            <a:spLocks noChangeArrowheads="1"/>
          </p:cNvSpPr>
          <p:nvPr/>
        </p:nvSpPr>
        <p:spPr bwMode="auto">
          <a:xfrm>
            <a:off x="990600" y="1143000"/>
            <a:ext cx="7467600" cy="5180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spcBef>
                <a:spcPct val="0"/>
              </a:spcBef>
              <a:buFontTx/>
              <a:buNone/>
            </a:pPr>
            <a:endParaRPr lang="en-US" altLang="en-US" b="1">
              <a:solidFill>
                <a:schemeClr val="bg2"/>
              </a:solidFill>
            </a:endParaRPr>
          </a:p>
          <a:p>
            <a:pPr lvl="1">
              <a:spcBef>
                <a:spcPct val="0"/>
              </a:spcBef>
              <a:buFontTx/>
              <a:buNone/>
            </a:pPr>
            <a:r>
              <a:rPr lang="en-US" altLang="en-US" sz="1600"/>
              <a:t>The profit equation would be:</a:t>
            </a:r>
          </a:p>
          <a:p>
            <a:pPr lvl="1">
              <a:spcBef>
                <a:spcPct val="0"/>
              </a:spcBef>
              <a:buFontTx/>
              <a:buNone/>
            </a:pPr>
            <a:endParaRPr lang="en-US" altLang="en-US" sz="1600"/>
          </a:p>
          <a:p>
            <a:pPr lvl="1">
              <a:spcBef>
                <a:spcPct val="0"/>
              </a:spcBef>
              <a:buFontTx/>
              <a:buNone/>
            </a:pPr>
            <a:r>
              <a:rPr lang="en-US" altLang="en-US" sz="1600"/>
              <a:t>Demand = 200-3P</a:t>
            </a:r>
          </a:p>
          <a:p>
            <a:pPr lvl="1">
              <a:spcBef>
                <a:spcPct val="0"/>
              </a:spcBef>
              <a:buFontTx/>
              <a:buNone/>
            </a:pPr>
            <a:endParaRPr lang="en-US" altLang="en-US" sz="1600"/>
          </a:p>
          <a:p>
            <a:pPr lvl="1">
              <a:spcBef>
                <a:spcPct val="0"/>
              </a:spcBef>
              <a:buFontTx/>
              <a:buNone/>
            </a:pPr>
            <a:r>
              <a:rPr lang="en-US" altLang="en-US" sz="1600"/>
              <a:t>Revenue = P(200-3P) = -3P</a:t>
            </a:r>
            <a:r>
              <a:rPr lang="en-US" altLang="en-US" sz="1600" baseline="30000">
                <a:cs typeface="Arial" panose="020B0604020202020204" pitchFamily="34" charset="0"/>
              </a:rPr>
              <a:t>2</a:t>
            </a:r>
            <a:r>
              <a:rPr lang="en-US" altLang="en-US" sz="1600"/>
              <a:t>+200P</a:t>
            </a:r>
          </a:p>
          <a:p>
            <a:pPr lvl="1">
              <a:spcBef>
                <a:spcPct val="0"/>
              </a:spcBef>
              <a:buFontTx/>
              <a:buNone/>
            </a:pPr>
            <a:endParaRPr lang="en-US" altLang="en-US" sz="1600"/>
          </a:p>
          <a:p>
            <a:pPr lvl="1">
              <a:spcBef>
                <a:spcPct val="0"/>
              </a:spcBef>
              <a:buFontTx/>
              <a:buNone/>
            </a:pPr>
            <a:r>
              <a:rPr lang="en-US" altLang="en-US" sz="1600"/>
              <a:t>Fixed cost = 1,000</a:t>
            </a:r>
          </a:p>
          <a:p>
            <a:pPr lvl="1">
              <a:spcBef>
                <a:spcPct val="0"/>
              </a:spcBef>
              <a:buFontTx/>
              <a:buNone/>
            </a:pPr>
            <a:endParaRPr lang="en-US" altLang="en-US" sz="1600"/>
          </a:p>
          <a:p>
            <a:pPr lvl="1">
              <a:spcBef>
                <a:spcPct val="0"/>
              </a:spcBef>
              <a:buFontTx/>
              <a:buNone/>
            </a:pPr>
            <a:r>
              <a:rPr lang="en-US" altLang="en-US" sz="1600"/>
              <a:t>Var Cost = 10(200-3P)</a:t>
            </a:r>
          </a:p>
          <a:p>
            <a:pPr lvl="1">
              <a:spcBef>
                <a:spcPct val="0"/>
              </a:spcBef>
              <a:buFontTx/>
              <a:buNone/>
            </a:pPr>
            <a:endParaRPr lang="en-US" altLang="en-US" sz="1600"/>
          </a:p>
          <a:p>
            <a:pPr lvl="1">
              <a:spcBef>
                <a:spcPct val="0"/>
              </a:spcBef>
              <a:buFontTx/>
              <a:buNone/>
            </a:pPr>
            <a:r>
              <a:rPr lang="en-US" altLang="en-US" sz="1600"/>
              <a:t>Total Cost = 1,000+2000-30P</a:t>
            </a:r>
          </a:p>
          <a:p>
            <a:pPr lvl="1">
              <a:spcBef>
                <a:spcPct val="0"/>
              </a:spcBef>
              <a:buFontTx/>
              <a:buNone/>
            </a:pPr>
            <a:endParaRPr lang="en-US" altLang="en-US" sz="1600"/>
          </a:p>
          <a:p>
            <a:pPr lvl="1">
              <a:spcBef>
                <a:spcPct val="0"/>
              </a:spcBef>
              <a:buFontTx/>
              <a:buNone/>
            </a:pPr>
            <a:r>
              <a:rPr lang="en-US" altLang="en-US" sz="1600"/>
              <a:t>Profit 	= -3P</a:t>
            </a:r>
            <a:r>
              <a:rPr lang="en-US" altLang="en-US" sz="1600" baseline="30000"/>
              <a:t>2</a:t>
            </a:r>
            <a:r>
              <a:rPr lang="en-US" altLang="en-US" sz="1600"/>
              <a:t>+200P-1,000-2,000+30P</a:t>
            </a:r>
          </a:p>
          <a:p>
            <a:pPr>
              <a:spcBef>
                <a:spcPct val="0"/>
              </a:spcBef>
              <a:buFontTx/>
              <a:buNone/>
            </a:pPr>
            <a:r>
              <a:rPr lang="en-US" altLang="en-US"/>
              <a:t>			= -3P</a:t>
            </a:r>
            <a:r>
              <a:rPr lang="en-US" altLang="en-US" baseline="30000"/>
              <a:t>2</a:t>
            </a:r>
            <a:r>
              <a:rPr lang="en-US" altLang="en-US"/>
              <a:t>+230P-3,000</a:t>
            </a:r>
          </a:p>
          <a:p>
            <a:pPr>
              <a:lnSpc>
                <a:spcPct val="90000"/>
              </a:lnSpc>
              <a:spcBef>
                <a:spcPct val="0"/>
              </a:spcBef>
            </a:pPr>
            <a:endParaRPr lang="en-US" altLang="en-US"/>
          </a:p>
          <a:p>
            <a:pPr lvl="1" eaLnBrk="1" hangingPunct="1">
              <a:buClr>
                <a:schemeClr val="accent2"/>
              </a:buClr>
              <a:buSzPct val="80000"/>
              <a:buFont typeface="Wingdings" panose="05000000000000000000" pitchFamily="2" charset="2"/>
              <a:buChar char="¨"/>
            </a:pPr>
            <a:endParaRPr lang="en-US" altLang="en-US" sz="1600"/>
          </a:p>
          <a:p>
            <a:pPr>
              <a:lnSpc>
                <a:spcPct val="90000"/>
              </a:lnSpc>
              <a:spcBef>
                <a:spcPct val="0"/>
              </a:spcBef>
            </a:pPr>
            <a:endParaRPr lang="en-US" altLang="en-US"/>
          </a:p>
          <a:p>
            <a:pPr>
              <a:lnSpc>
                <a:spcPct val="90000"/>
              </a:lnSpc>
              <a:spcBef>
                <a:spcPct val="0"/>
              </a:spcBef>
            </a:pPr>
            <a:endParaRPr lang="en-US" altLang="en-US"/>
          </a:p>
          <a:p>
            <a:pPr>
              <a:lnSpc>
                <a:spcPct val="90000"/>
              </a:lnSpc>
              <a:spcBef>
                <a:spcPct val="0"/>
              </a:spcBef>
            </a:pPr>
            <a:endParaRPr lang="en-US" altLang="en-US"/>
          </a:p>
          <a:p>
            <a:pPr eaLnBrk="1" hangingPunct="1">
              <a:spcBef>
                <a:spcPct val="0"/>
              </a:spcBef>
            </a:pPr>
            <a:endParaRPr lang="en-US" altLang="en-US"/>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B9AAD32B-325B-452B-A6BA-6D4E88FC0E1D}"/>
              </a:ext>
            </a:extLst>
          </p:cNvPr>
          <p:cNvSpPr>
            <a:spLocks noGrp="1" noChangeArrowheads="1"/>
          </p:cNvSpPr>
          <p:nvPr>
            <p:ph type="title"/>
          </p:nvPr>
        </p:nvSpPr>
        <p:spPr>
          <a:xfrm>
            <a:off x="990600" y="228600"/>
            <a:ext cx="7543800" cy="838200"/>
          </a:xfrm>
          <a:noFill/>
        </p:spPr>
        <p:txBody>
          <a:bodyPr/>
          <a:lstStyle/>
          <a:p>
            <a:r>
              <a:rPr lang="en-US" altLang="en-US" sz="1800">
                <a:solidFill>
                  <a:schemeClr val="tx1"/>
                </a:solidFill>
              </a:rPr>
              <a:t>Pricing Models Slope</a:t>
            </a:r>
          </a:p>
        </p:txBody>
      </p:sp>
      <p:sp>
        <p:nvSpPr>
          <p:cNvPr id="21507" name="Text Box 3">
            <a:extLst>
              <a:ext uri="{FF2B5EF4-FFF2-40B4-BE49-F238E27FC236}">
                <a16:creationId xmlns:a16="http://schemas.microsoft.com/office/drawing/2014/main" id="{0098CE88-F726-447E-9FDD-9A5DF1C5CEAB}"/>
              </a:ext>
            </a:extLst>
          </p:cNvPr>
          <p:cNvSpPr txBox="1">
            <a:spLocks noChangeArrowheads="1"/>
          </p:cNvSpPr>
          <p:nvPr/>
        </p:nvSpPr>
        <p:spPr bwMode="auto">
          <a:xfrm>
            <a:off x="990600" y="1143000"/>
            <a:ext cx="7467600" cy="417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spcBef>
                <a:spcPct val="0"/>
              </a:spcBef>
              <a:buFontTx/>
              <a:buNone/>
            </a:pPr>
            <a:endParaRPr lang="en-US" altLang="en-US"/>
          </a:p>
          <a:p>
            <a:pPr>
              <a:spcBef>
                <a:spcPct val="0"/>
              </a:spcBef>
            </a:pPr>
            <a:r>
              <a:rPr lang="en-US" altLang="en-US"/>
              <a:t>Maximum profit is where the slope is zero.</a:t>
            </a:r>
          </a:p>
          <a:p>
            <a:pPr>
              <a:spcBef>
                <a:spcPct val="0"/>
              </a:spcBef>
            </a:pPr>
            <a:endParaRPr lang="en-US" altLang="en-US"/>
          </a:p>
          <a:p>
            <a:pPr>
              <a:spcBef>
                <a:spcPct val="0"/>
              </a:spcBef>
            </a:pPr>
            <a:r>
              <a:rPr lang="en-US" altLang="en-US"/>
              <a:t>Slope can be calculated by taking the derivative of the profit equation.</a:t>
            </a:r>
          </a:p>
          <a:p>
            <a:pPr>
              <a:spcBef>
                <a:spcPct val="0"/>
              </a:spcBef>
            </a:pPr>
            <a:endParaRPr lang="en-US" altLang="en-US"/>
          </a:p>
          <a:p>
            <a:pPr>
              <a:spcBef>
                <a:spcPct val="0"/>
              </a:spcBef>
            </a:pPr>
            <a:r>
              <a:rPr lang="en-US" altLang="en-US"/>
              <a:t>Slope = -6P+230</a:t>
            </a:r>
          </a:p>
          <a:p>
            <a:pPr>
              <a:spcBef>
                <a:spcPct val="0"/>
              </a:spcBef>
            </a:pPr>
            <a:endParaRPr lang="en-US" altLang="en-US"/>
          </a:p>
          <a:p>
            <a:pPr>
              <a:spcBef>
                <a:spcPct val="0"/>
              </a:spcBef>
            </a:pPr>
            <a:r>
              <a:rPr lang="en-US" altLang="en-US"/>
              <a:t>Set the slope equation equal to zero and solve</a:t>
            </a:r>
          </a:p>
          <a:p>
            <a:pPr>
              <a:spcBef>
                <a:spcPct val="0"/>
              </a:spcBef>
            </a:pPr>
            <a:endParaRPr lang="en-US" altLang="en-US"/>
          </a:p>
          <a:p>
            <a:pPr>
              <a:spcBef>
                <a:spcPct val="0"/>
              </a:spcBef>
            </a:pPr>
            <a:r>
              <a:rPr lang="en-US" altLang="en-US"/>
              <a:t>Max profit is $38.33</a:t>
            </a:r>
          </a:p>
          <a:p>
            <a:pPr>
              <a:lnSpc>
                <a:spcPct val="90000"/>
              </a:lnSpc>
              <a:spcBef>
                <a:spcPct val="0"/>
              </a:spcBef>
            </a:pPr>
            <a:endParaRPr lang="en-US" altLang="en-US"/>
          </a:p>
          <a:p>
            <a:pPr>
              <a:lnSpc>
                <a:spcPct val="90000"/>
              </a:lnSpc>
              <a:spcBef>
                <a:spcPct val="0"/>
              </a:spcBef>
            </a:pPr>
            <a:endParaRPr lang="en-US" altLang="en-US"/>
          </a:p>
          <a:p>
            <a:pPr lvl="1" eaLnBrk="1" hangingPunct="1">
              <a:buClr>
                <a:schemeClr val="accent2"/>
              </a:buClr>
              <a:buSzPct val="80000"/>
              <a:buFont typeface="Wingdings" panose="05000000000000000000" pitchFamily="2" charset="2"/>
              <a:buChar char="¨"/>
            </a:pPr>
            <a:endParaRPr lang="en-US" altLang="en-US" sz="1600"/>
          </a:p>
          <a:p>
            <a:pPr>
              <a:lnSpc>
                <a:spcPct val="90000"/>
              </a:lnSpc>
              <a:spcBef>
                <a:spcPct val="0"/>
              </a:spcBef>
            </a:pPr>
            <a:endParaRPr lang="en-US" altLang="en-US"/>
          </a:p>
          <a:p>
            <a:pPr>
              <a:lnSpc>
                <a:spcPct val="90000"/>
              </a:lnSpc>
              <a:spcBef>
                <a:spcPct val="0"/>
              </a:spcBef>
            </a:pPr>
            <a:endParaRPr lang="en-US" altLang="en-US"/>
          </a:p>
          <a:p>
            <a:pPr>
              <a:lnSpc>
                <a:spcPct val="90000"/>
              </a:lnSpc>
              <a:spcBef>
                <a:spcPct val="0"/>
              </a:spcBef>
            </a:pPr>
            <a:endParaRPr lang="en-US" altLang="en-US"/>
          </a:p>
          <a:p>
            <a:pPr eaLnBrk="1" hangingPunct="1">
              <a:spcBef>
                <a:spcPct val="0"/>
              </a:spcBef>
            </a:pPr>
            <a:endParaRPr lang="en-US" altLang="en-US"/>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4C0EF69D-D73F-41FD-94B5-568FC4052D18}"/>
              </a:ext>
            </a:extLst>
          </p:cNvPr>
          <p:cNvSpPr>
            <a:spLocks noGrp="1" noChangeArrowheads="1"/>
          </p:cNvSpPr>
          <p:nvPr>
            <p:ph type="title"/>
          </p:nvPr>
        </p:nvSpPr>
        <p:spPr>
          <a:xfrm>
            <a:off x="990600" y="228600"/>
            <a:ext cx="7543800" cy="838200"/>
          </a:xfrm>
          <a:noFill/>
        </p:spPr>
        <p:txBody>
          <a:bodyPr/>
          <a:lstStyle/>
          <a:p>
            <a:r>
              <a:rPr lang="en-US" altLang="en-US" sz="1800">
                <a:solidFill>
                  <a:schemeClr val="tx1"/>
                </a:solidFill>
              </a:rPr>
              <a:t>Pricing Models Demand</a:t>
            </a:r>
          </a:p>
        </p:txBody>
      </p:sp>
      <p:sp>
        <p:nvSpPr>
          <p:cNvPr id="23555" name="Text Box 3">
            <a:extLst>
              <a:ext uri="{FF2B5EF4-FFF2-40B4-BE49-F238E27FC236}">
                <a16:creationId xmlns:a16="http://schemas.microsoft.com/office/drawing/2014/main" id="{06D803CE-E76B-407B-95AF-3C90A94BBD44}"/>
              </a:ext>
            </a:extLst>
          </p:cNvPr>
          <p:cNvSpPr txBox="1">
            <a:spLocks noChangeArrowheads="1"/>
          </p:cNvSpPr>
          <p:nvPr/>
        </p:nvSpPr>
        <p:spPr bwMode="auto">
          <a:xfrm>
            <a:off x="990600" y="1143000"/>
            <a:ext cx="7467600" cy="398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spcBef>
                <a:spcPct val="0"/>
              </a:spcBef>
              <a:buFontTx/>
              <a:buNone/>
            </a:pPr>
            <a:endParaRPr lang="en-US" altLang="en-US"/>
          </a:p>
          <a:p>
            <a:pPr>
              <a:spcBef>
                <a:spcPct val="0"/>
              </a:spcBef>
            </a:pPr>
            <a:r>
              <a:rPr lang="en-US" altLang="en-US"/>
              <a:t>To determine demand, plug the max profit price into the demand function…</a:t>
            </a:r>
          </a:p>
          <a:p>
            <a:pPr>
              <a:spcBef>
                <a:spcPct val="0"/>
              </a:spcBef>
            </a:pPr>
            <a:endParaRPr lang="en-US" altLang="en-US"/>
          </a:p>
          <a:p>
            <a:pPr>
              <a:spcBef>
                <a:spcPct val="0"/>
              </a:spcBef>
            </a:pPr>
            <a:r>
              <a:rPr lang="en-US" altLang="en-US"/>
              <a:t>Demand = 200 – 3P</a:t>
            </a:r>
          </a:p>
          <a:p>
            <a:pPr>
              <a:spcBef>
                <a:spcPct val="0"/>
              </a:spcBef>
            </a:pPr>
            <a:endParaRPr lang="en-US" altLang="en-US"/>
          </a:p>
          <a:p>
            <a:pPr>
              <a:spcBef>
                <a:spcPct val="0"/>
              </a:spcBef>
            </a:pPr>
            <a:r>
              <a:rPr lang="en-US" altLang="en-US"/>
              <a:t>Demand = 200 -115</a:t>
            </a:r>
          </a:p>
          <a:p>
            <a:pPr>
              <a:spcBef>
                <a:spcPct val="0"/>
              </a:spcBef>
            </a:pPr>
            <a:endParaRPr lang="en-US" altLang="en-US"/>
          </a:p>
          <a:p>
            <a:pPr>
              <a:spcBef>
                <a:spcPct val="0"/>
              </a:spcBef>
            </a:pPr>
            <a:r>
              <a:rPr lang="en-US" altLang="en-US"/>
              <a:t>Demand = 85 rooms</a:t>
            </a:r>
          </a:p>
          <a:p>
            <a:pPr eaLnBrk="1" hangingPunct="1"/>
            <a:endParaRPr lang="en-US" altLang="en-US"/>
          </a:p>
          <a:p>
            <a:pPr>
              <a:lnSpc>
                <a:spcPct val="90000"/>
              </a:lnSpc>
              <a:spcBef>
                <a:spcPct val="0"/>
              </a:spcBef>
            </a:pPr>
            <a:endParaRPr lang="en-US" altLang="en-US"/>
          </a:p>
          <a:p>
            <a:pPr>
              <a:lnSpc>
                <a:spcPct val="90000"/>
              </a:lnSpc>
              <a:spcBef>
                <a:spcPct val="0"/>
              </a:spcBef>
            </a:pPr>
            <a:endParaRPr lang="en-US" altLang="en-US"/>
          </a:p>
          <a:p>
            <a:pPr lvl="1" eaLnBrk="1" hangingPunct="1">
              <a:buClr>
                <a:schemeClr val="accent2"/>
              </a:buClr>
              <a:buSzPct val="80000"/>
              <a:buFont typeface="Wingdings" panose="05000000000000000000" pitchFamily="2" charset="2"/>
              <a:buChar char="¨"/>
            </a:pPr>
            <a:endParaRPr lang="en-US" altLang="en-US" sz="1600"/>
          </a:p>
          <a:p>
            <a:pPr>
              <a:lnSpc>
                <a:spcPct val="90000"/>
              </a:lnSpc>
              <a:spcBef>
                <a:spcPct val="0"/>
              </a:spcBef>
            </a:pPr>
            <a:endParaRPr lang="en-US" altLang="en-US"/>
          </a:p>
          <a:p>
            <a:pPr>
              <a:lnSpc>
                <a:spcPct val="90000"/>
              </a:lnSpc>
              <a:spcBef>
                <a:spcPct val="0"/>
              </a:spcBef>
            </a:pPr>
            <a:endParaRPr lang="en-US" altLang="en-US"/>
          </a:p>
          <a:p>
            <a:pPr>
              <a:lnSpc>
                <a:spcPct val="90000"/>
              </a:lnSpc>
              <a:spcBef>
                <a:spcPct val="0"/>
              </a:spcBef>
            </a:pPr>
            <a:endParaRPr lang="en-US" altLang="en-US"/>
          </a:p>
          <a:p>
            <a:pPr eaLnBrk="1" hangingPunct="1">
              <a:spcBef>
                <a:spcPct val="0"/>
              </a:spcBef>
            </a:pPr>
            <a:endParaRPr lang="en-US" altLang="en-US"/>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EF54B791-B0CB-461E-A745-1F5531E200A8}"/>
              </a:ext>
            </a:extLst>
          </p:cNvPr>
          <p:cNvSpPr>
            <a:spLocks noGrp="1" noChangeArrowheads="1"/>
          </p:cNvSpPr>
          <p:nvPr>
            <p:ph type="title"/>
          </p:nvPr>
        </p:nvSpPr>
        <p:spPr>
          <a:noFill/>
        </p:spPr>
        <p:txBody>
          <a:bodyPr/>
          <a:lstStyle/>
          <a:p>
            <a:r>
              <a:rPr lang="en-US" altLang="en-US" sz="1800">
                <a:solidFill>
                  <a:schemeClr val="tx1"/>
                </a:solidFill>
              </a:rPr>
              <a:t>Example Problem 1</a:t>
            </a:r>
            <a:br>
              <a:rPr lang="en-US" altLang="en-US" sz="1800">
                <a:solidFill>
                  <a:schemeClr val="tx1"/>
                </a:solidFill>
              </a:rPr>
            </a:br>
            <a:r>
              <a:rPr lang="en-US" altLang="en-US" sz="1800">
                <a:solidFill>
                  <a:schemeClr val="tx1"/>
                </a:solidFill>
              </a:rPr>
              <a:t>-  Expected Value &amp; Decision Tree</a:t>
            </a:r>
          </a:p>
        </p:txBody>
      </p:sp>
      <p:pic>
        <p:nvPicPr>
          <p:cNvPr id="27651" name="Picture 16">
            <a:extLst>
              <a:ext uri="{FF2B5EF4-FFF2-40B4-BE49-F238E27FC236}">
                <a16:creationId xmlns:a16="http://schemas.microsoft.com/office/drawing/2014/main" id="{8EA6DC8C-8FC4-4139-A0F8-1816E82C6E21}"/>
              </a:ext>
            </a:extLst>
          </p:cNvPr>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838200" y="1295400"/>
            <a:ext cx="3962400" cy="1447800"/>
          </a:xfrm>
          <a:noFill/>
        </p:spPr>
      </p:pic>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4D9B3F28-F615-419D-A5A6-045EF1A7C317}"/>
              </a:ext>
            </a:extLst>
          </p:cNvPr>
          <p:cNvSpPr>
            <a:spLocks noGrp="1" noChangeArrowheads="1"/>
          </p:cNvSpPr>
          <p:nvPr>
            <p:ph type="title"/>
          </p:nvPr>
        </p:nvSpPr>
        <p:spPr>
          <a:noFill/>
        </p:spPr>
        <p:txBody>
          <a:bodyPr/>
          <a:lstStyle/>
          <a:p>
            <a:r>
              <a:rPr lang="en-US" altLang="en-US" sz="1800">
                <a:solidFill>
                  <a:schemeClr val="tx1"/>
                </a:solidFill>
              </a:rPr>
              <a:t>Expected Value</a:t>
            </a:r>
          </a:p>
        </p:txBody>
      </p:sp>
      <p:pic>
        <p:nvPicPr>
          <p:cNvPr id="29699" name="Picture 4">
            <a:extLst>
              <a:ext uri="{FF2B5EF4-FFF2-40B4-BE49-F238E27FC236}">
                <a16:creationId xmlns:a16="http://schemas.microsoft.com/office/drawing/2014/main" id="{82767705-3863-44CE-A740-80216AD19890}"/>
              </a:ext>
            </a:extLst>
          </p:cNvPr>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914400" y="1295400"/>
            <a:ext cx="8001000" cy="1600200"/>
          </a:xfrm>
          <a:noFill/>
        </p:spPr>
      </p:pic>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B4925F47-DDBB-4D1B-9A62-5AE82FC418FA}"/>
              </a:ext>
            </a:extLst>
          </p:cNvPr>
          <p:cNvSpPr>
            <a:spLocks noGrp="1" noChangeArrowheads="1"/>
          </p:cNvSpPr>
          <p:nvPr>
            <p:ph type="title"/>
          </p:nvPr>
        </p:nvSpPr>
        <p:spPr>
          <a:noFill/>
        </p:spPr>
        <p:txBody>
          <a:bodyPr/>
          <a:lstStyle/>
          <a:p>
            <a:r>
              <a:rPr lang="en-US" altLang="en-US" sz="1800">
                <a:solidFill>
                  <a:schemeClr val="tx1"/>
                </a:solidFill>
              </a:rPr>
              <a:t>Decision Tree</a:t>
            </a:r>
          </a:p>
        </p:txBody>
      </p:sp>
      <p:pic>
        <p:nvPicPr>
          <p:cNvPr id="31747" name="Picture 10">
            <a:extLst>
              <a:ext uri="{FF2B5EF4-FFF2-40B4-BE49-F238E27FC236}">
                <a16:creationId xmlns:a16="http://schemas.microsoft.com/office/drawing/2014/main" id="{ABBD685D-7450-41AE-A0EE-46F96642EE8D}"/>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066800" y="1295400"/>
            <a:ext cx="5257800" cy="4038600"/>
          </a:xfrm>
          <a:noFill/>
        </p:spPr>
      </p:pic>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a:extLst>
              <a:ext uri="{FF2B5EF4-FFF2-40B4-BE49-F238E27FC236}">
                <a16:creationId xmlns:a16="http://schemas.microsoft.com/office/drawing/2014/main" id="{656D4E4E-E70E-4CDE-8615-8A87B350D88D}"/>
              </a:ext>
            </a:extLst>
          </p:cNvPr>
          <p:cNvSpPr>
            <a:spLocks noGrp="1" noChangeArrowheads="1"/>
          </p:cNvSpPr>
          <p:nvPr>
            <p:ph type="title"/>
          </p:nvPr>
        </p:nvSpPr>
        <p:spPr>
          <a:noFill/>
        </p:spPr>
        <p:txBody>
          <a:bodyPr/>
          <a:lstStyle/>
          <a:p>
            <a:r>
              <a:rPr lang="en-US" altLang="en-US" sz="1800"/>
              <a:t>MGT 4140 Business Modeling</a:t>
            </a:r>
            <a:br>
              <a:rPr lang="en-US" altLang="en-US" sz="1800"/>
            </a:br>
            <a:r>
              <a:rPr lang="en-US" altLang="en-US" sz="1800"/>
              <a:t>Course Overview  </a:t>
            </a:r>
          </a:p>
        </p:txBody>
      </p:sp>
      <p:graphicFrame>
        <p:nvGraphicFramePr>
          <p:cNvPr id="13315" name="Object 97">
            <a:extLst>
              <a:ext uri="{FF2B5EF4-FFF2-40B4-BE49-F238E27FC236}">
                <a16:creationId xmlns:a16="http://schemas.microsoft.com/office/drawing/2014/main" id="{7033124F-A82A-4B28-B84C-09631B545CB1}"/>
              </a:ext>
            </a:extLst>
          </p:cNvPr>
          <p:cNvGraphicFramePr>
            <a:graphicFrameLocks noGrp="1" noChangeAspect="1"/>
          </p:cNvGraphicFramePr>
          <p:nvPr>
            <p:ph idx="1"/>
          </p:nvPr>
        </p:nvGraphicFramePr>
        <p:xfrm>
          <a:off x="533400" y="1752600"/>
          <a:ext cx="8229600" cy="3200400"/>
        </p:xfrm>
        <a:graphic>
          <a:graphicData uri="http://schemas.openxmlformats.org/presentationml/2006/ole">
            <mc:AlternateContent xmlns:mc="http://schemas.openxmlformats.org/markup-compatibility/2006">
              <mc:Choice xmlns:v="urn:schemas-microsoft-com:vml" Requires="v">
                <p:oleObj spid="_x0000_s1030" name="MS Org Chart" r:id="rId4" imgW="4864100" imgH="1460500" progId="OrgPlusWOPX.4">
                  <p:embed followColorScheme="full"/>
                </p:oleObj>
              </mc:Choice>
              <mc:Fallback>
                <p:oleObj name="MS Org Chart" r:id="rId4" imgW="4864100" imgH="1460500" progId="OrgPlusWOPX.4">
                  <p:embed followColorScheme="full"/>
                  <p:pic>
                    <p:nvPicPr>
                      <p:cNvPr id="0" name="Object 9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400" y="1752600"/>
                        <a:ext cx="8229600" cy="320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3316" name="Rectangle 1">
            <a:extLst>
              <a:ext uri="{FF2B5EF4-FFF2-40B4-BE49-F238E27FC236}">
                <a16:creationId xmlns:a16="http://schemas.microsoft.com/office/drawing/2014/main" id="{EE2DA409-10FB-4647-8C01-3F64B5AEF50A}"/>
              </a:ext>
            </a:extLst>
          </p:cNvPr>
          <p:cNvSpPr>
            <a:spLocks noChangeArrowheads="1"/>
          </p:cNvSpPr>
          <p:nvPr/>
        </p:nvSpPr>
        <p:spPr bwMode="auto">
          <a:xfrm>
            <a:off x="4648200" y="2438400"/>
            <a:ext cx="4267200" cy="2590800"/>
          </a:xfrm>
          <a:prstGeom prst="rect">
            <a:avLst/>
          </a:prstGeom>
          <a:noFill/>
          <a:ln w="25400" algn="ctr">
            <a:solidFill>
              <a:srgbClr val="FF0000"/>
            </a:solidFill>
            <a:prstDash val="dash"/>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defRPr sz="1600">
                <a:solidFill>
                  <a:schemeClr val="tx1"/>
                </a:solidFill>
                <a:latin typeface="Arial" panose="020B0604020202020204" pitchFamily="34" charset="0"/>
              </a:defRPr>
            </a:lvl1pPr>
            <a:lvl2pPr marL="742950" indent="-285750">
              <a:defRPr sz="1600">
                <a:solidFill>
                  <a:schemeClr val="tx1"/>
                </a:solidFill>
                <a:latin typeface="Arial" panose="020B0604020202020204" pitchFamily="34" charset="0"/>
              </a:defRPr>
            </a:lvl2pPr>
            <a:lvl3pPr marL="1143000" indent="-228600">
              <a:defRPr sz="1600">
                <a:solidFill>
                  <a:schemeClr val="tx1"/>
                </a:solidFill>
                <a:latin typeface="Arial" panose="020B0604020202020204" pitchFamily="34" charset="0"/>
              </a:defRPr>
            </a:lvl3pPr>
            <a:lvl4pPr marL="1600200" indent="-228600">
              <a:defRPr sz="1600">
                <a:solidFill>
                  <a:schemeClr val="tx1"/>
                </a:solidFill>
                <a:latin typeface="Arial" panose="020B0604020202020204" pitchFamily="34" charset="0"/>
              </a:defRPr>
            </a:lvl4pPr>
            <a:lvl5pPr marL="2057400" indent="-22860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a:endParaRPr lang="en-US" altLang="en-US"/>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26E69F10-578D-4432-9EEA-059964599467}"/>
              </a:ext>
            </a:extLst>
          </p:cNvPr>
          <p:cNvSpPr>
            <a:spLocks noGrp="1" noChangeArrowheads="1"/>
          </p:cNvSpPr>
          <p:nvPr>
            <p:ph type="title"/>
          </p:nvPr>
        </p:nvSpPr>
        <p:spPr>
          <a:noFill/>
        </p:spPr>
        <p:txBody>
          <a:bodyPr/>
          <a:lstStyle/>
          <a:p>
            <a:r>
              <a:rPr lang="en-US" altLang="en-US" sz="1800">
                <a:solidFill>
                  <a:schemeClr val="tx1"/>
                </a:solidFill>
              </a:rPr>
              <a:t>Example Problem 2</a:t>
            </a:r>
            <a:br>
              <a:rPr lang="en-US" altLang="en-US" sz="1800">
                <a:solidFill>
                  <a:schemeClr val="tx1"/>
                </a:solidFill>
              </a:rPr>
            </a:br>
            <a:r>
              <a:rPr lang="en-US" altLang="en-US" sz="1800">
                <a:solidFill>
                  <a:schemeClr val="tx1"/>
                </a:solidFill>
              </a:rPr>
              <a:t>- </a:t>
            </a:r>
            <a:r>
              <a:rPr lang="en-US" altLang="en-US" sz="1800"/>
              <a:t>Sequential Decisions</a:t>
            </a:r>
          </a:p>
        </p:txBody>
      </p:sp>
      <p:pic>
        <p:nvPicPr>
          <p:cNvPr id="33795" name="Picture 7">
            <a:extLst>
              <a:ext uri="{FF2B5EF4-FFF2-40B4-BE49-F238E27FC236}">
                <a16:creationId xmlns:a16="http://schemas.microsoft.com/office/drawing/2014/main" id="{CC7755BD-1F55-418F-B33D-185C58FB9745}"/>
              </a:ext>
            </a:extLst>
          </p:cNvPr>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1524000" y="3505200"/>
            <a:ext cx="4724400" cy="1143000"/>
          </a:xfrm>
          <a:noFill/>
        </p:spPr>
      </p:pic>
      <p:sp>
        <p:nvSpPr>
          <p:cNvPr id="33796" name="Text Box 3">
            <a:extLst>
              <a:ext uri="{FF2B5EF4-FFF2-40B4-BE49-F238E27FC236}">
                <a16:creationId xmlns:a16="http://schemas.microsoft.com/office/drawing/2014/main" id="{80CAC0CD-1798-4D66-B4A3-E953AC3FEE07}"/>
              </a:ext>
            </a:extLst>
          </p:cNvPr>
          <p:cNvSpPr txBox="1">
            <a:spLocks noChangeArrowheads="1"/>
          </p:cNvSpPr>
          <p:nvPr/>
        </p:nvSpPr>
        <p:spPr bwMode="auto">
          <a:xfrm>
            <a:off x="990600" y="1143000"/>
            <a:ext cx="7467600" cy="278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spcBef>
                <a:spcPct val="0"/>
              </a:spcBef>
            </a:pPr>
            <a:r>
              <a:rPr lang="en-US" altLang="en-US"/>
              <a:t>Would you hire a consultant (or a psychic) to get more info about states of nature?</a:t>
            </a:r>
          </a:p>
          <a:p>
            <a:pPr>
              <a:spcBef>
                <a:spcPct val="0"/>
              </a:spcBef>
            </a:pPr>
            <a:endParaRPr lang="en-US" altLang="en-US"/>
          </a:p>
          <a:p>
            <a:pPr>
              <a:spcBef>
                <a:spcPct val="0"/>
              </a:spcBef>
            </a:pPr>
            <a:r>
              <a:rPr lang="en-US" altLang="en-US"/>
              <a:t>How would additional info cause you to revise your probabilities of states of nature occurring?</a:t>
            </a:r>
          </a:p>
          <a:p>
            <a:pPr>
              <a:spcBef>
                <a:spcPct val="0"/>
              </a:spcBef>
            </a:pPr>
            <a:endParaRPr lang="en-US" altLang="en-US"/>
          </a:p>
          <a:p>
            <a:pPr>
              <a:spcBef>
                <a:spcPct val="0"/>
              </a:spcBef>
            </a:pPr>
            <a:r>
              <a:rPr lang="en-US" altLang="en-US"/>
              <a:t>Draw a new tree depicting the complete problem.</a:t>
            </a:r>
          </a:p>
          <a:p>
            <a:pPr>
              <a:spcBef>
                <a:spcPct val="0"/>
              </a:spcBef>
            </a:pPr>
            <a:endParaRPr lang="en-US" altLang="en-US"/>
          </a:p>
          <a:p>
            <a:pPr>
              <a:spcBef>
                <a:spcPct val="0"/>
              </a:spcBef>
            </a:pPr>
            <a:r>
              <a:rPr lang="en-US" altLang="en-US"/>
              <a:t>Consultant’s Track Record</a:t>
            </a:r>
          </a:p>
          <a:p>
            <a:pPr>
              <a:spcBef>
                <a:spcPct val="0"/>
              </a:spcBef>
            </a:pPr>
            <a:endParaRPr lang="en-US" altLang="en-US"/>
          </a:p>
          <a:p>
            <a:pPr>
              <a:spcBef>
                <a:spcPct val="0"/>
              </a:spcBef>
            </a:pPr>
            <a:endParaRPr lang="en-US" altLang="en-US"/>
          </a:p>
        </p:txBody>
      </p:sp>
      <p:sp>
        <p:nvSpPr>
          <p:cNvPr id="33797" name="Text Box 4">
            <a:extLst>
              <a:ext uri="{FF2B5EF4-FFF2-40B4-BE49-F238E27FC236}">
                <a16:creationId xmlns:a16="http://schemas.microsoft.com/office/drawing/2014/main" id="{873AC803-A211-4CDE-83E5-C7731B8DD9CA}"/>
              </a:ext>
            </a:extLst>
          </p:cNvPr>
          <p:cNvSpPr txBox="1">
            <a:spLocks noChangeArrowheads="1"/>
          </p:cNvSpPr>
          <p:nvPr/>
        </p:nvSpPr>
        <p:spPr bwMode="auto">
          <a:xfrm>
            <a:off x="5105400" y="4800600"/>
            <a:ext cx="184150" cy="244475"/>
          </a:xfrm>
          <a:prstGeom prst="rect">
            <a:avLst/>
          </a:prstGeom>
          <a:solidFill>
            <a:schemeClr val="bg1"/>
          </a:solidFill>
          <a:ln>
            <a:noFill/>
          </a:ln>
          <a:extLs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50000"/>
              </a:spcBef>
              <a:buFontTx/>
              <a:buNone/>
            </a:pPr>
            <a:r>
              <a:rPr lang="en-US" altLang="en-US" sz="1000" b="1"/>
              <a:t>Z</a:t>
            </a:r>
          </a:p>
        </p:txBody>
      </p:sp>
      <p:pic>
        <p:nvPicPr>
          <p:cNvPr id="33798" name="Picture 8">
            <a:extLst>
              <a:ext uri="{FF2B5EF4-FFF2-40B4-BE49-F238E27FC236}">
                <a16:creationId xmlns:a16="http://schemas.microsoft.com/office/drawing/2014/main" id="{2EF90789-60A0-44CB-AC7B-E920A59E5E95}"/>
              </a:ext>
            </a:extLst>
          </p:cNvPr>
          <p:cNvPicPr>
            <a:picLocks noGrp="1" noChangeAspect="1" noChangeArrowheads="1"/>
          </p:cNvPicPr>
          <p:nvPr>
            <p:ph sz="half" idx="2"/>
          </p:nvPr>
        </p:nvPicPr>
        <p:blipFill>
          <a:blip r:embed="rId4">
            <a:extLst>
              <a:ext uri="{28A0092B-C50C-407E-A947-70E740481C1C}">
                <a14:useLocalDpi xmlns:a14="http://schemas.microsoft.com/office/drawing/2010/main" val="0"/>
              </a:ext>
            </a:extLst>
          </a:blip>
          <a:srcRect/>
          <a:stretch>
            <a:fillRect/>
          </a:stretch>
        </p:blipFill>
        <p:spPr>
          <a:xfrm>
            <a:off x="1524000" y="4876800"/>
            <a:ext cx="4724400" cy="1143000"/>
          </a:xfrm>
          <a:noFill/>
        </p:spPr>
      </p:pic>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7B6FAEF9-3B49-49D9-A46D-5D110F5F991A}"/>
              </a:ext>
            </a:extLst>
          </p:cNvPr>
          <p:cNvSpPr>
            <a:spLocks noGrp="1" noChangeArrowheads="1"/>
          </p:cNvSpPr>
          <p:nvPr>
            <p:ph type="title"/>
          </p:nvPr>
        </p:nvSpPr>
        <p:spPr>
          <a:noFill/>
        </p:spPr>
        <p:txBody>
          <a:bodyPr/>
          <a:lstStyle/>
          <a:p>
            <a:r>
              <a:rPr lang="en-US" altLang="en-US" sz="1800" dirty="0">
                <a:solidFill>
                  <a:schemeClr val="tx1"/>
                </a:solidFill>
              </a:rPr>
              <a:t>Example Problem 2</a:t>
            </a:r>
            <a:br>
              <a:rPr lang="en-US" altLang="en-US" sz="1800" dirty="0">
                <a:solidFill>
                  <a:schemeClr val="tx1"/>
                </a:solidFill>
              </a:rPr>
            </a:br>
            <a:r>
              <a:rPr lang="en-US" altLang="en-US" sz="1800" dirty="0">
                <a:solidFill>
                  <a:schemeClr val="tx1"/>
                </a:solidFill>
              </a:rPr>
              <a:t>- </a:t>
            </a:r>
            <a:r>
              <a:rPr lang="en-US" altLang="en-US" sz="1800" dirty="0"/>
              <a:t>Sequential Decisions (Ans)</a:t>
            </a:r>
            <a:br>
              <a:rPr lang="en-US" altLang="en-US" sz="1800" dirty="0"/>
            </a:br>
            <a:r>
              <a:rPr lang="en-US" altLang="en-US" sz="1800" dirty="0"/>
              <a:t> </a:t>
            </a:r>
            <a:r>
              <a:rPr lang="en-US" altLang="en-US" sz="1200" dirty="0">
                <a:solidFill>
                  <a:srgbClr val="0000FF"/>
                </a:solidFill>
              </a:rPr>
              <a:t>Open MGT4140_03Joint_Probabilities_Table.xlsx</a:t>
            </a:r>
          </a:p>
        </p:txBody>
      </p:sp>
      <p:pic>
        <p:nvPicPr>
          <p:cNvPr id="35843" name="Picture 8">
            <a:extLst>
              <a:ext uri="{FF2B5EF4-FFF2-40B4-BE49-F238E27FC236}">
                <a16:creationId xmlns:a16="http://schemas.microsoft.com/office/drawing/2014/main" id="{F4C0E041-6E6A-48D8-9FB2-1715BAAF4482}"/>
              </a:ext>
            </a:extLst>
          </p:cNvPr>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1524000" y="1752600"/>
            <a:ext cx="4648200" cy="914400"/>
          </a:xfrm>
          <a:noFill/>
        </p:spPr>
      </p:pic>
      <p:sp>
        <p:nvSpPr>
          <p:cNvPr id="35844" name="Text Box 3">
            <a:extLst>
              <a:ext uri="{FF2B5EF4-FFF2-40B4-BE49-F238E27FC236}">
                <a16:creationId xmlns:a16="http://schemas.microsoft.com/office/drawing/2014/main" id="{38085601-DBC3-4695-880C-4C414E2178DB}"/>
              </a:ext>
            </a:extLst>
          </p:cNvPr>
          <p:cNvSpPr txBox="1">
            <a:spLocks noChangeArrowheads="1"/>
          </p:cNvSpPr>
          <p:nvPr/>
        </p:nvSpPr>
        <p:spPr bwMode="auto">
          <a:xfrm>
            <a:off x="990600" y="1143000"/>
            <a:ext cx="7467600" cy="395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spcBef>
                <a:spcPct val="0"/>
              </a:spcBef>
              <a:buFontTx/>
              <a:buAutoNum type="arabicPeriod"/>
            </a:pPr>
            <a:r>
              <a:rPr lang="en-US" altLang="en-US" sz="1400"/>
              <a:t>First thing you want to do is get the information (Track Record) from the Consultant in order to make a decision.</a:t>
            </a:r>
          </a:p>
          <a:p>
            <a:pPr>
              <a:spcBef>
                <a:spcPct val="0"/>
              </a:spcBef>
            </a:pPr>
            <a:endParaRPr lang="en-US" altLang="en-US" sz="1400"/>
          </a:p>
          <a:p>
            <a:pPr>
              <a:spcBef>
                <a:spcPct val="0"/>
              </a:spcBef>
            </a:pPr>
            <a:endParaRPr lang="en-US" altLang="en-US" sz="1400"/>
          </a:p>
          <a:p>
            <a:pPr>
              <a:spcBef>
                <a:spcPct val="0"/>
              </a:spcBef>
            </a:pPr>
            <a:endParaRPr lang="en-US" altLang="en-US" sz="1400"/>
          </a:p>
          <a:p>
            <a:pPr>
              <a:spcBef>
                <a:spcPct val="0"/>
              </a:spcBef>
            </a:pPr>
            <a:endParaRPr lang="en-US" altLang="en-US" sz="1400"/>
          </a:p>
          <a:p>
            <a:pPr>
              <a:spcBef>
                <a:spcPct val="0"/>
              </a:spcBef>
            </a:pPr>
            <a:endParaRPr lang="en-US" altLang="en-US" sz="1400"/>
          </a:p>
          <a:p>
            <a:pPr>
              <a:spcBef>
                <a:spcPct val="0"/>
              </a:spcBef>
            </a:pPr>
            <a:endParaRPr lang="en-US" altLang="en-US" sz="1400"/>
          </a:p>
          <a:p>
            <a:pPr>
              <a:spcBef>
                <a:spcPct val="0"/>
              </a:spcBef>
              <a:buFontTx/>
              <a:buAutoNum type="arabicPeriod" startAt="2"/>
            </a:pPr>
            <a:r>
              <a:rPr lang="en-US" altLang="en-US" sz="1400"/>
              <a:t>This track record can be converted to look like this:</a:t>
            </a:r>
          </a:p>
          <a:p>
            <a:pPr algn="ctr">
              <a:spcBef>
                <a:spcPct val="0"/>
              </a:spcBef>
              <a:buFontTx/>
              <a:buNone/>
            </a:pPr>
            <a:r>
              <a:rPr lang="en-US" altLang="en-US" sz="1200"/>
              <a:t>P(F/S1) = 0.2		P(U/S1) = 0.8</a:t>
            </a:r>
          </a:p>
          <a:p>
            <a:pPr algn="ctr">
              <a:spcBef>
                <a:spcPct val="0"/>
              </a:spcBef>
              <a:buFontTx/>
              <a:buNone/>
            </a:pPr>
            <a:r>
              <a:rPr lang="en-US" altLang="en-US" sz="1200"/>
              <a:t>P(F/S2) = 0.6		P(U/S2) = 0.4</a:t>
            </a:r>
          </a:p>
          <a:p>
            <a:pPr algn="ctr">
              <a:spcBef>
                <a:spcPct val="0"/>
              </a:spcBef>
              <a:buFontTx/>
              <a:buNone/>
            </a:pPr>
            <a:r>
              <a:rPr lang="en-US" altLang="en-US" sz="1200"/>
              <a:t>P(F/S3) = 0.7		P(U/S3) = 0.3</a:t>
            </a:r>
          </a:p>
          <a:p>
            <a:pPr algn="ctr">
              <a:spcBef>
                <a:spcPct val="0"/>
              </a:spcBef>
              <a:buFontTx/>
              <a:buNone/>
            </a:pPr>
            <a:endParaRPr lang="en-US" altLang="en-US" sz="1200"/>
          </a:p>
          <a:p>
            <a:pPr algn="ctr">
              <a:spcBef>
                <a:spcPct val="0"/>
              </a:spcBef>
              <a:buFontTx/>
              <a:buNone/>
            </a:pPr>
            <a:r>
              <a:rPr lang="en-US" altLang="en-US" sz="1200"/>
              <a:t>F= Favorable		U=Unfavorable</a:t>
            </a:r>
          </a:p>
          <a:p>
            <a:pPr>
              <a:spcBef>
                <a:spcPct val="0"/>
              </a:spcBef>
              <a:buFontTx/>
              <a:buAutoNum type="arabicPeriod" startAt="2"/>
            </a:pPr>
            <a:endParaRPr lang="en-US" altLang="en-US" sz="1200"/>
          </a:p>
          <a:p>
            <a:pPr>
              <a:spcBef>
                <a:spcPct val="0"/>
              </a:spcBef>
              <a:buFontTx/>
              <a:buAutoNum type="arabicPeriod" startAt="3"/>
            </a:pPr>
            <a:r>
              <a:rPr lang="en-US" altLang="en-US" sz="1400"/>
              <a:t>Next, you take this information and apply the </a:t>
            </a:r>
            <a:r>
              <a:rPr lang="en-US" altLang="en-US" sz="1400" b="1" u="sng"/>
              <a:t>prior probabilities</a:t>
            </a:r>
            <a:r>
              <a:rPr lang="en-US" altLang="en-US" sz="1400"/>
              <a:t> to get the Joint Probability Table/Bayles Theorum</a:t>
            </a:r>
          </a:p>
          <a:p>
            <a:pPr>
              <a:spcBef>
                <a:spcPct val="0"/>
              </a:spcBef>
            </a:pPr>
            <a:endParaRPr lang="en-US" altLang="en-US" sz="1400"/>
          </a:p>
          <a:p>
            <a:pPr>
              <a:spcBef>
                <a:spcPct val="0"/>
              </a:spcBef>
            </a:pPr>
            <a:endParaRPr lang="en-US" altLang="en-US" sz="1400"/>
          </a:p>
        </p:txBody>
      </p:sp>
      <p:sp>
        <p:nvSpPr>
          <p:cNvPr id="35845" name="Text Box 4">
            <a:extLst>
              <a:ext uri="{FF2B5EF4-FFF2-40B4-BE49-F238E27FC236}">
                <a16:creationId xmlns:a16="http://schemas.microsoft.com/office/drawing/2014/main" id="{94D56F90-6304-419C-B581-FA3D916E15F1}"/>
              </a:ext>
            </a:extLst>
          </p:cNvPr>
          <p:cNvSpPr txBox="1">
            <a:spLocks noChangeArrowheads="1"/>
          </p:cNvSpPr>
          <p:nvPr/>
        </p:nvSpPr>
        <p:spPr bwMode="auto">
          <a:xfrm>
            <a:off x="5105400" y="4800600"/>
            <a:ext cx="184150" cy="244475"/>
          </a:xfrm>
          <a:prstGeom prst="rect">
            <a:avLst/>
          </a:prstGeom>
          <a:solidFill>
            <a:schemeClr val="bg1"/>
          </a:solidFill>
          <a:ln>
            <a:noFill/>
          </a:ln>
          <a:extLs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50000"/>
              </a:spcBef>
              <a:buFontTx/>
              <a:buNone/>
            </a:pPr>
            <a:r>
              <a:rPr lang="en-US" altLang="en-US" sz="1000" b="1"/>
              <a:t>Z</a:t>
            </a:r>
          </a:p>
        </p:txBody>
      </p:sp>
      <p:pic>
        <p:nvPicPr>
          <p:cNvPr id="35846" name="Picture 303">
            <a:extLst>
              <a:ext uri="{FF2B5EF4-FFF2-40B4-BE49-F238E27FC236}">
                <a16:creationId xmlns:a16="http://schemas.microsoft.com/office/drawing/2014/main" id="{E0C362A7-19F8-4527-ADF6-3CF76C12BC09}"/>
              </a:ext>
            </a:extLst>
          </p:cNvPr>
          <p:cNvPicPr>
            <a:picLocks noGrp="1" noChangeAspect="1" noChangeArrowheads="1"/>
          </p:cNvPicPr>
          <p:nvPr>
            <p:ph sz="half" idx="2"/>
          </p:nvPr>
        </p:nvPicPr>
        <p:blipFill>
          <a:blip r:embed="rId4">
            <a:extLst>
              <a:ext uri="{28A0092B-C50C-407E-A947-70E740481C1C}">
                <a14:useLocalDpi xmlns:a14="http://schemas.microsoft.com/office/drawing/2010/main" val="0"/>
              </a:ext>
            </a:extLst>
          </a:blip>
          <a:srcRect/>
          <a:stretch>
            <a:fillRect/>
          </a:stretch>
        </p:blipFill>
        <p:spPr>
          <a:xfrm>
            <a:off x="1524000" y="4724400"/>
            <a:ext cx="5867400" cy="1447800"/>
          </a:xfrm>
          <a:noFill/>
        </p:spPr>
      </p:pic>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DB4EA5D1-9604-422C-8A15-65CB9BC27EF7}"/>
              </a:ext>
            </a:extLst>
          </p:cNvPr>
          <p:cNvSpPr>
            <a:spLocks noGrp="1" noChangeArrowheads="1"/>
          </p:cNvSpPr>
          <p:nvPr>
            <p:ph type="title"/>
          </p:nvPr>
        </p:nvSpPr>
        <p:spPr>
          <a:noFill/>
        </p:spPr>
        <p:txBody>
          <a:bodyPr/>
          <a:lstStyle/>
          <a:p>
            <a:r>
              <a:rPr lang="en-US" altLang="en-US" dirty="0">
                <a:solidFill>
                  <a:schemeClr val="tx1"/>
                </a:solidFill>
              </a:rPr>
              <a:t>Example Problem 2</a:t>
            </a:r>
            <a:br>
              <a:rPr lang="en-US" altLang="en-US" dirty="0">
                <a:solidFill>
                  <a:schemeClr val="tx1"/>
                </a:solidFill>
              </a:rPr>
            </a:br>
            <a:r>
              <a:rPr lang="en-US" altLang="en-US" dirty="0">
                <a:solidFill>
                  <a:schemeClr val="tx1"/>
                </a:solidFill>
              </a:rPr>
              <a:t>- </a:t>
            </a:r>
            <a:r>
              <a:rPr lang="en-US" altLang="en-US" dirty="0"/>
              <a:t>Sequential Decisions (Ans)</a:t>
            </a:r>
            <a:br>
              <a:rPr lang="en-US" altLang="en-US" dirty="0"/>
            </a:br>
            <a:r>
              <a:rPr lang="en-US" altLang="en-US" dirty="0"/>
              <a:t> </a:t>
            </a:r>
            <a:r>
              <a:rPr lang="en-US" altLang="en-US" sz="1400" dirty="0">
                <a:solidFill>
                  <a:srgbClr val="0000FF"/>
                </a:solidFill>
              </a:rPr>
              <a:t>Open MGT4140_03Joint_Probabilities_Table.xlsx</a:t>
            </a:r>
          </a:p>
        </p:txBody>
      </p:sp>
      <p:sp>
        <p:nvSpPr>
          <p:cNvPr id="37891" name="Text Box 3">
            <a:extLst>
              <a:ext uri="{FF2B5EF4-FFF2-40B4-BE49-F238E27FC236}">
                <a16:creationId xmlns:a16="http://schemas.microsoft.com/office/drawing/2014/main" id="{C7A6701F-2852-4280-909C-EC8C45712B82}"/>
              </a:ext>
            </a:extLst>
          </p:cNvPr>
          <p:cNvSpPr txBox="1">
            <a:spLocks noChangeArrowheads="1"/>
          </p:cNvSpPr>
          <p:nvPr/>
        </p:nvSpPr>
        <p:spPr bwMode="auto">
          <a:xfrm>
            <a:off x="990600" y="1143000"/>
            <a:ext cx="7467600" cy="3325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spcBef>
                <a:spcPct val="0"/>
              </a:spcBef>
              <a:buFontTx/>
              <a:buAutoNum type="arabicPeriod" startAt="4"/>
            </a:pPr>
            <a:r>
              <a:rPr lang="en-US" altLang="en-US" sz="1400"/>
              <a:t>Next step is to create the </a:t>
            </a:r>
            <a:r>
              <a:rPr lang="en-US" altLang="en-US" sz="1400" b="1" u="sng"/>
              <a:t>Posterior Probabilities</a:t>
            </a:r>
            <a:r>
              <a:rPr lang="en-US" altLang="en-US" sz="1400"/>
              <a:t>  (You will need this information to compute your Expected Values)</a:t>
            </a:r>
          </a:p>
          <a:p>
            <a:pPr>
              <a:spcBef>
                <a:spcPct val="0"/>
              </a:spcBef>
            </a:pPr>
            <a:endParaRPr lang="en-US" altLang="en-US" sz="1400"/>
          </a:p>
          <a:p>
            <a:pPr lvl="1">
              <a:spcBef>
                <a:spcPct val="0"/>
              </a:spcBef>
              <a:buFontTx/>
              <a:buNone/>
            </a:pPr>
            <a:r>
              <a:rPr lang="en-US" altLang="en-US"/>
              <a:t>P(S1/F) = 0.06/0.49 = 0.122		</a:t>
            </a:r>
          </a:p>
          <a:p>
            <a:pPr lvl="1">
              <a:spcBef>
                <a:spcPct val="0"/>
              </a:spcBef>
              <a:buFontTx/>
              <a:buNone/>
            </a:pPr>
            <a:r>
              <a:rPr lang="en-US" altLang="en-US"/>
              <a:t>P(S2/F) = 0.36/0.49 = 0.735		</a:t>
            </a:r>
          </a:p>
          <a:p>
            <a:pPr lvl="1">
              <a:spcBef>
                <a:spcPct val="0"/>
              </a:spcBef>
              <a:buFontTx/>
              <a:buNone/>
            </a:pPr>
            <a:r>
              <a:rPr lang="en-US" altLang="en-US"/>
              <a:t>P(S3/F) = 0.07/0.49 = 0.143</a:t>
            </a:r>
          </a:p>
          <a:p>
            <a:pPr lvl="1">
              <a:spcBef>
                <a:spcPct val="0"/>
              </a:spcBef>
              <a:buFontTx/>
              <a:buNone/>
            </a:pPr>
            <a:r>
              <a:rPr lang="en-US" altLang="en-US"/>
              <a:t>		</a:t>
            </a:r>
          </a:p>
          <a:p>
            <a:pPr lvl="1">
              <a:spcBef>
                <a:spcPct val="0"/>
              </a:spcBef>
              <a:buFontTx/>
              <a:buNone/>
            </a:pPr>
            <a:r>
              <a:rPr lang="en-US" altLang="en-US"/>
              <a:t>P(S1/U) = 0.24/0.51 = 0.47</a:t>
            </a:r>
          </a:p>
          <a:p>
            <a:pPr lvl="1">
              <a:spcBef>
                <a:spcPct val="0"/>
              </a:spcBef>
              <a:buFontTx/>
              <a:buNone/>
            </a:pPr>
            <a:r>
              <a:rPr lang="en-US" altLang="en-US"/>
              <a:t>P(S2/U) = 0.24/0.51 = 0.47</a:t>
            </a:r>
          </a:p>
          <a:p>
            <a:pPr lvl="1">
              <a:spcBef>
                <a:spcPct val="0"/>
              </a:spcBef>
              <a:buFontTx/>
              <a:buNone/>
            </a:pPr>
            <a:r>
              <a:rPr lang="en-US" altLang="en-US"/>
              <a:t>P(S3/U) = 0.03/0.51 = 0.06</a:t>
            </a:r>
          </a:p>
          <a:p>
            <a:pPr>
              <a:spcBef>
                <a:spcPct val="0"/>
              </a:spcBef>
            </a:pPr>
            <a:endParaRPr lang="en-US" altLang="en-US" sz="1400"/>
          </a:p>
          <a:p>
            <a:pPr>
              <a:buFontTx/>
              <a:buAutoNum type="arabicPeriod" startAt="5"/>
            </a:pPr>
            <a:r>
              <a:rPr lang="en-US" altLang="en-US" sz="1400"/>
              <a:t>Solve the decision tree using the posterior probabilities just computed.</a:t>
            </a:r>
          </a:p>
          <a:p>
            <a:pPr>
              <a:spcBef>
                <a:spcPct val="0"/>
              </a:spcBef>
            </a:pPr>
            <a:endParaRPr lang="en-US" altLang="en-US" sz="1400"/>
          </a:p>
          <a:p>
            <a:pPr>
              <a:spcBef>
                <a:spcPct val="0"/>
              </a:spcBef>
            </a:pPr>
            <a:endParaRPr lang="en-US" altLang="en-US" sz="1400"/>
          </a:p>
          <a:p>
            <a:pPr>
              <a:spcBef>
                <a:spcPct val="0"/>
              </a:spcBef>
            </a:pPr>
            <a:endParaRPr lang="en-US" altLang="en-US" sz="1400"/>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35E2C379-9832-477C-A245-6CFB222AC99D}"/>
              </a:ext>
            </a:extLst>
          </p:cNvPr>
          <p:cNvSpPr>
            <a:spLocks noGrp="1" noChangeArrowheads="1"/>
          </p:cNvSpPr>
          <p:nvPr>
            <p:ph type="title"/>
          </p:nvPr>
        </p:nvSpPr>
        <p:spPr/>
        <p:txBody>
          <a:bodyPr/>
          <a:lstStyle/>
          <a:p>
            <a:r>
              <a:rPr lang="en-US" altLang="en-US" sz="1800"/>
              <a:t>Problem 1</a:t>
            </a:r>
          </a:p>
        </p:txBody>
      </p:sp>
      <p:sp>
        <p:nvSpPr>
          <p:cNvPr id="11267" name="Rectangle 3">
            <a:extLst>
              <a:ext uri="{FF2B5EF4-FFF2-40B4-BE49-F238E27FC236}">
                <a16:creationId xmlns:a16="http://schemas.microsoft.com/office/drawing/2014/main" id="{D3499BA5-BB0E-4D36-9326-1628ACED97FC}"/>
              </a:ext>
            </a:extLst>
          </p:cNvPr>
          <p:cNvSpPr>
            <a:spLocks noGrp="1" noChangeArrowheads="1"/>
          </p:cNvSpPr>
          <p:nvPr>
            <p:ph type="body" idx="1"/>
          </p:nvPr>
        </p:nvSpPr>
        <p:spPr>
          <a:xfrm>
            <a:off x="990600" y="1143000"/>
            <a:ext cx="7543800" cy="4953000"/>
          </a:xfrm>
        </p:spPr>
        <p:txBody>
          <a:bodyPr/>
          <a:lstStyle/>
          <a:p>
            <a:r>
              <a:rPr lang="en-US" altLang="en-US"/>
              <a:t>Jenny Lind is a writer of romance novels. A movie company and a TV network both want exclusive rights to one of her more popular works.  If she signs with the network, she will receive a single lump sum, but if she signs with the movie company the amount she will receive depends on the market response to her movie.</a:t>
            </a:r>
          </a:p>
          <a:p>
            <a:r>
              <a:rPr lang="en-US" altLang="en-US"/>
              <a:t>Jenny Lind – Potential Payouts</a:t>
            </a:r>
          </a:p>
          <a:p>
            <a:pPr lvl="1">
              <a:buFontTx/>
              <a:buNone/>
            </a:pPr>
            <a:r>
              <a:rPr lang="en-US" altLang="en-US" sz="1600"/>
              <a:t>Movie company</a:t>
            </a:r>
          </a:p>
          <a:p>
            <a:pPr lvl="2">
              <a:buFontTx/>
              <a:buNone/>
            </a:pPr>
            <a:r>
              <a:rPr lang="en-US" altLang="en-US" sz="1600"/>
              <a:t>Small box office - $200,000</a:t>
            </a:r>
          </a:p>
          <a:p>
            <a:pPr lvl="2">
              <a:buFontTx/>
              <a:buNone/>
            </a:pPr>
            <a:r>
              <a:rPr lang="en-US" altLang="en-US" sz="1600"/>
              <a:t>Medium box office - $1,000,000</a:t>
            </a:r>
          </a:p>
          <a:p>
            <a:pPr lvl="2">
              <a:buFontTx/>
              <a:buNone/>
            </a:pPr>
            <a:r>
              <a:rPr lang="en-US" altLang="en-US" sz="1600"/>
              <a:t>Large box office - $3,000,000</a:t>
            </a:r>
          </a:p>
          <a:p>
            <a:pPr lvl="1">
              <a:buFontTx/>
              <a:buNone/>
            </a:pPr>
            <a:r>
              <a:rPr lang="en-US" altLang="en-US" sz="1600"/>
              <a:t>TV Network</a:t>
            </a:r>
          </a:p>
          <a:p>
            <a:pPr lvl="2">
              <a:buFontTx/>
              <a:buNone/>
            </a:pPr>
            <a:r>
              <a:rPr lang="en-US" altLang="en-US" sz="1600"/>
              <a:t>Flat rate - $900,000</a:t>
            </a:r>
          </a:p>
          <a:p>
            <a:endParaRPr lang="en-US" altLang="en-US"/>
          </a:p>
          <a:p>
            <a:pPr>
              <a:buFontTx/>
              <a:buNone/>
            </a:pPr>
            <a:r>
              <a:rPr lang="en-US" altLang="en-US" b="1"/>
              <a:t>Questions:</a:t>
            </a:r>
          </a:p>
          <a:p>
            <a:r>
              <a:rPr lang="en-US" altLang="en-US" b="1"/>
              <a:t>How can we represent this problem?</a:t>
            </a:r>
          </a:p>
          <a:p>
            <a:r>
              <a:rPr lang="en-US" altLang="en-US" b="1"/>
              <a:t>What decision criterion should we use?</a:t>
            </a:r>
          </a:p>
          <a:p>
            <a:endParaRPr lang="en-US" altLang="en-US" b="1"/>
          </a:p>
          <a:p>
            <a:endParaRPr lang="en-US" altLang="en-US"/>
          </a:p>
          <a:p>
            <a:endParaRPr lang="en-US" alt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C9B52143-352A-470C-88F8-1F88E97343AC}"/>
              </a:ext>
            </a:extLst>
          </p:cNvPr>
          <p:cNvSpPr>
            <a:spLocks noGrp="1" noChangeArrowheads="1"/>
          </p:cNvSpPr>
          <p:nvPr>
            <p:ph type="title"/>
          </p:nvPr>
        </p:nvSpPr>
        <p:spPr/>
        <p:txBody>
          <a:bodyPr/>
          <a:lstStyle/>
          <a:p>
            <a:r>
              <a:rPr lang="en-US" altLang="en-US" sz="1800"/>
              <a:t>Jenny Lind – Payoff Table</a:t>
            </a:r>
          </a:p>
        </p:txBody>
      </p:sp>
      <p:graphicFrame>
        <p:nvGraphicFramePr>
          <p:cNvPr id="280607" name="Group 31">
            <a:extLst>
              <a:ext uri="{FF2B5EF4-FFF2-40B4-BE49-F238E27FC236}">
                <a16:creationId xmlns:a16="http://schemas.microsoft.com/office/drawing/2014/main" id="{7678F405-C226-47B5-9490-FD73BC2DCB8F}"/>
              </a:ext>
            </a:extLst>
          </p:cNvPr>
          <p:cNvGraphicFramePr>
            <a:graphicFrameLocks noGrp="1"/>
          </p:cNvGraphicFramePr>
          <p:nvPr>
            <p:ph type="tbl" idx="1"/>
          </p:nvPr>
        </p:nvGraphicFramePr>
        <p:xfrm>
          <a:off x="228600" y="1524000"/>
          <a:ext cx="8574088" cy="3968751"/>
        </p:xfrm>
        <a:graphic>
          <a:graphicData uri="http://schemas.openxmlformats.org/drawingml/2006/table">
            <a:tbl>
              <a:tblPr/>
              <a:tblGrid>
                <a:gridCol w="2143125">
                  <a:extLst>
                    <a:ext uri="{9D8B030D-6E8A-4147-A177-3AD203B41FA5}">
                      <a16:colId xmlns:a16="http://schemas.microsoft.com/office/drawing/2014/main" val="20000"/>
                    </a:ext>
                  </a:extLst>
                </a:gridCol>
                <a:gridCol w="2144713">
                  <a:extLst>
                    <a:ext uri="{9D8B030D-6E8A-4147-A177-3AD203B41FA5}">
                      <a16:colId xmlns:a16="http://schemas.microsoft.com/office/drawing/2014/main" val="20001"/>
                    </a:ext>
                  </a:extLst>
                </a:gridCol>
                <a:gridCol w="2143125">
                  <a:extLst>
                    <a:ext uri="{9D8B030D-6E8A-4147-A177-3AD203B41FA5}">
                      <a16:colId xmlns:a16="http://schemas.microsoft.com/office/drawing/2014/main" val="20002"/>
                    </a:ext>
                  </a:extLst>
                </a:gridCol>
                <a:gridCol w="2143125">
                  <a:extLst>
                    <a:ext uri="{9D8B030D-6E8A-4147-A177-3AD203B41FA5}">
                      <a16:colId xmlns:a16="http://schemas.microsoft.com/office/drawing/2014/main" val="20003"/>
                    </a:ext>
                  </a:extLst>
                </a:gridCol>
              </a:tblGrid>
              <a:tr h="725488">
                <a:tc rowSpan="2">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1" i="0" u="none" strike="noStrike" cap="none" normalizeH="0" baseline="0">
                          <a:ln>
                            <a:noFill/>
                          </a:ln>
                          <a:solidFill>
                            <a:schemeClr val="tx1"/>
                          </a:solidFill>
                          <a:effectLst/>
                          <a:latin typeface="Arial" charset="0"/>
                        </a:rPr>
                        <a:t>Decisions</a:t>
                      </a:r>
                    </a:p>
                  </a:txBody>
                  <a:tcPr anchor="b"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7FEB8"/>
                    </a:solidFill>
                  </a:tcPr>
                </a:tc>
                <a:tc gridSpan="3">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1" i="0" u="none" strike="noStrike" cap="none" normalizeH="0" baseline="0">
                          <a:ln>
                            <a:noFill/>
                          </a:ln>
                          <a:solidFill>
                            <a:schemeClr val="tx1"/>
                          </a:solidFill>
                          <a:effectLst/>
                          <a:latin typeface="Arial" charset="0"/>
                        </a:rPr>
                        <a:t>States of Nature</a:t>
                      </a:r>
                    </a:p>
                  </a:txBody>
                  <a:tcPr anchor="ctr" anchorCtr="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A3FFE7"/>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028700">
                <a:tc vMerge="1">
                  <a:txBody>
                    <a:bodyPr/>
                    <a:lstStyle/>
                    <a:p>
                      <a:endParaRPr lang="en-US"/>
                    </a:p>
                  </a:txBody>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a:ln>
                            <a:noFill/>
                          </a:ln>
                          <a:solidFill>
                            <a:schemeClr val="tx1"/>
                          </a:solidFill>
                          <a:effectLst/>
                          <a:latin typeface="Arial" charset="0"/>
                        </a:rPr>
                        <a:t>Small Box Office</a:t>
                      </a:r>
                    </a:p>
                  </a:txBody>
                  <a:tcPr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A3FFE7"/>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a:ln>
                            <a:noFill/>
                          </a:ln>
                          <a:solidFill>
                            <a:schemeClr val="tx1"/>
                          </a:solidFill>
                          <a:effectLst/>
                          <a:latin typeface="Arial" charset="0"/>
                        </a:rPr>
                        <a:t>Medium Box Office</a:t>
                      </a:r>
                    </a:p>
                  </a:txBody>
                  <a:tcPr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A3FFE7"/>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a:ln>
                            <a:noFill/>
                          </a:ln>
                          <a:solidFill>
                            <a:schemeClr val="tx1"/>
                          </a:solidFill>
                          <a:effectLst/>
                          <a:latin typeface="Arial" charset="0"/>
                        </a:rPr>
                        <a:t>Large Box Office</a:t>
                      </a:r>
                    </a:p>
                  </a:txBody>
                  <a:tcPr anchor="ctr" anchorCtr="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A3FFE7"/>
                    </a:solidFill>
                  </a:tcPr>
                </a:tc>
                <a:extLst>
                  <a:ext uri="{0D108BD9-81ED-4DB2-BD59-A6C34878D82A}">
                    <a16:rowId xmlns:a16="http://schemas.microsoft.com/office/drawing/2014/main" val="10001"/>
                  </a:ext>
                </a:extLst>
              </a:tr>
              <a:tr h="11858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a:ln>
                            <a:noFill/>
                          </a:ln>
                          <a:solidFill>
                            <a:schemeClr val="tx1"/>
                          </a:solidFill>
                          <a:effectLst/>
                          <a:latin typeface="Arial" charset="0"/>
                        </a:rPr>
                        <a:t>Sign with Movie Company</a:t>
                      </a:r>
                    </a:p>
                  </a:txBody>
                  <a:tcPr anchor="ct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7FEB8"/>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a:ln>
                            <a:noFill/>
                          </a:ln>
                          <a:solidFill>
                            <a:schemeClr val="tx1"/>
                          </a:solidFill>
                          <a:effectLst/>
                          <a:latin typeface="Arial" charset="0"/>
                        </a:rPr>
                        <a:t>$200,000</a:t>
                      </a:r>
                    </a:p>
                  </a:txBody>
                  <a:tcPr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CEF8FE"/>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a:ln>
                            <a:noFill/>
                          </a:ln>
                          <a:solidFill>
                            <a:schemeClr val="tx1"/>
                          </a:solidFill>
                          <a:effectLst/>
                          <a:latin typeface="Arial" charset="0"/>
                        </a:rPr>
                        <a:t>$1,000,000</a:t>
                      </a:r>
                    </a:p>
                  </a:txBody>
                  <a:tcPr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CEF8FE"/>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a:ln>
                            <a:noFill/>
                          </a:ln>
                          <a:solidFill>
                            <a:schemeClr val="tx1"/>
                          </a:solidFill>
                          <a:effectLst/>
                          <a:latin typeface="Arial" charset="0"/>
                        </a:rPr>
                        <a:t>$3,000,000</a:t>
                      </a:r>
                    </a:p>
                  </a:txBody>
                  <a:tcPr anchor="ctr" anchorCtr="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CEF8FE"/>
                    </a:solidFill>
                  </a:tcPr>
                </a:tc>
                <a:extLst>
                  <a:ext uri="{0D108BD9-81ED-4DB2-BD59-A6C34878D82A}">
                    <a16:rowId xmlns:a16="http://schemas.microsoft.com/office/drawing/2014/main" val="10002"/>
                  </a:ext>
                </a:extLst>
              </a:tr>
              <a:tr h="10287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a:ln>
                            <a:noFill/>
                          </a:ln>
                          <a:solidFill>
                            <a:schemeClr val="tx1"/>
                          </a:solidFill>
                          <a:effectLst/>
                          <a:latin typeface="Arial" charset="0"/>
                        </a:rPr>
                        <a:t>Sign with TV Network</a:t>
                      </a:r>
                    </a:p>
                  </a:txBody>
                  <a:tcPr anchor="ct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F7FEB8"/>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a:ln>
                            <a:noFill/>
                          </a:ln>
                          <a:solidFill>
                            <a:schemeClr val="tx1"/>
                          </a:solidFill>
                          <a:effectLst/>
                          <a:latin typeface="Arial" charset="0"/>
                        </a:rPr>
                        <a:t>$900,000</a:t>
                      </a:r>
                    </a:p>
                  </a:txBody>
                  <a:tcPr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CEF8FE"/>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a:ln>
                            <a:noFill/>
                          </a:ln>
                          <a:solidFill>
                            <a:schemeClr val="tx1"/>
                          </a:solidFill>
                          <a:effectLst/>
                          <a:latin typeface="Arial" charset="0"/>
                        </a:rPr>
                        <a:t>$900,000</a:t>
                      </a:r>
                    </a:p>
                  </a:txBody>
                  <a:tcPr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CEF8FE"/>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a:ln>
                            <a:noFill/>
                          </a:ln>
                          <a:solidFill>
                            <a:schemeClr val="tx1"/>
                          </a:solidFill>
                          <a:effectLst/>
                          <a:latin typeface="Arial" charset="0"/>
                        </a:rPr>
                        <a:t>$900,000</a:t>
                      </a:r>
                    </a:p>
                  </a:txBody>
                  <a:tcPr anchor="ctr" anchorCtr="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CEF8FE"/>
                    </a:solid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450E858A-927C-4AB2-9071-0589BA8BB1C3}"/>
              </a:ext>
            </a:extLst>
          </p:cNvPr>
          <p:cNvSpPr>
            <a:spLocks noGrp="1" noChangeArrowheads="1"/>
          </p:cNvSpPr>
          <p:nvPr>
            <p:ph type="title"/>
          </p:nvPr>
        </p:nvSpPr>
        <p:spPr/>
        <p:txBody>
          <a:bodyPr/>
          <a:lstStyle/>
          <a:p>
            <a:r>
              <a:rPr lang="en-US" altLang="en-US"/>
              <a:t>Jenny Lind – Decision Tree</a:t>
            </a:r>
          </a:p>
        </p:txBody>
      </p:sp>
      <p:grpSp>
        <p:nvGrpSpPr>
          <p:cNvPr id="13315" name="Group 28">
            <a:extLst>
              <a:ext uri="{FF2B5EF4-FFF2-40B4-BE49-F238E27FC236}">
                <a16:creationId xmlns:a16="http://schemas.microsoft.com/office/drawing/2014/main" id="{6F6A7B35-98A6-4174-9381-54091E976EC9}"/>
              </a:ext>
            </a:extLst>
          </p:cNvPr>
          <p:cNvGrpSpPr>
            <a:grpSpLocks/>
          </p:cNvGrpSpPr>
          <p:nvPr/>
        </p:nvGrpSpPr>
        <p:grpSpPr bwMode="auto">
          <a:xfrm>
            <a:off x="914400" y="1676400"/>
            <a:ext cx="7581900" cy="3505200"/>
            <a:chOff x="624" y="1488"/>
            <a:chExt cx="4776" cy="2208"/>
          </a:xfrm>
        </p:grpSpPr>
        <p:grpSp>
          <p:nvGrpSpPr>
            <p:cNvPr id="13316" name="Group 29">
              <a:extLst>
                <a:ext uri="{FF2B5EF4-FFF2-40B4-BE49-F238E27FC236}">
                  <a16:creationId xmlns:a16="http://schemas.microsoft.com/office/drawing/2014/main" id="{91A04013-17E0-4FB6-A784-1884841B3C62}"/>
                </a:ext>
              </a:extLst>
            </p:cNvPr>
            <p:cNvGrpSpPr>
              <a:grpSpLocks/>
            </p:cNvGrpSpPr>
            <p:nvPr/>
          </p:nvGrpSpPr>
          <p:grpSpPr bwMode="auto">
            <a:xfrm>
              <a:off x="624" y="1488"/>
              <a:ext cx="4008" cy="2208"/>
              <a:chOff x="1056" y="1488"/>
              <a:chExt cx="4008" cy="2208"/>
            </a:xfrm>
          </p:grpSpPr>
          <p:sp>
            <p:nvSpPr>
              <p:cNvPr id="13323" name="Rectangle 30">
                <a:extLst>
                  <a:ext uri="{FF2B5EF4-FFF2-40B4-BE49-F238E27FC236}">
                    <a16:creationId xmlns:a16="http://schemas.microsoft.com/office/drawing/2014/main" id="{C794E6EB-6B97-40FA-A3A7-40391E3F7F17}"/>
                  </a:ext>
                </a:extLst>
              </p:cNvPr>
              <p:cNvSpPr>
                <a:spLocks noChangeArrowheads="1"/>
              </p:cNvSpPr>
              <p:nvPr/>
            </p:nvSpPr>
            <p:spPr bwMode="auto">
              <a:xfrm>
                <a:off x="1056" y="2544"/>
                <a:ext cx="240" cy="192"/>
              </a:xfrm>
              <a:prstGeom prst="rect">
                <a:avLst/>
              </a:prstGeom>
              <a:solidFill>
                <a:srgbClr val="F3FD25"/>
              </a:solidFill>
              <a:ln w="9525">
                <a:solidFill>
                  <a:schemeClr val="tx1"/>
                </a:solidFill>
                <a:miter lim="800000"/>
                <a:headEnd/>
                <a:tailEnd/>
              </a:ln>
            </p:spPr>
            <p:txBody>
              <a:bodyPr wrap="none"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endParaRPr lang="en-US" altLang="en-US"/>
              </a:p>
            </p:txBody>
          </p:sp>
          <p:grpSp>
            <p:nvGrpSpPr>
              <p:cNvPr id="13324" name="Group 31">
                <a:extLst>
                  <a:ext uri="{FF2B5EF4-FFF2-40B4-BE49-F238E27FC236}">
                    <a16:creationId xmlns:a16="http://schemas.microsoft.com/office/drawing/2014/main" id="{FB9936AF-63A7-4272-8CC7-83C6807DDAE5}"/>
                  </a:ext>
                </a:extLst>
              </p:cNvPr>
              <p:cNvGrpSpPr>
                <a:grpSpLocks/>
              </p:cNvGrpSpPr>
              <p:nvPr/>
            </p:nvGrpSpPr>
            <p:grpSpPr bwMode="auto">
              <a:xfrm>
                <a:off x="3072" y="1488"/>
                <a:ext cx="1992" cy="1056"/>
                <a:chOff x="2928" y="1488"/>
                <a:chExt cx="1992" cy="1056"/>
              </a:xfrm>
            </p:grpSpPr>
            <p:grpSp>
              <p:nvGrpSpPr>
                <p:cNvPr id="13342" name="Group 32">
                  <a:extLst>
                    <a:ext uri="{FF2B5EF4-FFF2-40B4-BE49-F238E27FC236}">
                      <a16:creationId xmlns:a16="http://schemas.microsoft.com/office/drawing/2014/main" id="{D6A41139-85E6-4D4A-B1DB-2EC45F0468F8}"/>
                    </a:ext>
                  </a:extLst>
                </p:cNvPr>
                <p:cNvGrpSpPr>
                  <a:grpSpLocks/>
                </p:cNvGrpSpPr>
                <p:nvPr/>
              </p:nvGrpSpPr>
              <p:grpSpPr bwMode="auto">
                <a:xfrm>
                  <a:off x="2928" y="1584"/>
                  <a:ext cx="1992" cy="960"/>
                  <a:chOff x="2928" y="1584"/>
                  <a:chExt cx="1992" cy="960"/>
                </a:xfrm>
              </p:grpSpPr>
              <p:sp>
                <p:nvSpPr>
                  <p:cNvPr id="13347" name="Oval 33">
                    <a:extLst>
                      <a:ext uri="{FF2B5EF4-FFF2-40B4-BE49-F238E27FC236}">
                        <a16:creationId xmlns:a16="http://schemas.microsoft.com/office/drawing/2014/main" id="{25A7A49C-00B5-42CC-90A8-F598F0899D3B}"/>
                      </a:ext>
                    </a:extLst>
                  </p:cNvPr>
                  <p:cNvSpPr>
                    <a:spLocks noChangeArrowheads="1"/>
                  </p:cNvSpPr>
                  <p:nvPr/>
                </p:nvSpPr>
                <p:spPr bwMode="auto">
                  <a:xfrm>
                    <a:off x="2928" y="1968"/>
                    <a:ext cx="192" cy="192"/>
                  </a:xfrm>
                  <a:prstGeom prst="ellipse">
                    <a:avLst/>
                  </a:prstGeom>
                  <a:solidFill>
                    <a:schemeClr val="accent1"/>
                  </a:solidFill>
                  <a:ln w="9525">
                    <a:solidFill>
                      <a:schemeClr val="tx1"/>
                    </a:solidFill>
                    <a:miter lim="800000"/>
                    <a:headEnd/>
                    <a:tailEnd/>
                  </a:ln>
                </p:spPr>
                <p:txBody>
                  <a:bodyPr wrap="none"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endParaRPr lang="en-US" altLang="en-US"/>
                  </a:p>
                </p:txBody>
              </p:sp>
              <p:sp>
                <p:nvSpPr>
                  <p:cNvPr id="13348" name="AutoShape 34">
                    <a:extLst>
                      <a:ext uri="{FF2B5EF4-FFF2-40B4-BE49-F238E27FC236}">
                        <a16:creationId xmlns:a16="http://schemas.microsoft.com/office/drawing/2014/main" id="{C4FEBE5F-857A-4F42-977D-4D5AC1F61EED}"/>
                      </a:ext>
                    </a:extLst>
                  </p:cNvPr>
                  <p:cNvSpPr>
                    <a:spLocks noChangeArrowheads="1"/>
                  </p:cNvSpPr>
                  <p:nvPr/>
                </p:nvSpPr>
                <p:spPr bwMode="auto">
                  <a:xfrm rot="-5400000">
                    <a:off x="4716" y="1572"/>
                    <a:ext cx="192" cy="216"/>
                  </a:xfrm>
                  <a:prstGeom prst="triangle">
                    <a:avLst>
                      <a:gd name="adj" fmla="val 46356"/>
                    </a:avLst>
                  </a:prstGeom>
                  <a:solidFill>
                    <a:srgbClr val="67DEEB"/>
                  </a:solidFill>
                  <a:ln w="9525">
                    <a:solidFill>
                      <a:schemeClr val="tx1"/>
                    </a:solidFill>
                    <a:miter lim="800000"/>
                    <a:headEnd/>
                    <a:tailEnd/>
                  </a:ln>
                </p:spPr>
                <p:txBody>
                  <a:bodyPr wrap="none"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endParaRPr lang="en-US" altLang="en-US"/>
                  </a:p>
                </p:txBody>
              </p:sp>
              <p:sp>
                <p:nvSpPr>
                  <p:cNvPr id="13349" name="AutoShape 35">
                    <a:extLst>
                      <a:ext uri="{FF2B5EF4-FFF2-40B4-BE49-F238E27FC236}">
                        <a16:creationId xmlns:a16="http://schemas.microsoft.com/office/drawing/2014/main" id="{70B7008A-84E6-48C5-95C1-016D8547D487}"/>
                      </a:ext>
                    </a:extLst>
                  </p:cNvPr>
                  <p:cNvSpPr>
                    <a:spLocks noChangeArrowheads="1"/>
                  </p:cNvSpPr>
                  <p:nvPr/>
                </p:nvSpPr>
                <p:spPr bwMode="auto">
                  <a:xfrm rot="-5400000">
                    <a:off x="4716" y="1956"/>
                    <a:ext cx="192" cy="216"/>
                  </a:xfrm>
                  <a:prstGeom prst="triangle">
                    <a:avLst>
                      <a:gd name="adj" fmla="val 46356"/>
                    </a:avLst>
                  </a:prstGeom>
                  <a:solidFill>
                    <a:srgbClr val="67DEEB"/>
                  </a:solidFill>
                  <a:ln w="9525">
                    <a:solidFill>
                      <a:schemeClr val="tx1"/>
                    </a:solidFill>
                    <a:miter lim="800000"/>
                    <a:headEnd/>
                    <a:tailEnd/>
                  </a:ln>
                </p:spPr>
                <p:txBody>
                  <a:bodyPr wrap="none"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endParaRPr lang="en-US" altLang="en-US"/>
                  </a:p>
                </p:txBody>
              </p:sp>
              <p:sp>
                <p:nvSpPr>
                  <p:cNvPr id="13350" name="AutoShape 36">
                    <a:extLst>
                      <a:ext uri="{FF2B5EF4-FFF2-40B4-BE49-F238E27FC236}">
                        <a16:creationId xmlns:a16="http://schemas.microsoft.com/office/drawing/2014/main" id="{475F38A0-515F-45C6-98AC-45E988DF1C97}"/>
                      </a:ext>
                    </a:extLst>
                  </p:cNvPr>
                  <p:cNvSpPr>
                    <a:spLocks noChangeArrowheads="1"/>
                  </p:cNvSpPr>
                  <p:nvPr/>
                </p:nvSpPr>
                <p:spPr bwMode="auto">
                  <a:xfrm rot="-5400000">
                    <a:off x="4716" y="2340"/>
                    <a:ext cx="192" cy="216"/>
                  </a:xfrm>
                  <a:prstGeom prst="triangle">
                    <a:avLst>
                      <a:gd name="adj" fmla="val 46356"/>
                    </a:avLst>
                  </a:prstGeom>
                  <a:solidFill>
                    <a:srgbClr val="67DEEB"/>
                  </a:solidFill>
                  <a:ln w="9525">
                    <a:solidFill>
                      <a:schemeClr val="tx1"/>
                    </a:solidFill>
                    <a:miter lim="800000"/>
                    <a:headEnd/>
                    <a:tailEnd/>
                  </a:ln>
                </p:spPr>
                <p:txBody>
                  <a:bodyPr wrap="none"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endParaRPr lang="en-US" altLang="en-US"/>
                  </a:p>
                </p:txBody>
              </p:sp>
              <p:sp>
                <p:nvSpPr>
                  <p:cNvPr id="13351" name="Freeform 37">
                    <a:extLst>
                      <a:ext uri="{FF2B5EF4-FFF2-40B4-BE49-F238E27FC236}">
                        <a16:creationId xmlns:a16="http://schemas.microsoft.com/office/drawing/2014/main" id="{5BF6BCA9-B7DF-473E-99F0-922CCC9670CB}"/>
                      </a:ext>
                    </a:extLst>
                  </p:cNvPr>
                  <p:cNvSpPr>
                    <a:spLocks/>
                  </p:cNvSpPr>
                  <p:nvPr/>
                </p:nvSpPr>
                <p:spPr bwMode="auto">
                  <a:xfrm>
                    <a:off x="3072" y="1680"/>
                    <a:ext cx="1632" cy="336"/>
                  </a:xfrm>
                  <a:custGeom>
                    <a:avLst/>
                    <a:gdLst>
                      <a:gd name="T0" fmla="*/ 0 w 1632"/>
                      <a:gd name="T1" fmla="*/ 336 h 336"/>
                      <a:gd name="T2" fmla="*/ 480 w 1632"/>
                      <a:gd name="T3" fmla="*/ 0 h 336"/>
                      <a:gd name="T4" fmla="*/ 1632 w 1632"/>
                      <a:gd name="T5" fmla="*/ 0 h 336"/>
                      <a:gd name="T6" fmla="*/ 0 60000 65536"/>
                      <a:gd name="T7" fmla="*/ 0 60000 65536"/>
                      <a:gd name="T8" fmla="*/ 0 60000 65536"/>
                      <a:gd name="T9" fmla="*/ 0 w 1632"/>
                      <a:gd name="T10" fmla="*/ 0 h 336"/>
                      <a:gd name="T11" fmla="*/ 1632 w 1632"/>
                      <a:gd name="T12" fmla="*/ 336 h 336"/>
                    </a:gdLst>
                    <a:ahLst/>
                    <a:cxnLst>
                      <a:cxn ang="T6">
                        <a:pos x="T0" y="T1"/>
                      </a:cxn>
                      <a:cxn ang="T7">
                        <a:pos x="T2" y="T3"/>
                      </a:cxn>
                      <a:cxn ang="T8">
                        <a:pos x="T4" y="T5"/>
                      </a:cxn>
                    </a:cxnLst>
                    <a:rect l="T9" t="T10" r="T11" b="T12"/>
                    <a:pathLst>
                      <a:path w="1632" h="336">
                        <a:moveTo>
                          <a:pt x="0" y="336"/>
                        </a:moveTo>
                        <a:lnTo>
                          <a:pt x="480" y="0"/>
                        </a:lnTo>
                        <a:lnTo>
                          <a:pt x="1632" y="0"/>
                        </a:lnTo>
                      </a:path>
                    </a:pathLst>
                  </a:custGeom>
                  <a:noFill/>
                  <a:ln w="9525" cap="flat" cmpd="sng">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3352" name="Freeform 38">
                    <a:extLst>
                      <a:ext uri="{FF2B5EF4-FFF2-40B4-BE49-F238E27FC236}">
                        <a16:creationId xmlns:a16="http://schemas.microsoft.com/office/drawing/2014/main" id="{05D23503-8066-47AC-A4FA-C46FA96DF847}"/>
                      </a:ext>
                    </a:extLst>
                  </p:cNvPr>
                  <p:cNvSpPr>
                    <a:spLocks/>
                  </p:cNvSpPr>
                  <p:nvPr/>
                </p:nvSpPr>
                <p:spPr bwMode="auto">
                  <a:xfrm flipV="1">
                    <a:off x="3072" y="2160"/>
                    <a:ext cx="1632" cy="288"/>
                  </a:xfrm>
                  <a:custGeom>
                    <a:avLst/>
                    <a:gdLst>
                      <a:gd name="T0" fmla="*/ 0 w 1632"/>
                      <a:gd name="T1" fmla="*/ 73 h 336"/>
                      <a:gd name="T2" fmla="*/ 480 w 1632"/>
                      <a:gd name="T3" fmla="*/ 0 h 336"/>
                      <a:gd name="T4" fmla="*/ 1632 w 1632"/>
                      <a:gd name="T5" fmla="*/ 0 h 336"/>
                      <a:gd name="T6" fmla="*/ 0 60000 65536"/>
                      <a:gd name="T7" fmla="*/ 0 60000 65536"/>
                      <a:gd name="T8" fmla="*/ 0 60000 65536"/>
                      <a:gd name="T9" fmla="*/ 0 w 1632"/>
                      <a:gd name="T10" fmla="*/ 0 h 336"/>
                      <a:gd name="T11" fmla="*/ 1632 w 1632"/>
                      <a:gd name="T12" fmla="*/ 336 h 336"/>
                    </a:gdLst>
                    <a:ahLst/>
                    <a:cxnLst>
                      <a:cxn ang="T6">
                        <a:pos x="T0" y="T1"/>
                      </a:cxn>
                      <a:cxn ang="T7">
                        <a:pos x="T2" y="T3"/>
                      </a:cxn>
                      <a:cxn ang="T8">
                        <a:pos x="T4" y="T5"/>
                      </a:cxn>
                    </a:cxnLst>
                    <a:rect l="T9" t="T10" r="T11" b="T12"/>
                    <a:pathLst>
                      <a:path w="1632" h="336">
                        <a:moveTo>
                          <a:pt x="0" y="336"/>
                        </a:moveTo>
                        <a:lnTo>
                          <a:pt x="480" y="0"/>
                        </a:lnTo>
                        <a:lnTo>
                          <a:pt x="1632" y="0"/>
                        </a:lnTo>
                      </a:path>
                    </a:pathLst>
                  </a:custGeom>
                  <a:noFill/>
                  <a:ln w="9525" cap="flat" cmpd="sng">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3353" name="Line 39">
                    <a:extLst>
                      <a:ext uri="{FF2B5EF4-FFF2-40B4-BE49-F238E27FC236}">
                        <a16:creationId xmlns:a16="http://schemas.microsoft.com/office/drawing/2014/main" id="{1280D5C0-5B88-4699-8175-6DE8CBBF3B74}"/>
                      </a:ext>
                    </a:extLst>
                  </p:cNvPr>
                  <p:cNvSpPr>
                    <a:spLocks noChangeShapeType="1"/>
                  </p:cNvSpPr>
                  <p:nvPr/>
                </p:nvSpPr>
                <p:spPr bwMode="auto">
                  <a:xfrm flipH="1">
                    <a:off x="3120" y="2064"/>
                    <a:ext cx="1584" cy="0"/>
                  </a:xfrm>
                  <a:prstGeom prst="line">
                    <a:avLst/>
                  </a:prstGeom>
                  <a:noFill/>
                  <a:ln w="9525">
                    <a:solidFill>
                      <a:schemeClr val="tx1"/>
                    </a:solidFill>
                    <a:miter lim="800000"/>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13343" name="Text Box 40">
                  <a:extLst>
                    <a:ext uri="{FF2B5EF4-FFF2-40B4-BE49-F238E27FC236}">
                      <a16:creationId xmlns:a16="http://schemas.microsoft.com/office/drawing/2014/main" id="{592B857E-F14C-46C8-AE6B-D0F88E6B2FDB}"/>
                    </a:ext>
                  </a:extLst>
                </p:cNvPr>
                <p:cNvSpPr txBox="1">
                  <a:spLocks noChangeArrowheads="1"/>
                </p:cNvSpPr>
                <p:nvPr/>
              </p:nvSpPr>
              <p:spPr bwMode="auto">
                <a:xfrm>
                  <a:off x="3542" y="1540"/>
                  <a:ext cx="11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endParaRPr kumimoji="1" lang="en-US" altLang="en-US" sz="1400" b="1">
                    <a:latin typeface="Tahoma" panose="020B0604030504040204" pitchFamily="34" charset="0"/>
                  </a:endParaRPr>
                </a:p>
              </p:txBody>
            </p:sp>
            <p:sp>
              <p:nvSpPr>
                <p:cNvPr id="13344" name="Text Box 41">
                  <a:extLst>
                    <a:ext uri="{FF2B5EF4-FFF2-40B4-BE49-F238E27FC236}">
                      <a16:creationId xmlns:a16="http://schemas.microsoft.com/office/drawing/2014/main" id="{398280C7-337B-4154-B3EF-90E554AEB276}"/>
                    </a:ext>
                  </a:extLst>
                </p:cNvPr>
                <p:cNvSpPr txBox="1">
                  <a:spLocks noChangeArrowheads="1"/>
                </p:cNvSpPr>
                <p:nvPr/>
              </p:nvSpPr>
              <p:spPr bwMode="auto">
                <a:xfrm>
                  <a:off x="3552" y="1488"/>
                  <a:ext cx="1041"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kumimoji="1" lang="en-US" altLang="en-US" sz="1400" b="1">
                      <a:latin typeface="Tahoma" panose="020B0604030504040204" pitchFamily="34" charset="0"/>
                    </a:rPr>
                    <a:t>Small Box Office</a:t>
                  </a:r>
                </a:p>
              </p:txBody>
            </p:sp>
            <p:sp>
              <p:nvSpPr>
                <p:cNvPr id="13345" name="Text Box 42">
                  <a:extLst>
                    <a:ext uri="{FF2B5EF4-FFF2-40B4-BE49-F238E27FC236}">
                      <a16:creationId xmlns:a16="http://schemas.microsoft.com/office/drawing/2014/main" id="{BF22F828-28EE-4F8F-8941-DBA02757719E}"/>
                    </a:ext>
                  </a:extLst>
                </p:cNvPr>
                <p:cNvSpPr txBox="1">
                  <a:spLocks noChangeArrowheads="1"/>
                </p:cNvSpPr>
                <p:nvPr/>
              </p:nvSpPr>
              <p:spPr bwMode="auto">
                <a:xfrm>
                  <a:off x="3552" y="1872"/>
                  <a:ext cx="1178"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kumimoji="1" lang="en-US" altLang="en-US" sz="1400" b="1">
                      <a:latin typeface="Tahoma" panose="020B0604030504040204" pitchFamily="34" charset="0"/>
                    </a:rPr>
                    <a:t>Medium Box Office</a:t>
                  </a:r>
                </a:p>
              </p:txBody>
            </p:sp>
            <p:sp>
              <p:nvSpPr>
                <p:cNvPr id="13346" name="Text Box 43">
                  <a:extLst>
                    <a:ext uri="{FF2B5EF4-FFF2-40B4-BE49-F238E27FC236}">
                      <a16:creationId xmlns:a16="http://schemas.microsoft.com/office/drawing/2014/main" id="{271B5979-DE56-4F4F-8DE9-8CA5FF02187A}"/>
                    </a:ext>
                  </a:extLst>
                </p:cNvPr>
                <p:cNvSpPr txBox="1">
                  <a:spLocks noChangeArrowheads="1"/>
                </p:cNvSpPr>
                <p:nvPr/>
              </p:nvSpPr>
              <p:spPr bwMode="auto">
                <a:xfrm>
                  <a:off x="3552" y="2256"/>
                  <a:ext cx="1045"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kumimoji="1" lang="en-US" altLang="en-US" sz="1400" b="1">
                      <a:latin typeface="Tahoma" panose="020B0604030504040204" pitchFamily="34" charset="0"/>
                    </a:rPr>
                    <a:t>Large Box Office</a:t>
                  </a:r>
                </a:p>
              </p:txBody>
            </p:sp>
          </p:grpSp>
          <p:grpSp>
            <p:nvGrpSpPr>
              <p:cNvPr id="13325" name="Group 44">
                <a:extLst>
                  <a:ext uri="{FF2B5EF4-FFF2-40B4-BE49-F238E27FC236}">
                    <a16:creationId xmlns:a16="http://schemas.microsoft.com/office/drawing/2014/main" id="{BD0C1BFE-0980-4197-A69D-D40E78042BC7}"/>
                  </a:ext>
                </a:extLst>
              </p:cNvPr>
              <p:cNvGrpSpPr>
                <a:grpSpLocks/>
              </p:cNvGrpSpPr>
              <p:nvPr/>
            </p:nvGrpSpPr>
            <p:grpSpPr bwMode="auto">
              <a:xfrm>
                <a:off x="3072" y="2640"/>
                <a:ext cx="1992" cy="1056"/>
                <a:chOff x="2928" y="1488"/>
                <a:chExt cx="1992" cy="1056"/>
              </a:xfrm>
            </p:grpSpPr>
            <p:grpSp>
              <p:nvGrpSpPr>
                <p:cNvPr id="13330" name="Group 45">
                  <a:extLst>
                    <a:ext uri="{FF2B5EF4-FFF2-40B4-BE49-F238E27FC236}">
                      <a16:creationId xmlns:a16="http://schemas.microsoft.com/office/drawing/2014/main" id="{C512D542-13C4-4C65-A0E2-5E6CF1B0FAD8}"/>
                    </a:ext>
                  </a:extLst>
                </p:cNvPr>
                <p:cNvGrpSpPr>
                  <a:grpSpLocks/>
                </p:cNvGrpSpPr>
                <p:nvPr/>
              </p:nvGrpSpPr>
              <p:grpSpPr bwMode="auto">
                <a:xfrm>
                  <a:off x="2928" y="1584"/>
                  <a:ext cx="1992" cy="960"/>
                  <a:chOff x="2928" y="1584"/>
                  <a:chExt cx="1992" cy="960"/>
                </a:xfrm>
              </p:grpSpPr>
              <p:sp>
                <p:nvSpPr>
                  <p:cNvPr id="13335" name="Oval 46">
                    <a:extLst>
                      <a:ext uri="{FF2B5EF4-FFF2-40B4-BE49-F238E27FC236}">
                        <a16:creationId xmlns:a16="http://schemas.microsoft.com/office/drawing/2014/main" id="{09F8F058-D9AB-4C06-B85E-1E0C14C880AB}"/>
                      </a:ext>
                    </a:extLst>
                  </p:cNvPr>
                  <p:cNvSpPr>
                    <a:spLocks noChangeArrowheads="1"/>
                  </p:cNvSpPr>
                  <p:nvPr/>
                </p:nvSpPr>
                <p:spPr bwMode="auto">
                  <a:xfrm>
                    <a:off x="2928" y="1968"/>
                    <a:ext cx="192" cy="192"/>
                  </a:xfrm>
                  <a:prstGeom prst="ellipse">
                    <a:avLst/>
                  </a:prstGeom>
                  <a:solidFill>
                    <a:schemeClr val="accent1"/>
                  </a:solidFill>
                  <a:ln w="9525">
                    <a:solidFill>
                      <a:schemeClr val="tx1"/>
                    </a:solidFill>
                    <a:miter lim="800000"/>
                    <a:headEnd/>
                    <a:tailEnd/>
                  </a:ln>
                </p:spPr>
                <p:txBody>
                  <a:bodyPr wrap="none"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endParaRPr lang="en-US" altLang="en-US"/>
                  </a:p>
                </p:txBody>
              </p:sp>
              <p:sp>
                <p:nvSpPr>
                  <p:cNvPr id="13336" name="AutoShape 47">
                    <a:extLst>
                      <a:ext uri="{FF2B5EF4-FFF2-40B4-BE49-F238E27FC236}">
                        <a16:creationId xmlns:a16="http://schemas.microsoft.com/office/drawing/2014/main" id="{70192F78-0767-42E8-A8C1-C27C41FA1C09}"/>
                      </a:ext>
                    </a:extLst>
                  </p:cNvPr>
                  <p:cNvSpPr>
                    <a:spLocks noChangeArrowheads="1"/>
                  </p:cNvSpPr>
                  <p:nvPr/>
                </p:nvSpPr>
                <p:spPr bwMode="auto">
                  <a:xfrm rot="-5400000">
                    <a:off x="4716" y="1572"/>
                    <a:ext cx="192" cy="216"/>
                  </a:xfrm>
                  <a:prstGeom prst="triangle">
                    <a:avLst>
                      <a:gd name="adj" fmla="val 46356"/>
                    </a:avLst>
                  </a:prstGeom>
                  <a:solidFill>
                    <a:srgbClr val="67DEEB"/>
                  </a:solidFill>
                  <a:ln w="9525">
                    <a:solidFill>
                      <a:schemeClr val="tx1"/>
                    </a:solidFill>
                    <a:miter lim="800000"/>
                    <a:headEnd/>
                    <a:tailEnd/>
                  </a:ln>
                </p:spPr>
                <p:txBody>
                  <a:bodyPr wrap="none"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endParaRPr lang="en-US" altLang="en-US"/>
                  </a:p>
                </p:txBody>
              </p:sp>
              <p:sp>
                <p:nvSpPr>
                  <p:cNvPr id="13337" name="AutoShape 48">
                    <a:extLst>
                      <a:ext uri="{FF2B5EF4-FFF2-40B4-BE49-F238E27FC236}">
                        <a16:creationId xmlns:a16="http://schemas.microsoft.com/office/drawing/2014/main" id="{6EBFDB76-F8E2-444D-9F76-BC44D901480E}"/>
                      </a:ext>
                    </a:extLst>
                  </p:cNvPr>
                  <p:cNvSpPr>
                    <a:spLocks noChangeArrowheads="1"/>
                  </p:cNvSpPr>
                  <p:nvPr/>
                </p:nvSpPr>
                <p:spPr bwMode="auto">
                  <a:xfrm rot="-5400000">
                    <a:off x="4716" y="1956"/>
                    <a:ext cx="192" cy="216"/>
                  </a:xfrm>
                  <a:prstGeom prst="triangle">
                    <a:avLst>
                      <a:gd name="adj" fmla="val 46356"/>
                    </a:avLst>
                  </a:prstGeom>
                  <a:solidFill>
                    <a:srgbClr val="67DEEB"/>
                  </a:solidFill>
                  <a:ln w="9525">
                    <a:solidFill>
                      <a:schemeClr val="tx1"/>
                    </a:solidFill>
                    <a:miter lim="800000"/>
                    <a:headEnd/>
                    <a:tailEnd/>
                  </a:ln>
                </p:spPr>
                <p:txBody>
                  <a:bodyPr wrap="none"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endParaRPr lang="en-US" altLang="en-US"/>
                  </a:p>
                </p:txBody>
              </p:sp>
              <p:sp>
                <p:nvSpPr>
                  <p:cNvPr id="13338" name="AutoShape 49">
                    <a:extLst>
                      <a:ext uri="{FF2B5EF4-FFF2-40B4-BE49-F238E27FC236}">
                        <a16:creationId xmlns:a16="http://schemas.microsoft.com/office/drawing/2014/main" id="{556DF290-A1B2-4E59-A52B-11BF4B2BCA3E}"/>
                      </a:ext>
                    </a:extLst>
                  </p:cNvPr>
                  <p:cNvSpPr>
                    <a:spLocks noChangeArrowheads="1"/>
                  </p:cNvSpPr>
                  <p:nvPr/>
                </p:nvSpPr>
                <p:spPr bwMode="auto">
                  <a:xfrm rot="-5400000">
                    <a:off x="4716" y="2340"/>
                    <a:ext cx="192" cy="216"/>
                  </a:xfrm>
                  <a:prstGeom prst="triangle">
                    <a:avLst>
                      <a:gd name="adj" fmla="val 46356"/>
                    </a:avLst>
                  </a:prstGeom>
                  <a:solidFill>
                    <a:srgbClr val="67DEEB"/>
                  </a:solidFill>
                  <a:ln w="9525">
                    <a:solidFill>
                      <a:schemeClr val="tx1"/>
                    </a:solidFill>
                    <a:miter lim="800000"/>
                    <a:headEnd/>
                    <a:tailEnd/>
                  </a:ln>
                </p:spPr>
                <p:txBody>
                  <a:bodyPr wrap="none"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endParaRPr lang="en-US" altLang="en-US"/>
                  </a:p>
                </p:txBody>
              </p:sp>
              <p:sp>
                <p:nvSpPr>
                  <p:cNvPr id="13339" name="Freeform 50">
                    <a:extLst>
                      <a:ext uri="{FF2B5EF4-FFF2-40B4-BE49-F238E27FC236}">
                        <a16:creationId xmlns:a16="http://schemas.microsoft.com/office/drawing/2014/main" id="{A3843AE6-17B3-4598-B996-BFF4562F005E}"/>
                      </a:ext>
                    </a:extLst>
                  </p:cNvPr>
                  <p:cNvSpPr>
                    <a:spLocks/>
                  </p:cNvSpPr>
                  <p:nvPr/>
                </p:nvSpPr>
                <p:spPr bwMode="auto">
                  <a:xfrm>
                    <a:off x="3072" y="1680"/>
                    <a:ext cx="1632" cy="336"/>
                  </a:xfrm>
                  <a:custGeom>
                    <a:avLst/>
                    <a:gdLst>
                      <a:gd name="T0" fmla="*/ 0 w 1632"/>
                      <a:gd name="T1" fmla="*/ 336 h 336"/>
                      <a:gd name="T2" fmla="*/ 480 w 1632"/>
                      <a:gd name="T3" fmla="*/ 0 h 336"/>
                      <a:gd name="T4" fmla="*/ 1632 w 1632"/>
                      <a:gd name="T5" fmla="*/ 0 h 336"/>
                      <a:gd name="T6" fmla="*/ 0 60000 65536"/>
                      <a:gd name="T7" fmla="*/ 0 60000 65536"/>
                      <a:gd name="T8" fmla="*/ 0 60000 65536"/>
                      <a:gd name="T9" fmla="*/ 0 w 1632"/>
                      <a:gd name="T10" fmla="*/ 0 h 336"/>
                      <a:gd name="T11" fmla="*/ 1632 w 1632"/>
                      <a:gd name="T12" fmla="*/ 336 h 336"/>
                    </a:gdLst>
                    <a:ahLst/>
                    <a:cxnLst>
                      <a:cxn ang="T6">
                        <a:pos x="T0" y="T1"/>
                      </a:cxn>
                      <a:cxn ang="T7">
                        <a:pos x="T2" y="T3"/>
                      </a:cxn>
                      <a:cxn ang="T8">
                        <a:pos x="T4" y="T5"/>
                      </a:cxn>
                    </a:cxnLst>
                    <a:rect l="T9" t="T10" r="T11" b="T12"/>
                    <a:pathLst>
                      <a:path w="1632" h="336">
                        <a:moveTo>
                          <a:pt x="0" y="336"/>
                        </a:moveTo>
                        <a:lnTo>
                          <a:pt x="480" y="0"/>
                        </a:lnTo>
                        <a:lnTo>
                          <a:pt x="1632" y="0"/>
                        </a:lnTo>
                      </a:path>
                    </a:pathLst>
                  </a:custGeom>
                  <a:noFill/>
                  <a:ln w="9525" cap="flat" cmpd="sng">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3340" name="Freeform 51">
                    <a:extLst>
                      <a:ext uri="{FF2B5EF4-FFF2-40B4-BE49-F238E27FC236}">
                        <a16:creationId xmlns:a16="http://schemas.microsoft.com/office/drawing/2014/main" id="{E21A1EA8-7FF8-4B9C-BE1A-766981985594}"/>
                      </a:ext>
                    </a:extLst>
                  </p:cNvPr>
                  <p:cNvSpPr>
                    <a:spLocks/>
                  </p:cNvSpPr>
                  <p:nvPr/>
                </p:nvSpPr>
                <p:spPr bwMode="auto">
                  <a:xfrm flipV="1">
                    <a:off x="3072" y="2160"/>
                    <a:ext cx="1632" cy="288"/>
                  </a:xfrm>
                  <a:custGeom>
                    <a:avLst/>
                    <a:gdLst>
                      <a:gd name="T0" fmla="*/ 0 w 1632"/>
                      <a:gd name="T1" fmla="*/ 73 h 336"/>
                      <a:gd name="T2" fmla="*/ 480 w 1632"/>
                      <a:gd name="T3" fmla="*/ 0 h 336"/>
                      <a:gd name="T4" fmla="*/ 1632 w 1632"/>
                      <a:gd name="T5" fmla="*/ 0 h 336"/>
                      <a:gd name="T6" fmla="*/ 0 60000 65536"/>
                      <a:gd name="T7" fmla="*/ 0 60000 65536"/>
                      <a:gd name="T8" fmla="*/ 0 60000 65536"/>
                      <a:gd name="T9" fmla="*/ 0 w 1632"/>
                      <a:gd name="T10" fmla="*/ 0 h 336"/>
                      <a:gd name="T11" fmla="*/ 1632 w 1632"/>
                      <a:gd name="T12" fmla="*/ 336 h 336"/>
                    </a:gdLst>
                    <a:ahLst/>
                    <a:cxnLst>
                      <a:cxn ang="T6">
                        <a:pos x="T0" y="T1"/>
                      </a:cxn>
                      <a:cxn ang="T7">
                        <a:pos x="T2" y="T3"/>
                      </a:cxn>
                      <a:cxn ang="T8">
                        <a:pos x="T4" y="T5"/>
                      </a:cxn>
                    </a:cxnLst>
                    <a:rect l="T9" t="T10" r="T11" b="T12"/>
                    <a:pathLst>
                      <a:path w="1632" h="336">
                        <a:moveTo>
                          <a:pt x="0" y="336"/>
                        </a:moveTo>
                        <a:lnTo>
                          <a:pt x="480" y="0"/>
                        </a:lnTo>
                        <a:lnTo>
                          <a:pt x="1632" y="0"/>
                        </a:lnTo>
                      </a:path>
                    </a:pathLst>
                  </a:custGeom>
                  <a:noFill/>
                  <a:ln w="9525" cap="flat" cmpd="sng">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3341" name="Line 52">
                    <a:extLst>
                      <a:ext uri="{FF2B5EF4-FFF2-40B4-BE49-F238E27FC236}">
                        <a16:creationId xmlns:a16="http://schemas.microsoft.com/office/drawing/2014/main" id="{C333A104-7F18-48E0-A6BD-42D3F1EBD1D0}"/>
                      </a:ext>
                    </a:extLst>
                  </p:cNvPr>
                  <p:cNvSpPr>
                    <a:spLocks noChangeShapeType="1"/>
                  </p:cNvSpPr>
                  <p:nvPr/>
                </p:nvSpPr>
                <p:spPr bwMode="auto">
                  <a:xfrm flipH="1">
                    <a:off x="3120" y="2064"/>
                    <a:ext cx="1584" cy="0"/>
                  </a:xfrm>
                  <a:prstGeom prst="line">
                    <a:avLst/>
                  </a:prstGeom>
                  <a:noFill/>
                  <a:ln w="9525">
                    <a:solidFill>
                      <a:schemeClr val="tx1"/>
                    </a:solidFill>
                    <a:miter lim="800000"/>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13331" name="Text Box 53">
                  <a:extLst>
                    <a:ext uri="{FF2B5EF4-FFF2-40B4-BE49-F238E27FC236}">
                      <a16:creationId xmlns:a16="http://schemas.microsoft.com/office/drawing/2014/main" id="{ECFE3F0B-1FCE-4216-BBDE-9EFCC63E2BF2}"/>
                    </a:ext>
                  </a:extLst>
                </p:cNvPr>
                <p:cNvSpPr txBox="1">
                  <a:spLocks noChangeArrowheads="1"/>
                </p:cNvSpPr>
                <p:nvPr/>
              </p:nvSpPr>
              <p:spPr bwMode="auto">
                <a:xfrm>
                  <a:off x="3542" y="1540"/>
                  <a:ext cx="11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endParaRPr kumimoji="1" lang="en-US" altLang="en-US" sz="1400" b="1">
                    <a:latin typeface="Tahoma" panose="020B0604030504040204" pitchFamily="34" charset="0"/>
                  </a:endParaRPr>
                </a:p>
              </p:txBody>
            </p:sp>
            <p:sp>
              <p:nvSpPr>
                <p:cNvPr id="13332" name="Text Box 54">
                  <a:extLst>
                    <a:ext uri="{FF2B5EF4-FFF2-40B4-BE49-F238E27FC236}">
                      <a16:creationId xmlns:a16="http://schemas.microsoft.com/office/drawing/2014/main" id="{F9C2161A-AA82-4B08-9F45-0F8454D74C27}"/>
                    </a:ext>
                  </a:extLst>
                </p:cNvPr>
                <p:cNvSpPr txBox="1">
                  <a:spLocks noChangeArrowheads="1"/>
                </p:cNvSpPr>
                <p:nvPr/>
              </p:nvSpPr>
              <p:spPr bwMode="auto">
                <a:xfrm>
                  <a:off x="3552" y="1488"/>
                  <a:ext cx="1041"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kumimoji="1" lang="en-US" altLang="en-US" sz="1400" b="1">
                      <a:latin typeface="Tahoma" panose="020B0604030504040204" pitchFamily="34" charset="0"/>
                    </a:rPr>
                    <a:t>Small Box Office</a:t>
                  </a:r>
                </a:p>
              </p:txBody>
            </p:sp>
            <p:sp>
              <p:nvSpPr>
                <p:cNvPr id="13333" name="Text Box 55">
                  <a:extLst>
                    <a:ext uri="{FF2B5EF4-FFF2-40B4-BE49-F238E27FC236}">
                      <a16:creationId xmlns:a16="http://schemas.microsoft.com/office/drawing/2014/main" id="{3989EDA7-5976-47C2-AD61-66E715F06FCB}"/>
                    </a:ext>
                  </a:extLst>
                </p:cNvPr>
                <p:cNvSpPr txBox="1">
                  <a:spLocks noChangeArrowheads="1"/>
                </p:cNvSpPr>
                <p:nvPr/>
              </p:nvSpPr>
              <p:spPr bwMode="auto">
                <a:xfrm>
                  <a:off x="3552" y="1872"/>
                  <a:ext cx="1178"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kumimoji="1" lang="en-US" altLang="en-US" sz="1400" b="1">
                      <a:latin typeface="Tahoma" panose="020B0604030504040204" pitchFamily="34" charset="0"/>
                    </a:rPr>
                    <a:t>Medium Box Office</a:t>
                  </a:r>
                </a:p>
              </p:txBody>
            </p:sp>
            <p:sp>
              <p:nvSpPr>
                <p:cNvPr id="13334" name="Text Box 56">
                  <a:extLst>
                    <a:ext uri="{FF2B5EF4-FFF2-40B4-BE49-F238E27FC236}">
                      <a16:creationId xmlns:a16="http://schemas.microsoft.com/office/drawing/2014/main" id="{87BB8D89-5F9F-4817-A834-DE771F692D4C}"/>
                    </a:ext>
                  </a:extLst>
                </p:cNvPr>
                <p:cNvSpPr txBox="1">
                  <a:spLocks noChangeArrowheads="1"/>
                </p:cNvSpPr>
                <p:nvPr/>
              </p:nvSpPr>
              <p:spPr bwMode="auto">
                <a:xfrm>
                  <a:off x="3552" y="2256"/>
                  <a:ext cx="1045"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kumimoji="1" lang="en-US" altLang="en-US" sz="1400" b="1">
                      <a:latin typeface="Tahoma" panose="020B0604030504040204" pitchFamily="34" charset="0"/>
                    </a:rPr>
                    <a:t>Large Box Office</a:t>
                  </a:r>
                </a:p>
              </p:txBody>
            </p:sp>
          </p:grpSp>
          <p:sp>
            <p:nvSpPr>
              <p:cNvPr id="13326" name="Freeform 57">
                <a:extLst>
                  <a:ext uri="{FF2B5EF4-FFF2-40B4-BE49-F238E27FC236}">
                    <a16:creationId xmlns:a16="http://schemas.microsoft.com/office/drawing/2014/main" id="{CE1A0367-BDFE-4D92-B11B-A82BC891CC2B}"/>
                  </a:ext>
                </a:extLst>
              </p:cNvPr>
              <p:cNvSpPr>
                <a:spLocks/>
              </p:cNvSpPr>
              <p:nvPr/>
            </p:nvSpPr>
            <p:spPr bwMode="auto">
              <a:xfrm>
                <a:off x="1296" y="2064"/>
                <a:ext cx="1776" cy="480"/>
              </a:xfrm>
              <a:custGeom>
                <a:avLst/>
                <a:gdLst>
                  <a:gd name="T0" fmla="*/ 0 w 1776"/>
                  <a:gd name="T1" fmla="*/ 480 h 480"/>
                  <a:gd name="T2" fmla="*/ 528 w 1776"/>
                  <a:gd name="T3" fmla="*/ 0 h 480"/>
                  <a:gd name="T4" fmla="*/ 1776 w 1776"/>
                  <a:gd name="T5" fmla="*/ 0 h 480"/>
                  <a:gd name="T6" fmla="*/ 0 60000 65536"/>
                  <a:gd name="T7" fmla="*/ 0 60000 65536"/>
                  <a:gd name="T8" fmla="*/ 0 60000 65536"/>
                  <a:gd name="T9" fmla="*/ 0 w 1776"/>
                  <a:gd name="T10" fmla="*/ 0 h 480"/>
                  <a:gd name="T11" fmla="*/ 1776 w 1776"/>
                  <a:gd name="T12" fmla="*/ 480 h 480"/>
                </a:gdLst>
                <a:ahLst/>
                <a:cxnLst>
                  <a:cxn ang="T6">
                    <a:pos x="T0" y="T1"/>
                  </a:cxn>
                  <a:cxn ang="T7">
                    <a:pos x="T2" y="T3"/>
                  </a:cxn>
                  <a:cxn ang="T8">
                    <a:pos x="T4" y="T5"/>
                  </a:cxn>
                </a:cxnLst>
                <a:rect l="T9" t="T10" r="T11" b="T12"/>
                <a:pathLst>
                  <a:path w="1776" h="480">
                    <a:moveTo>
                      <a:pt x="0" y="480"/>
                    </a:moveTo>
                    <a:lnTo>
                      <a:pt x="528" y="0"/>
                    </a:lnTo>
                    <a:lnTo>
                      <a:pt x="1776" y="0"/>
                    </a:lnTo>
                  </a:path>
                </a:pathLst>
              </a:custGeom>
              <a:noFill/>
              <a:ln w="9525" cap="flat" cmpd="sng">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3327" name="Freeform 58">
                <a:extLst>
                  <a:ext uri="{FF2B5EF4-FFF2-40B4-BE49-F238E27FC236}">
                    <a16:creationId xmlns:a16="http://schemas.microsoft.com/office/drawing/2014/main" id="{9ED5B021-186E-4627-94E8-A391F91B943A}"/>
                  </a:ext>
                </a:extLst>
              </p:cNvPr>
              <p:cNvSpPr>
                <a:spLocks/>
              </p:cNvSpPr>
              <p:nvPr/>
            </p:nvSpPr>
            <p:spPr bwMode="auto">
              <a:xfrm>
                <a:off x="1296" y="2736"/>
                <a:ext cx="1776" cy="480"/>
              </a:xfrm>
              <a:custGeom>
                <a:avLst/>
                <a:gdLst>
                  <a:gd name="T0" fmla="*/ 1776 w 1776"/>
                  <a:gd name="T1" fmla="*/ 480 h 480"/>
                  <a:gd name="T2" fmla="*/ 528 w 1776"/>
                  <a:gd name="T3" fmla="*/ 480 h 480"/>
                  <a:gd name="T4" fmla="*/ 0 w 1776"/>
                  <a:gd name="T5" fmla="*/ 0 h 480"/>
                  <a:gd name="T6" fmla="*/ 0 60000 65536"/>
                  <a:gd name="T7" fmla="*/ 0 60000 65536"/>
                  <a:gd name="T8" fmla="*/ 0 60000 65536"/>
                  <a:gd name="T9" fmla="*/ 0 w 1776"/>
                  <a:gd name="T10" fmla="*/ 0 h 480"/>
                  <a:gd name="T11" fmla="*/ 1776 w 1776"/>
                  <a:gd name="T12" fmla="*/ 480 h 480"/>
                </a:gdLst>
                <a:ahLst/>
                <a:cxnLst>
                  <a:cxn ang="T6">
                    <a:pos x="T0" y="T1"/>
                  </a:cxn>
                  <a:cxn ang="T7">
                    <a:pos x="T2" y="T3"/>
                  </a:cxn>
                  <a:cxn ang="T8">
                    <a:pos x="T4" y="T5"/>
                  </a:cxn>
                </a:cxnLst>
                <a:rect l="T9" t="T10" r="T11" b="T12"/>
                <a:pathLst>
                  <a:path w="1776" h="480">
                    <a:moveTo>
                      <a:pt x="1776" y="480"/>
                    </a:moveTo>
                    <a:lnTo>
                      <a:pt x="528" y="480"/>
                    </a:lnTo>
                    <a:lnTo>
                      <a:pt x="0" y="0"/>
                    </a:lnTo>
                  </a:path>
                </a:pathLst>
              </a:custGeom>
              <a:noFill/>
              <a:ln w="9525" cap="flat" cmpd="sng">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3328" name="Text Box 59">
                <a:extLst>
                  <a:ext uri="{FF2B5EF4-FFF2-40B4-BE49-F238E27FC236}">
                    <a16:creationId xmlns:a16="http://schemas.microsoft.com/office/drawing/2014/main" id="{18A16E6E-F859-4C57-9997-21F5EA8353D9}"/>
                  </a:ext>
                </a:extLst>
              </p:cNvPr>
              <p:cNvSpPr txBox="1">
                <a:spLocks noChangeArrowheads="1"/>
              </p:cNvSpPr>
              <p:nvPr/>
            </p:nvSpPr>
            <p:spPr bwMode="auto">
              <a:xfrm>
                <a:off x="1814" y="1876"/>
                <a:ext cx="1229"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kumimoji="1" lang="en-US" altLang="en-US" sz="1400" b="1">
                    <a:latin typeface="Tahoma" panose="020B0604030504040204" pitchFamily="34" charset="0"/>
                  </a:rPr>
                  <a:t>Sign with Movie Co.</a:t>
                </a:r>
              </a:p>
            </p:txBody>
          </p:sp>
          <p:sp>
            <p:nvSpPr>
              <p:cNvPr id="13329" name="Text Box 60">
                <a:extLst>
                  <a:ext uri="{FF2B5EF4-FFF2-40B4-BE49-F238E27FC236}">
                    <a16:creationId xmlns:a16="http://schemas.microsoft.com/office/drawing/2014/main" id="{6F18DA4B-40E8-4C94-AF3E-F202183D6BD6}"/>
                  </a:ext>
                </a:extLst>
              </p:cNvPr>
              <p:cNvSpPr txBox="1">
                <a:spLocks noChangeArrowheads="1"/>
              </p:cNvSpPr>
              <p:nvPr/>
            </p:nvSpPr>
            <p:spPr bwMode="auto">
              <a:xfrm>
                <a:off x="1824" y="3024"/>
                <a:ext cx="1345"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kumimoji="1" lang="en-US" altLang="en-US" sz="1400" b="1">
                    <a:latin typeface="Tahoma" panose="020B0604030504040204" pitchFamily="34" charset="0"/>
                  </a:rPr>
                  <a:t>Sign with TV Network</a:t>
                </a:r>
              </a:p>
            </p:txBody>
          </p:sp>
        </p:grpSp>
        <p:sp>
          <p:nvSpPr>
            <p:cNvPr id="13317" name="Text Box 61">
              <a:extLst>
                <a:ext uri="{FF2B5EF4-FFF2-40B4-BE49-F238E27FC236}">
                  <a16:creationId xmlns:a16="http://schemas.microsoft.com/office/drawing/2014/main" id="{2D9325AF-FE23-44F0-9826-FEEF1531CCC6}"/>
                </a:ext>
              </a:extLst>
            </p:cNvPr>
            <p:cNvSpPr txBox="1">
              <a:spLocks noChangeArrowheads="1"/>
            </p:cNvSpPr>
            <p:nvPr/>
          </p:nvSpPr>
          <p:spPr bwMode="auto">
            <a:xfrm>
              <a:off x="4646" y="1588"/>
              <a:ext cx="648"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kumimoji="1" lang="en-US" altLang="en-US" sz="1400" b="1">
                  <a:latin typeface="Tahoma" panose="020B0604030504040204" pitchFamily="34" charset="0"/>
                </a:rPr>
                <a:t>$200,000</a:t>
              </a:r>
            </a:p>
          </p:txBody>
        </p:sp>
        <p:sp>
          <p:nvSpPr>
            <p:cNvPr id="13318" name="Text Box 62">
              <a:extLst>
                <a:ext uri="{FF2B5EF4-FFF2-40B4-BE49-F238E27FC236}">
                  <a16:creationId xmlns:a16="http://schemas.microsoft.com/office/drawing/2014/main" id="{41998890-19B8-489F-BC07-6ADC56F8E5D4}"/>
                </a:ext>
              </a:extLst>
            </p:cNvPr>
            <p:cNvSpPr txBox="1">
              <a:spLocks noChangeArrowheads="1"/>
            </p:cNvSpPr>
            <p:nvPr/>
          </p:nvSpPr>
          <p:spPr bwMode="auto">
            <a:xfrm>
              <a:off x="4646" y="1968"/>
              <a:ext cx="75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kumimoji="1" lang="en-US" altLang="en-US" sz="1400" b="1">
                  <a:latin typeface="Tahoma" panose="020B0604030504040204" pitchFamily="34" charset="0"/>
                </a:rPr>
                <a:t>$1,000,000</a:t>
              </a:r>
            </a:p>
          </p:txBody>
        </p:sp>
        <p:sp>
          <p:nvSpPr>
            <p:cNvPr id="13319" name="Text Box 63">
              <a:extLst>
                <a:ext uri="{FF2B5EF4-FFF2-40B4-BE49-F238E27FC236}">
                  <a16:creationId xmlns:a16="http://schemas.microsoft.com/office/drawing/2014/main" id="{920C7C24-4D55-4DE3-A09D-5846592B9680}"/>
                </a:ext>
              </a:extLst>
            </p:cNvPr>
            <p:cNvSpPr txBox="1">
              <a:spLocks noChangeArrowheads="1"/>
            </p:cNvSpPr>
            <p:nvPr/>
          </p:nvSpPr>
          <p:spPr bwMode="auto">
            <a:xfrm>
              <a:off x="4646" y="2352"/>
              <a:ext cx="75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kumimoji="1" lang="en-US" altLang="en-US" sz="1400" b="1">
                  <a:latin typeface="Tahoma" panose="020B0604030504040204" pitchFamily="34" charset="0"/>
                </a:rPr>
                <a:t>$3,000,000</a:t>
              </a:r>
            </a:p>
          </p:txBody>
        </p:sp>
        <p:sp>
          <p:nvSpPr>
            <p:cNvPr id="13320" name="Text Box 64">
              <a:extLst>
                <a:ext uri="{FF2B5EF4-FFF2-40B4-BE49-F238E27FC236}">
                  <a16:creationId xmlns:a16="http://schemas.microsoft.com/office/drawing/2014/main" id="{D22F6E54-BA86-47C4-8CC2-B03E5B557D9B}"/>
                </a:ext>
              </a:extLst>
            </p:cNvPr>
            <p:cNvSpPr txBox="1">
              <a:spLocks noChangeArrowheads="1"/>
            </p:cNvSpPr>
            <p:nvPr/>
          </p:nvSpPr>
          <p:spPr bwMode="auto">
            <a:xfrm>
              <a:off x="4656" y="2740"/>
              <a:ext cx="648"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kumimoji="1" lang="en-US" altLang="en-US" sz="1400" b="1">
                  <a:latin typeface="Tahoma" panose="020B0604030504040204" pitchFamily="34" charset="0"/>
                </a:rPr>
                <a:t>$900,000</a:t>
              </a:r>
            </a:p>
          </p:txBody>
        </p:sp>
        <p:sp>
          <p:nvSpPr>
            <p:cNvPr id="13321" name="Text Box 65">
              <a:extLst>
                <a:ext uri="{FF2B5EF4-FFF2-40B4-BE49-F238E27FC236}">
                  <a16:creationId xmlns:a16="http://schemas.microsoft.com/office/drawing/2014/main" id="{C0D58FF3-AC73-4BAF-B3C2-27AF046D0CFF}"/>
                </a:ext>
              </a:extLst>
            </p:cNvPr>
            <p:cNvSpPr txBox="1">
              <a:spLocks noChangeArrowheads="1"/>
            </p:cNvSpPr>
            <p:nvPr/>
          </p:nvSpPr>
          <p:spPr bwMode="auto">
            <a:xfrm>
              <a:off x="4656" y="3120"/>
              <a:ext cx="648"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kumimoji="1" lang="en-US" altLang="en-US" sz="1400" b="1">
                  <a:latin typeface="Tahoma" panose="020B0604030504040204" pitchFamily="34" charset="0"/>
                </a:rPr>
                <a:t>$900,000</a:t>
              </a:r>
            </a:p>
          </p:txBody>
        </p:sp>
        <p:sp>
          <p:nvSpPr>
            <p:cNvPr id="13322" name="Text Box 66">
              <a:extLst>
                <a:ext uri="{FF2B5EF4-FFF2-40B4-BE49-F238E27FC236}">
                  <a16:creationId xmlns:a16="http://schemas.microsoft.com/office/drawing/2014/main" id="{FBB73C35-1FAA-487A-8000-F3194D1AC06B}"/>
                </a:ext>
              </a:extLst>
            </p:cNvPr>
            <p:cNvSpPr txBox="1">
              <a:spLocks noChangeArrowheads="1"/>
            </p:cNvSpPr>
            <p:nvPr/>
          </p:nvSpPr>
          <p:spPr bwMode="auto">
            <a:xfrm>
              <a:off x="4656" y="3504"/>
              <a:ext cx="648"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kumimoji="1" lang="en-US" altLang="en-US" sz="1400" b="1">
                  <a:latin typeface="Tahoma" panose="020B0604030504040204" pitchFamily="34" charset="0"/>
                </a:rPr>
                <a:t>$900,000</a:t>
              </a:r>
            </a:p>
          </p:txBody>
        </p:sp>
      </p:gr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4BC149EA-A7CD-4F46-B758-1891909CB729}"/>
              </a:ext>
            </a:extLst>
          </p:cNvPr>
          <p:cNvSpPr>
            <a:spLocks noGrp="1" noChangeArrowheads="1"/>
          </p:cNvSpPr>
          <p:nvPr>
            <p:ph type="title"/>
          </p:nvPr>
        </p:nvSpPr>
        <p:spPr/>
        <p:txBody>
          <a:bodyPr/>
          <a:lstStyle/>
          <a:p>
            <a:r>
              <a:rPr lang="en-US" altLang="en-US"/>
              <a:t>Bayes’ Theorem</a:t>
            </a:r>
          </a:p>
        </p:txBody>
      </p:sp>
      <p:sp>
        <p:nvSpPr>
          <p:cNvPr id="21507" name="Rectangle 3">
            <a:extLst>
              <a:ext uri="{FF2B5EF4-FFF2-40B4-BE49-F238E27FC236}">
                <a16:creationId xmlns:a16="http://schemas.microsoft.com/office/drawing/2014/main" id="{629E64D6-A877-4C40-BF7B-425E0C6EEE8E}"/>
              </a:ext>
            </a:extLst>
          </p:cNvPr>
          <p:cNvSpPr>
            <a:spLocks noGrp="1" noChangeArrowheads="1"/>
          </p:cNvSpPr>
          <p:nvPr>
            <p:ph type="body" idx="1"/>
          </p:nvPr>
        </p:nvSpPr>
        <p:spPr>
          <a:xfrm>
            <a:off x="990600" y="1143000"/>
            <a:ext cx="7467600" cy="5105400"/>
          </a:xfrm>
        </p:spPr>
        <p:txBody>
          <a:bodyPr/>
          <a:lstStyle/>
          <a:p>
            <a:pPr>
              <a:lnSpc>
                <a:spcPct val="90000"/>
              </a:lnSpc>
            </a:pPr>
            <a:r>
              <a:rPr lang="en-US" altLang="en-US"/>
              <a:t>Let the experiment be A and the prediction be B. Both have occurred, AB. The probability of both A and B together is P(AB). </a:t>
            </a:r>
            <a:r>
              <a:rPr lang="en-US" altLang="en-US" b="1"/>
              <a:t>The law of conditional probability says that this probability can be found as the product of the conditional probability of one, given the other, times the probability of the other</a:t>
            </a:r>
            <a:r>
              <a:rPr lang="en-US" altLang="en-US"/>
              <a:t>. That is</a:t>
            </a:r>
          </a:p>
          <a:p>
            <a:pPr lvl="1">
              <a:lnSpc>
                <a:spcPct val="90000"/>
              </a:lnSpc>
              <a:buFontTx/>
              <a:buNone/>
            </a:pPr>
            <a:endParaRPr lang="en-US" altLang="en-US"/>
          </a:p>
          <a:p>
            <a:pPr lvl="1">
              <a:lnSpc>
                <a:spcPct val="90000"/>
              </a:lnSpc>
              <a:buFontTx/>
              <a:buNone/>
            </a:pPr>
            <a:r>
              <a:rPr lang="en-US" altLang="en-US" sz="1600"/>
              <a:t>P(A|B) ´ P(B) = </a:t>
            </a:r>
            <a:r>
              <a:rPr lang="en-US" altLang="en-US" sz="1600" b="1"/>
              <a:t>P(AB)</a:t>
            </a:r>
            <a:r>
              <a:rPr lang="en-US" altLang="en-US" sz="1600"/>
              <a:t> = P(B|A) ´ P(A)</a:t>
            </a:r>
          </a:p>
          <a:p>
            <a:pPr lvl="1">
              <a:lnSpc>
                <a:spcPct val="90000"/>
              </a:lnSpc>
              <a:buFontTx/>
              <a:buNone/>
            </a:pPr>
            <a:r>
              <a:rPr lang="en-US" altLang="en-US" sz="1600"/>
              <a:t>if both P(A) and P(B) are non zero. </a:t>
            </a:r>
          </a:p>
          <a:p>
            <a:pPr>
              <a:lnSpc>
                <a:spcPct val="90000"/>
              </a:lnSpc>
            </a:pPr>
            <a:endParaRPr lang="en-US" altLang="en-US"/>
          </a:p>
          <a:p>
            <a:pPr>
              <a:lnSpc>
                <a:spcPct val="90000"/>
              </a:lnSpc>
              <a:buFontTx/>
              <a:buNone/>
            </a:pPr>
            <a:r>
              <a:rPr lang="en-US" altLang="en-US"/>
              <a:t>       Simple algebra shows that: </a:t>
            </a:r>
            <a:endParaRPr lang="en-US" altLang="en-US" b="1"/>
          </a:p>
          <a:p>
            <a:pPr lvl="1">
              <a:lnSpc>
                <a:spcPct val="90000"/>
              </a:lnSpc>
              <a:buFontTx/>
              <a:buNone/>
            </a:pPr>
            <a:r>
              <a:rPr lang="en-US" altLang="en-US" sz="1600"/>
              <a:t>P(B|A) = P(A|B) ´ P(B) / P(A)      equation 1</a:t>
            </a:r>
          </a:p>
          <a:p>
            <a:pPr>
              <a:lnSpc>
                <a:spcPct val="90000"/>
              </a:lnSpc>
            </a:pPr>
            <a:endParaRPr lang="en-US" altLang="en-US"/>
          </a:p>
          <a:p>
            <a:pPr>
              <a:lnSpc>
                <a:spcPct val="90000"/>
              </a:lnSpc>
            </a:pPr>
            <a:r>
              <a:rPr lang="en-US" altLang="en-US"/>
              <a:t>This is Bayes's Theorem. In words this says that the posterior probability of B (the updated prediction) is the product of the conditional probability of the experiment, given the influence of the parameters being investigated, times the prior probability of those parameters. (Division by the total probability of A assures that the resulting quotient falls on the [0, 1] interval, as all probabilities must.)</a:t>
            </a:r>
          </a:p>
          <a:p>
            <a:pPr>
              <a:lnSpc>
                <a:spcPct val="90000"/>
              </a:lnSpc>
              <a:buFontTx/>
              <a:buNone/>
            </a:pPr>
            <a:endParaRPr lang="en-US" alt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1F66B872-B0A3-4F80-804B-B9653D089CF8}"/>
              </a:ext>
            </a:extLst>
          </p:cNvPr>
          <p:cNvSpPr>
            <a:spLocks noGrp="1" noChangeArrowheads="1"/>
          </p:cNvSpPr>
          <p:nvPr>
            <p:ph type="title"/>
          </p:nvPr>
        </p:nvSpPr>
        <p:spPr/>
        <p:txBody>
          <a:bodyPr/>
          <a:lstStyle/>
          <a:p>
            <a:r>
              <a:rPr lang="en-US" altLang="en-US"/>
              <a:t>Bayes’ Theorem</a:t>
            </a:r>
          </a:p>
        </p:txBody>
      </p:sp>
      <p:pic>
        <p:nvPicPr>
          <p:cNvPr id="22531" name="Picture 5">
            <a:extLst>
              <a:ext uri="{FF2B5EF4-FFF2-40B4-BE49-F238E27FC236}">
                <a16:creationId xmlns:a16="http://schemas.microsoft.com/office/drawing/2014/main" id="{EFB5B2AB-63BE-49FD-A2DB-B3612CA60F3C}"/>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066800" y="1219200"/>
            <a:ext cx="5257800" cy="4800600"/>
          </a:xfrm>
          <a:noFill/>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94D733DB-5D07-46C9-8FF3-6FFEE5858609}"/>
              </a:ext>
            </a:extLst>
          </p:cNvPr>
          <p:cNvSpPr>
            <a:spLocks noGrp="1" noChangeArrowheads="1"/>
          </p:cNvSpPr>
          <p:nvPr>
            <p:ph type="title"/>
          </p:nvPr>
        </p:nvSpPr>
        <p:spPr/>
        <p:txBody>
          <a:bodyPr/>
          <a:lstStyle/>
          <a:p>
            <a:r>
              <a:rPr lang="en-US" altLang="en-US"/>
              <a:t>Problem</a:t>
            </a:r>
          </a:p>
        </p:txBody>
      </p:sp>
      <p:sp>
        <p:nvSpPr>
          <p:cNvPr id="29699" name="Rectangle 3">
            <a:extLst>
              <a:ext uri="{FF2B5EF4-FFF2-40B4-BE49-F238E27FC236}">
                <a16:creationId xmlns:a16="http://schemas.microsoft.com/office/drawing/2014/main" id="{D5E071C7-ED6A-4CF9-AFB9-EC2E6626C14F}"/>
              </a:ext>
            </a:extLst>
          </p:cNvPr>
          <p:cNvSpPr>
            <a:spLocks noGrp="1" noChangeArrowheads="1"/>
          </p:cNvSpPr>
          <p:nvPr>
            <p:ph type="body" idx="1"/>
          </p:nvPr>
        </p:nvSpPr>
        <p:spPr>
          <a:xfrm>
            <a:off x="990600" y="1143000"/>
            <a:ext cx="7467600" cy="5105400"/>
          </a:xfrm>
        </p:spPr>
        <p:txBody>
          <a:bodyPr/>
          <a:lstStyle/>
          <a:p>
            <a:pPr>
              <a:lnSpc>
                <a:spcPct val="90000"/>
              </a:lnSpc>
              <a:buFontTx/>
              <a:buNone/>
            </a:pPr>
            <a:endParaRPr lang="en-US" altLang="en-US" b="1"/>
          </a:p>
          <a:p>
            <a:pPr>
              <a:lnSpc>
                <a:spcPct val="90000"/>
              </a:lnSpc>
            </a:pPr>
            <a:r>
              <a:rPr lang="en-US" altLang="en-US"/>
              <a:t>A company is planning to market a new product. The company’s marketing vice-president is particularly concerned about the product’s superiority over the closest competitive product, which is sold by another company. The marketing vice-president assessed the probability of the new product’s superiority to be 0.7. This executive then ordered a market survey to determine the products superiority over the competition.</a:t>
            </a:r>
          </a:p>
          <a:p>
            <a:pPr>
              <a:lnSpc>
                <a:spcPct val="90000"/>
              </a:lnSpc>
            </a:pPr>
            <a:endParaRPr lang="en-US" altLang="en-US"/>
          </a:p>
          <a:p>
            <a:pPr>
              <a:lnSpc>
                <a:spcPct val="90000"/>
              </a:lnSpc>
            </a:pPr>
            <a:r>
              <a:rPr lang="en-US" altLang="en-US"/>
              <a:t>The results of the survey indicated that the product was superior to its competitor.</a:t>
            </a:r>
          </a:p>
          <a:p>
            <a:pPr>
              <a:lnSpc>
                <a:spcPct val="90000"/>
              </a:lnSpc>
            </a:pPr>
            <a:endParaRPr lang="en-US" altLang="en-US"/>
          </a:p>
          <a:p>
            <a:pPr>
              <a:lnSpc>
                <a:spcPct val="90000"/>
              </a:lnSpc>
            </a:pPr>
            <a:r>
              <a:rPr lang="en-US" altLang="en-US"/>
              <a:t>Assume the market survey has the following reliability:</a:t>
            </a:r>
          </a:p>
          <a:p>
            <a:pPr lvl="1">
              <a:lnSpc>
                <a:spcPct val="90000"/>
              </a:lnSpc>
            </a:pPr>
            <a:r>
              <a:rPr lang="en-US" altLang="en-US" sz="1600" i="1"/>
              <a:t>If the product is really superior, the probability that the survey will indicate “superior” is 0.8.</a:t>
            </a:r>
            <a:endParaRPr lang="en-US" altLang="en-US" sz="1600"/>
          </a:p>
          <a:p>
            <a:pPr lvl="1">
              <a:lnSpc>
                <a:spcPct val="90000"/>
              </a:lnSpc>
            </a:pPr>
            <a:r>
              <a:rPr lang="en-US" altLang="en-US" sz="1600" i="1"/>
              <a:t>If the product is really worse than the competitor, the probability that the survey will indicate “superior” is 0.3.</a:t>
            </a:r>
            <a:endParaRPr lang="en-US" altLang="en-US" sz="1600"/>
          </a:p>
          <a:p>
            <a:pPr>
              <a:lnSpc>
                <a:spcPct val="90000"/>
              </a:lnSpc>
            </a:pPr>
            <a:endParaRPr lang="en-US" altLang="en-US"/>
          </a:p>
          <a:p>
            <a:pPr>
              <a:lnSpc>
                <a:spcPct val="90000"/>
              </a:lnSpc>
            </a:pPr>
            <a:r>
              <a:rPr lang="en-US" altLang="en-US"/>
              <a:t>After completion of the market survey, what should the vice-president’s revised probability assignment to the event “new product is superior to its competitors”?</a:t>
            </a:r>
          </a:p>
          <a:p>
            <a:pPr>
              <a:lnSpc>
                <a:spcPct val="90000"/>
              </a:lnSpc>
            </a:pPr>
            <a:endParaRPr lang="en-US" altLang="en-US"/>
          </a:p>
          <a:p>
            <a:pPr>
              <a:lnSpc>
                <a:spcPct val="90000"/>
              </a:lnSpc>
              <a:buFontTx/>
              <a:buNone/>
            </a:pPr>
            <a:endParaRPr lang="en-US" alt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BE568CFB-C7F6-42B2-873F-9203453918F1}"/>
              </a:ext>
            </a:extLst>
          </p:cNvPr>
          <p:cNvSpPr>
            <a:spLocks noGrp="1" noChangeArrowheads="1"/>
          </p:cNvSpPr>
          <p:nvPr>
            <p:ph type="title"/>
          </p:nvPr>
        </p:nvSpPr>
        <p:spPr/>
        <p:txBody>
          <a:bodyPr/>
          <a:lstStyle/>
          <a:p>
            <a:r>
              <a:rPr lang="en-US" altLang="en-US"/>
              <a:t>Joint Probability Table</a:t>
            </a:r>
          </a:p>
        </p:txBody>
      </p:sp>
      <p:graphicFrame>
        <p:nvGraphicFramePr>
          <p:cNvPr id="305199" name="Group 47">
            <a:extLst>
              <a:ext uri="{FF2B5EF4-FFF2-40B4-BE49-F238E27FC236}">
                <a16:creationId xmlns:a16="http://schemas.microsoft.com/office/drawing/2014/main" id="{A56CDF5F-E7ED-4A70-9CDF-7C93819E7D1A}"/>
              </a:ext>
            </a:extLst>
          </p:cNvPr>
          <p:cNvGraphicFramePr>
            <a:graphicFrameLocks noGrp="1"/>
          </p:cNvGraphicFramePr>
          <p:nvPr>
            <p:ph idx="1"/>
          </p:nvPr>
        </p:nvGraphicFramePr>
        <p:xfrm>
          <a:off x="762000" y="1295400"/>
          <a:ext cx="7772400" cy="4800599"/>
        </p:xfrm>
        <a:graphic>
          <a:graphicData uri="http://schemas.openxmlformats.org/drawingml/2006/table">
            <a:tbl>
              <a:tblPr/>
              <a:tblGrid>
                <a:gridCol w="1905000">
                  <a:extLst>
                    <a:ext uri="{9D8B030D-6E8A-4147-A177-3AD203B41FA5}">
                      <a16:colId xmlns:a16="http://schemas.microsoft.com/office/drawing/2014/main" val="20000"/>
                    </a:ext>
                  </a:extLst>
                </a:gridCol>
                <a:gridCol w="1295400">
                  <a:extLst>
                    <a:ext uri="{9D8B030D-6E8A-4147-A177-3AD203B41FA5}">
                      <a16:colId xmlns:a16="http://schemas.microsoft.com/office/drawing/2014/main" val="20001"/>
                    </a:ext>
                  </a:extLst>
                </a:gridCol>
                <a:gridCol w="1524000">
                  <a:extLst>
                    <a:ext uri="{9D8B030D-6E8A-4147-A177-3AD203B41FA5}">
                      <a16:colId xmlns:a16="http://schemas.microsoft.com/office/drawing/2014/main" val="20002"/>
                    </a:ext>
                  </a:extLst>
                </a:gridCol>
                <a:gridCol w="1524000">
                  <a:extLst>
                    <a:ext uri="{9D8B030D-6E8A-4147-A177-3AD203B41FA5}">
                      <a16:colId xmlns:a16="http://schemas.microsoft.com/office/drawing/2014/main" val="20003"/>
                    </a:ext>
                  </a:extLst>
                </a:gridCol>
                <a:gridCol w="1524000">
                  <a:extLst>
                    <a:ext uri="{9D8B030D-6E8A-4147-A177-3AD203B41FA5}">
                      <a16:colId xmlns:a16="http://schemas.microsoft.com/office/drawing/2014/main" val="20004"/>
                    </a:ext>
                  </a:extLst>
                </a:gridCol>
              </a:tblGrid>
              <a:tr h="1227137">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195"/>
                      </a:srgbClr>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a:ln>
                            <a:noFill/>
                          </a:ln>
                          <a:solidFill>
                            <a:schemeClr val="tx1"/>
                          </a:solidFill>
                          <a:effectLst/>
                          <a:latin typeface="Arial" charset="0"/>
                        </a:rPr>
                        <a:t>P(Ai)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195"/>
                      </a:srgbClr>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a:ln>
                            <a:noFill/>
                          </a:ln>
                          <a:solidFill>
                            <a:schemeClr val="tx1"/>
                          </a:solidFill>
                          <a:effectLst/>
                          <a:latin typeface="Arial" charset="0"/>
                        </a:rPr>
                        <a:t>P(B|Ai)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195"/>
                      </a:srgbClr>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a:ln>
                            <a:noFill/>
                          </a:ln>
                          <a:solidFill>
                            <a:schemeClr val="tx1"/>
                          </a:solidFill>
                          <a:effectLst/>
                          <a:latin typeface="Arial" charset="0"/>
                        </a:rPr>
                        <a:t>P(Ai)* P(B|Ai)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195"/>
                      </a:srgbClr>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a:ln>
                            <a:noFill/>
                          </a:ln>
                          <a:solidFill>
                            <a:schemeClr val="tx1"/>
                          </a:solidFill>
                          <a:effectLst/>
                          <a:latin typeface="Arial" charset="0"/>
                        </a:rPr>
                        <a:t>Revised Probability</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a:ln>
                            <a:noFill/>
                          </a:ln>
                          <a:solidFill>
                            <a:schemeClr val="tx1"/>
                          </a:solidFill>
                          <a:effectLst/>
                          <a:latin typeface="Arial" charset="0"/>
                        </a:rPr>
                        <a:t>P(Ai|B)</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195"/>
                      </a:srgbClr>
                    </a:solidFill>
                  </a:tcPr>
                </a:tc>
                <a:extLst>
                  <a:ext uri="{0D108BD9-81ED-4DB2-BD59-A6C34878D82A}">
                    <a16:rowId xmlns:a16="http://schemas.microsoft.com/office/drawing/2014/main" val="10000"/>
                  </a:ext>
                </a:extLst>
              </a:tr>
              <a:tr h="1239837">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a:ln>
                            <a:noFill/>
                          </a:ln>
                          <a:solidFill>
                            <a:schemeClr val="tx1"/>
                          </a:solidFill>
                          <a:effectLst/>
                          <a:latin typeface="Arial" charset="0"/>
                        </a:rPr>
                        <a:t>A1</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a:ln>
                            <a:noFill/>
                          </a:ln>
                          <a:solidFill>
                            <a:schemeClr val="tx1"/>
                          </a:solidFill>
                          <a:effectLst/>
                          <a:latin typeface="Arial" charset="0"/>
                        </a:rPr>
                        <a:t>Probability product is superior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195"/>
                      </a:srgbClr>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a:ln>
                            <a:noFill/>
                          </a:ln>
                          <a:solidFill>
                            <a:schemeClr val="tx1"/>
                          </a:solidFill>
                          <a:effectLst/>
                          <a:latin typeface="Arial" charset="0"/>
                        </a:rPr>
                        <a:t>0.7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195"/>
                      </a:srgbClr>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a:ln>
                            <a:noFill/>
                          </a:ln>
                          <a:solidFill>
                            <a:schemeClr val="tx1"/>
                          </a:solidFill>
                          <a:effectLst/>
                          <a:latin typeface="Arial" charset="0"/>
                        </a:rPr>
                        <a:t>0.8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195"/>
                      </a:srgbClr>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a:ln>
                            <a:noFill/>
                          </a:ln>
                          <a:solidFill>
                            <a:schemeClr val="tx1"/>
                          </a:solidFill>
                          <a:effectLst/>
                          <a:latin typeface="Arial" charset="0"/>
                        </a:rPr>
                        <a:t>0.56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195"/>
                      </a:srgbClr>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a:ln>
                            <a:noFill/>
                          </a:ln>
                          <a:solidFill>
                            <a:schemeClr val="tx1"/>
                          </a:solidFill>
                          <a:effectLst/>
                          <a:latin typeface="Arial" charset="0"/>
                        </a:rPr>
                        <a:t>0.56/0.65 = 0.86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195"/>
                      </a:srgbClr>
                    </a:solidFill>
                  </a:tcPr>
                </a:tc>
                <a:extLst>
                  <a:ext uri="{0D108BD9-81ED-4DB2-BD59-A6C34878D82A}">
                    <a16:rowId xmlns:a16="http://schemas.microsoft.com/office/drawing/2014/main" val="10001"/>
                  </a:ext>
                </a:extLst>
              </a:tr>
              <a:tr h="1484312">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a:ln>
                            <a:noFill/>
                          </a:ln>
                          <a:solidFill>
                            <a:schemeClr val="tx1"/>
                          </a:solidFill>
                          <a:effectLst/>
                          <a:latin typeface="Arial" charset="0"/>
                        </a:rPr>
                        <a:t>A2</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a:ln>
                            <a:noFill/>
                          </a:ln>
                          <a:solidFill>
                            <a:schemeClr val="tx1"/>
                          </a:solidFill>
                          <a:effectLst/>
                          <a:latin typeface="Arial" charset="0"/>
                        </a:rPr>
                        <a:t>Probability product is not superior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195"/>
                      </a:srgbClr>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a:ln>
                            <a:noFill/>
                          </a:ln>
                          <a:solidFill>
                            <a:schemeClr val="tx1"/>
                          </a:solidFill>
                          <a:effectLst/>
                          <a:latin typeface="Arial" charset="0"/>
                        </a:rPr>
                        <a:t>0.3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195"/>
                      </a:srgbClr>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a:ln>
                            <a:noFill/>
                          </a:ln>
                          <a:solidFill>
                            <a:schemeClr val="tx1"/>
                          </a:solidFill>
                          <a:effectLst/>
                          <a:latin typeface="Arial" charset="0"/>
                        </a:rPr>
                        <a:t>0.3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195"/>
                      </a:srgbClr>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a:ln>
                            <a:noFill/>
                          </a:ln>
                          <a:solidFill>
                            <a:schemeClr val="tx1"/>
                          </a:solidFill>
                          <a:effectLst/>
                          <a:latin typeface="Arial" charset="0"/>
                        </a:rPr>
                        <a:t>0.09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195"/>
                      </a:srgbClr>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a:ln>
                            <a:noFill/>
                          </a:ln>
                          <a:solidFill>
                            <a:schemeClr val="tx1"/>
                          </a:solidFill>
                          <a:effectLst/>
                          <a:latin typeface="Arial" charset="0"/>
                        </a:rPr>
                        <a:t>0.09/0.65 = 0.14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195"/>
                      </a:srgbClr>
                    </a:solidFill>
                  </a:tcPr>
                </a:tc>
                <a:extLst>
                  <a:ext uri="{0D108BD9-81ED-4DB2-BD59-A6C34878D82A}">
                    <a16:rowId xmlns:a16="http://schemas.microsoft.com/office/drawing/2014/main" val="10002"/>
                  </a:ext>
                </a:extLst>
              </a:tr>
              <a:tr h="84931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alpha val="50195"/>
                      </a:srgbClr>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a:ln>
                            <a:noFill/>
                          </a:ln>
                          <a:solidFill>
                            <a:schemeClr val="tx1"/>
                          </a:solidFill>
                          <a:effectLst/>
                          <a:latin typeface="Arial" charset="0"/>
                        </a:rPr>
                        <a:t>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alpha val="50195"/>
                      </a:srgbClr>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a:ln>
                            <a:noFill/>
                          </a:ln>
                          <a:solidFill>
                            <a:schemeClr val="tx1"/>
                          </a:solidFill>
                          <a:effectLst/>
                          <a:latin typeface="Arial" charset="0"/>
                        </a:rPr>
                        <a:t>P(B)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alpha val="50195"/>
                      </a:srgbClr>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a:ln>
                            <a:noFill/>
                          </a:ln>
                          <a:solidFill>
                            <a:schemeClr val="tx1"/>
                          </a:solidFill>
                          <a:effectLst/>
                          <a:latin typeface="Arial" charset="0"/>
                        </a:rPr>
                        <a:t>0.65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alpha val="50195"/>
                      </a:srgbClr>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alpha val="50195"/>
                      </a:srgbClr>
                    </a:solid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06B10327-3D54-4C88-B7FC-9638F6D08B4F}"/>
              </a:ext>
            </a:extLst>
          </p:cNvPr>
          <p:cNvSpPr>
            <a:spLocks noGrp="1" noChangeArrowheads="1"/>
          </p:cNvSpPr>
          <p:nvPr>
            <p:ph type="title"/>
          </p:nvPr>
        </p:nvSpPr>
        <p:spPr>
          <a:xfrm>
            <a:off x="990600" y="228600"/>
            <a:ext cx="7543800" cy="838200"/>
          </a:xfrm>
          <a:noFill/>
        </p:spPr>
        <p:txBody>
          <a:bodyPr/>
          <a:lstStyle/>
          <a:p>
            <a:r>
              <a:rPr lang="en-US" altLang="en-US" sz="1800">
                <a:solidFill>
                  <a:schemeClr val="tx1"/>
                </a:solidFill>
              </a:rPr>
              <a:t>Deterministic Models vs.</a:t>
            </a:r>
            <a:br>
              <a:rPr lang="en-US" altLang="en-US" sz="1800">
                <a:solidFill>
                  <a:schemeClr val="tx1"/>
                </a:solidFill>
              </a:rPr>
            </a:br>
            <a:r>
              <a:rPr lang="en-US" altLang="en-US" sz="1800">
                <a:solidFill>
                  <a:schemeClr val="tx1"/>
                </a:solidFill>
              </a:rPr>
              <a:t>Probabilistic (Stochastic) Models</a:t>
            </a:r>
          </a:p>
        </p:txBody>
      </p:sp>
      <p:sp>
        <p:nvSpPr>
          <p:cNvPr id="15363" name="Text Box 3">
            <a:extLst>
              <a:ext uri="{FF2B5EF4-FFF2-40B4-BE49-F238E27FC236}">
                <a16:creationId xmlns:a16="http://schemas.microsoft.com/office/drawing/2014/main" id="{F1D4C9CA-7A41-4857-9C19-B2C4AB59B802}"/>
              </a:ext>
            </a:extLst>
          </p:cNvPr>
          <p:cNvSpPr txBox="1">
            <a:spLocks noChangeArrowheads="1"/>
          </p:cNvSpPr>
          <p:nvPr/>
        </p:nvSpPr>
        <p:spPr bwMode="auto">
          <a:xfrm>
            <a:off x="990600" y="1143000"/>
            <a:ext cx="7467600" cy="614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spcBef>
                <a:spcPct val="0"/>
              </a:spcBef>
              <a:buFontTx/>
              <a:buNone/>
            </a:pPr>
            <a:r>
              <a:rPr lang="en-US" altLang="en-US"/>
              <a:t>Deterministic Models</a:t>
            </a:r>
          </a:p>
          <a:p>
            <a:pPr>
              <a:spcBef>
                <a:spcPct val="0"/>
              </a:spcBef>
              <a:buFontTx/>
              <a:buNone/>
            </a:pPr>
            <a:endParaRPr lang="en-US" altLang="en-US" b="1">
              <a:solidFill>
                <a:schemeClr val="bg2"/>
              </a:solidFill>
            </a:endParaRPr>
          </a:p>
          <a:p>
            <a:pPr>
              <a:spcBef>
                <a:spcPct val="0"/>
              </a:spcBef>
            </a:pPr>
            <a:r>
              <a:rPr lang="en-US" altLang="en-US"/>
              <a:t>are models in which all relevant data are assumed to be known with certainty.</a:t>
            </a:r>
          </a:p>
          <a:p>
            <a:pPr>
              <a:spcBef>
                <a:spcPct val="0"/>
              </a:spcBef>
              <a:buFontTx/>
              <a:buNone/>
            </a:pPr>
            <a:endParaRPr lang="en-US" altLang="en-US"/>
          </a:p>
          <a:p>
            <a:pPr>
              <a:spcBef>
                <a:spcPct val="0"/>
              </a:spcBef>
            </a:pPr>
            <a:r>
              <a:rPr lang="en-US" altLang="en-US"/>
              <a:t>can handle complex situations with many decisions and constraints</a:t>
            </a:r>
          </a:p>
          <a:p>
            <a:pPr>
              <a:spcBef>
                <a:spcPct val="0"/>
              </a:spcBef>
            </a:pPr>
            <a:endParaRPr lang="en-US" altLang="en-US"/>
          </a:p>
          <a:p>
            <a:pPr>
              <a:spcBef>
                <a:spcPct val="0"/>
              </a:spcBef>
            </a:pPr>
            <a:r>
              <a:rPr lang="en-US" altLang="en-US"/>
              <a:t>are very useful when there are few uncontrolled model inputs that are uncertain.</a:t>
            </a:r>
          </a:p>
          <a:p>
            <a:pPr>
              <a:lnSpc>
                <a:spcPct val="90000"/>
              </a:lnSpc>
              <a:spcBef>
                <a:spcPct val="0"/>
              </a:spcBef>
            </a:pPr>
            <a:endParaRPr lang="en-US" altLang="en-US"/>
          </a:p>
          <a:p>
            <a:pPr>
              <a:lnSpc>
                <a:spcPct val="90000"/>
              </a:lnSpc>
              <a:spcBef>
                <a:spcPct val="0"/>
              </a:spcBef>
            </a:pPr>
            <a:r>
              <a:rPr lang="en-US" altLang="en-US"/>
              <a:t>are useful for a variety of management problems.</a:t>
            </a:r>
          </a:p>
          <a:p>
            <a:pPr>
              <a:lnSpc>
                <a:spcPct val="90000"/>
              </a:lnSpc>
              <a:spcBef>
                <a:spcPct val="0"/>
              </a:spcBef>
            </a:pPr>
            <a:endParaRPr lang="en-US" altLang="en-US"/>
          </a:p>
          <a:p>
            <a:pPr>
              <a:lnSpc>
                <a:spcPct val="90000"/>
              </a:lnSpc>
              <a:spcBef>
                <a:spcPct val="0"/>
              </a:spcBef>
            </a:pPr>
            <a:r>
              <a:rPr lang="en-US" altLang="en-US"/>
              <a:t>are easy to incorporate constraints on variables.</a:t>
            </a:r>
          </a:p>
          <a:p>
            <a:pPr>
              <a:lnSpc>
                <a:spcPct val="90000"/>
              </a:lnSpc>
              <a:spcBef>
                <a:spcPct val="0"/>
              </a:spcBef>
            </a:pPr>
            <a:endParaRPr lang="en-US" altLang="en-US"/>
          </a:p>
          <a:p>
            <a:pPr>
              <a:lnSpc>
                <a:spcPct val="90000"/>
              </a:lnSpc>
              <a:spcBef>
                <a:spcPct val="0"/>
              </a:spcBef>
            </a:pPr>
            <a:r>
              <a:rPr lang="en-US" altLang="en-US"/>
              <a:t>software is available to optimize constrained models.</a:t>
            </a:r>
          </a:p>
          <a:p>
            <a:pPr>
              <a:lnSpc>
                <a:spcPct val="90000"/>
              </a:lnSpc>
              <a:spcBef>
                <a:spcPct val="0"/>
              </a:spcBef>
            </a:pPr>
            <a:endParaRPr lang="en-US" altLang="en-US"/>
          </a:p>
          <a:p>
            <a:pPr>
              <a:lnSpc>
                <a:spcPct val="90000"/>
              </a:lnSpc>
              <a:spcBef>
                <a:spcPct val="0"/>
              </a:spcBef>
            </a:pPr>
            <a:r>
              <a:rPr lang="en-US" altLang="en-US"/>
              <a:t>allows for managerial interpretation of results. </a:t>
            </a:r>
          </a:p>
          <a:p>
            <a:pPr>
              <a:lnSpc>
                <a:spcPct val="90000"/>
              </a:lnSpc>
              <a:spcBef>
                <a:spcPct val="0"/>
              </a:spcBef>
            </a:pPr>
            <a:endParaRPr lang="en-US" altLang="en-US"/>
          </a:p>
          <a:p>
            <a:pPr>
              <a:lnSpc>
                <a:spcPct val="90000"/>
              </a:lnSpc>
              <a:spcBef>
                <a:spcPct val="0"/>
              </a:spcBef>
            </a:pPr>
            <a:r>
              <a:rPr lang="en-US" altLang="en-US"/>
              <a:t>constrained optimization provides useful way to frame situations.</a:t>
            </a:r>
          </a:p>
          <a:p>
            <a:pPr>
              <a:lnSpc>
                <a:spcPct val="90000"/>
              </a:lnSpc>
              <a:spcBef>
                <a:spcPct val="0"/>
              </a:spcBef>
            </a:pPr>
            <a:endParaRPr lang="en-US" altLang="en-US"/>
          </a:p>
          <a:p>
            <a:pPr>
              <a:lnSpc>
                <a:spcPct val="90000"/>
              </a:lnSpc>
              <a:spcBef>
                <a:spcPct val="0"/>
              </a:spcBef>
            </a:pPr>
            <a:r>
              <a:rPr lang="en-US" altLang="en-US"/>
              <a:t>will help develop your ability to formulate models in general.</a:t>
            </a:r>
          </a:p>
          <a:p>
            <a:pPr lvl="1" eaLnBrk="1" hangingPunct="1">
              <a:buClr>
                <a:schemeClr val="accent2"/>
              </a:buClr>
              <a:buSzPct val="80000"/>
              <a:buFont typeface="Wingdings" panose="05000000000000000000" pitchFamily="2" charset="2"/>
              <a:buChar char="¨"/>
            </a:pPr>
            <a:endParaRPr lang="en-US" altLang="en-US" sz="1600"/>
          </a:p>
          <a:p>
            <a:pPr>
              <a:lnSpc>
                <a:spcPct val="90000"/>
              </a:lnSpc>
              <a:spcBef>
                <a:spcPct val="0"/>
              </a:spcBef>
            </a:pPr>
            <a:endParaRPr lang="en-US" altLang="en-US"/>
          </a:p>
          <a:p>
            <a:pPr>
              <a:lnSpc>
                <a:spcPct val="90000"/>
              </a:lnSpc>
              <a:spcBef>
                <a:spcPct val="0"/>
              </a:spcBef>
            </a:pPr>
            <a:endParaRPr lang="en-US" altLang="en-US"/>
          </a:p>
          <a:p>
            <a:pPr>
              <a:lnSpc>
                <a:spcPct val="90000"/>
              </a:lnSpc>
              <a:spcBef>
                <a:spcPct val="0"/>
              </a:spcBef>
            </a:pPr>
            <a:endParaRPr lang="en-US" altLang="en-US"/>
          </a:p>
          <a:p>
            <a:pPr eaLnBrk="1" hangingPunct="1">
              <a:spcBef>
                <a:spcPct val="0"/>
              </a:spcBef>
            </a:pPr>
            <a:endParaRPr lang="en-US" altLang="en-US"/>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7836B79C-5335-4CF1-9937-63977E925774}"/>
              </a:ext>
            </a:extLst>
          </p:cNvPr>
          <p:cNvSpPr>
            <a:spLocks noGrp="1" noChangeArrowheads="1"/>
          </p:cNvSpPr>
          <p:nvPr>
            <p:ph type="title"/>
          </p:nvPr>
        </p:nvSpPr>
        <p:spPr>
          <a:xfrm>
            <a:off x="990600" y="228600"/>
            <a:ext cx="7543800" cy="838200"/>
          </a:xfrm>
          <a:noFill/>
        </p:spPr>
        <p:txBody>
          <a:bodyPr/>
          <a:lstStyle/>
          <a:p>
            <a:r>
              <a:rPr lang="en-US" altLang="en-US" sz="1800" dirty="0">
                <a:solidFill>
                  <a:schemeClr val="tx1"/>
                </a:solidFill>
              </a:rPr>
              <a:t>Optimization</a:t>
            </a:r>
          </a:p>
        </p:txBody>
      </p:sp>
      <p:sp>
        <p:nvSpPr>
          <p:cNvPr id="7171" name="Text Box 3">
            <a:extLst>
              <a:ext uri="{FF2B5EF4-FFF2-40B4-BE49-F238E27FC236}">
                <a16:creationId xmlns:a16="http://schemas.microsoft.com/office/drawing/2014/main" id="{1A65EE6D-1790-462B-A69D-539CF1D85422}"/>
              </a:ext>
            </a:extLst>
          </p:cNvPr>
          <p:cNvSpPr txBox="1">
            <a:spLocks noChangeArrowheads="1"/>
          </p:cNvSpPr>
          <p:nvPr/>
        </p:nvSpPr>
        <p:spPr bwMode="auto">
          <a:xfrm>
            <a:off x="990600" y="1143000"/>
            <a:ext cx="7467600" cy="50106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286000" indent="-457200">
              <a:spcBef>
                <a:spcPct val="20000"/>
              </a:spcBef>
              <a:buChar char="•"/>
              <a:defRPr sz="1200">
                <a:solidFill>
                  <a:schemeClr val="tx1"/>
                </a:solidFill>
                <a:latin typeface="Arial" panose="020B0604020202020204" pitchFamily="34" charset="0"/>
              </a:defRPr>
            </a:lvl5pPr>
            <a:lvl6pPr marL="2743200" indent="-457200" eaLnBrk="0" fontAlgn="base" hangingPunct="0">
              <a:spcBef>
                <a:spcPct val="20000"/>
              </a:spcBef>
              <a:spcAft>
                <a:spcPct val="0"/>
              </a:spcAft>
              <a:buChar char="•"/>
              <a:defRPr sz="1200">
                <a:solidFill>
                  <a:schemeClr val="tx1"/>
                </a:solidFill>
                <a:latin typeface="Arial" panose="020B0604020202020204" pitchFamily="34" charset="0"/>
              </a:defRPr>
            </a:lvl6pPr>
            <a:lvl7pPr marL="3200400" indent="-457200" eaLnBrk="0" fontAlgn="base" hangingPunct="0">
              <a:spcBef>
                <a:spcPct val="20000"/>
              </a:spcBef>
              <a:spcAft>
                <a:spcPct val="0"/>
              </a:spcAft>
              <a:buChar char="•"/>
              <a:defRPr sz="1200">
                <a:solidFill>
                  <a:schemeClr val="tx1"/>
                </a:solidFill>
                <a:latin typeface="Arial" panose="020B0604020202020204" pitchFamily="34" charset="0"/>
              </a:defRPr>
            </a:lvl7pPr>
            <a:lvl8pPr marL="3657600" indent="-457200" eaLnBrk="0" fontAlgn="base" hangingPunct="0">
              <a:spcBef>
                <a:spcPct val="20000"/>
              </a:spcBef>
              <a:spcAft>
                <a:spcPct val="0"/>
              </a:spcAft>
              <a:buChar char="•"/>
              <a:defRPr sz="1200">
                <a:solidFill>
                  <a:schemeClr val="tx1"/>
                </a:solidFill>
                <a:latin typeface="Arial" panose="020B0604020202020204" pitchFamily="34" charset="0"/>
              </a:defRPr>
            </a:lvl8pPr>
            <a:lvl9pPr marL="4114800" indent="-457200" eaLnBrk="0" fontAlgn="base" hangingPunct="0">
              <a:spcBef>
                <a:spcPct val="20000"/>
              </a:spcBef>
              <a:spcAft>
                <a:spcPct val="0"/>
              </a:spcAft>
              <a:buChar char="•"/>
              <a:defRPr sz="1200">
                <a:solidFill>
                  <a:schemeClr val="tx1"/>
                </a:solidFill>
                <a:latin typeface="Arial" panose="020B0604020202020204" pitchFamily="34" charset="0"/>
              </a:defRPr>
            </a:lvl9pPr>
          </a:lstStyle>
          <a:p>
            <a:pPr>
              <a:spcBef>
                <a:spcPct val="0"/>
              </a:spcBef>
              <a:buFontTx/>
              <a:buNone/>
            </a:pPr>
            <a:endParaRPr lang="en-US" altLang="en-US" b="1" dirty="0">
              <a:solidFill>
                <a:schemeClr val="bg2"/>
              </a:solidFill>
            </a:endParaRPr>
          </a:p>
          <a:p>
            <a:r>
              <a:rPr lang="en-US" dirty="0"/>
              <a:t>Common elements of all optimization problems</a:t>
            </a:r>
          </a:p>
          <a:p>
            <a:endParaRPr lang="en-US" dirty="0"/>
          </a:p>
          <a:p>
            <a:pPr lvl="1"/>
            <a:r>
              <a:rPr lang="en-US" b="1" dirty="0"/>
              <a:t>Decision Variables</a:t>
            </a:r>
            <a:r>
              <a:rPr lang="en-US" dirty="0"/>
              <a:t> - the variables whose values the decision maker is allowed to choose.</a:t>
            </a:r>
          </a:p>
          <a:p>
            <a:pPr lvl="1"/>
            <a:r>
              <a:rPr lang="en-US" b="1" dirty="0"/>
              <a:t>Objective Function </a:t>
            </a:r>
            <a:r>
              <a:rPr lang="en-US" dirty="0"/>
              <a:t> - value that is to be optimized – maximized or minimized</a:t>
            </a:r>
          </a:p>
          <a:p>
            <a:pPr lvl="1"/>
            <a:r>
              <a:rPr lang="en-US" b="1" dirty="0"/>
              <a:t>Constraints </a:t>
            </a:r>
            <a:r>
              <a:rPr lang="en-US" dirty="0"/>
              <a:t>that must be satisfied</a:t>
            </a:r>
          </a:p>
          <a:p>
            <a:endParaRPr lang="en-US" dirty="0"/>
          </a:p>
          <a:p>
            <a:r>
              <a:rPr lang="en-US" dirty="0"/>
              <a:t>Excel terminology for optimization</a:t>
            </a:r>
          </a:p>
          <a:p>
            <a:endParaRPr lang="en-US" dirty="0"/>
          </a:p>
          <a:p>
            <a:pPr lvl="1"/>
            <a:r>
              <a:rPr lang="en-US" dirty="0"/>
              <a:t>Decision variables = </a:t>
            </a:r>
            <a:r>
              <a:rPr lang="en-US" b="1" dirty="0"/>
              <a:t>changing cells</a:t>
            </a:r>
          </a:p>
          <a:p>
            <a:pPr lvl="1"/>
            <a:r>
              <a:rPr lang="en-US" dirty="0"/>
              <a:t>Objective = </a:t>
            </a:r>
            <a:r>
              <a:rPr lang="en-US" b="1" dirty="0"/>
              <a:t>target cell</a:t>
            </a:r>
          </a:p>
          <a:p>
            <a:pPr lvl="1"/>
            <a:r>
              <a:rPr lang="en-US" b="1" dirty="0"/>
              <a:t>Constraints</a:t>
            </a:r>
            <a:r>
              <a:rPr lang="en-US" dirty="0"/>
              <a:t> impose restrictions on the values in the changing cells.</a:t>
            </a:r>
          </a:p>
          <a:p>
            <a:pPr>
              <a:lnSpc>
                <a:spcPct val="90000"/>
              </a:lnSpc>
              <a:spcBef>
                <a:spcPct val="0"/>
              </a:spcBef>
            </a:pPr>
            <a:endParaRPr lang="en-US" altLang="en-US" dirty="0"/>
          </a:p>
          <a:p>
            <a:pPr lvl="1" eaLnBrk="1" hangingPunct="1">
              <a:buClr>
                <a:schemeClr val="accent2"/>
              </a:buClr>
              <a:buSzPct val="80000"/>
              <a:buFont typeface="Wingdings" panose="05000000000000000000" pitchFamily="2" charset="2"/>
              <a:buChar char="¨"/>
            </a:pPr>
            <a:endParaRPr lang="en-US" altLang="en-US" sz="1600" dirty="0"/>
          </a:p>
          <a:p>
            <a:pPr>
              <a:lnSpc>
                <a:spcPct val="90000"/>
              </a:lnSpc>
              <a:spcBef>
                <a:spcPct val="0"/>
              </a:spcBef>
            </a:pPr>
            <a:endParaRPr lang="en-US" altLang="en-US" dirty="0"/>
          </a:p>
          <a:p>
            <a:pPr>
              <a:lnSpc>
                <a:spcPct val="90000"/>
              </a:lnSpc>
              <a:spcBef>
                <a:spcPct val="0"/>
              </a:spcBef>
            </a:pPr>
            <a:endParaRPr lang="en-US" altLang="en-US" dirty="0"/>
          </a:p>
          <a:p>
            <a:pPr>
              <a:lnSpc>
                <a:spcPct val="90000"/>
              </a:lnSpc>
              <a:spcBef>
                <a:spcPct val="0"/>
              </a:spcBef>
            </a:pPr>
            <a:endParaRPr lang="en-US" altLang="en-US" dirty="0"/>
          </a:p>
          <a:p>
            <a:pPr eaLnBrk="1" hangingPunct="1">
              <a:spcBef>
                <a:spcPct val="0"/>
              </a:spcBef>
            </a:pPr>
            <a:endParaRPr lang="en-US" altLang="en-US" dirty="0"/>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7836B79C-5335-4CF1-9937-63977E925774}"/>
              </a:ext>
            </a:extLst>
          </p:cNvPr>
          <p:cNvSpPr>
            <a:spLocks noGrp="1" noChangeArrowheads="1"/>
          </p:cNvSpPr>
          <p:nvPr>
            <p:ph type="title"/>
          </p:nvPr>
        </p:nvSpPr>
        <p:spPr>
          <a:xfrm>
            <a:off x="990600" y="228600"/>
            <a:ext cx="7543800" cy="838200"/>
          </a:xfrm>
          <a:noFill/>
        </p:spPr>
        <p:txBody>
          <a:bodyPr/>
          <a:lstStyle/>
          <a:p>
            <a:r>
              <a:rPr lang="en-US" altLang="en-US" sz="1800" dirty="0">
                <a:solidFill>
                  <a:schemeClr val="tx1"/>
                </a:solidFill>
              </a:rPr>
              <a:t>Optimization</a:t>
            </a:r>
            <a:br>
              <a:rPr lang="en-US" altLang="en-US" sz="1800" dirty="0">
                <a:solidFill>
                  <a:schemeClr val="tx1"/>
                </a:solidFill>
              </a:rPr>
            </a:br>
            <a:r>
              <a:rPr lang="en-US" altLang="en-US" sz="1800" dirty="0">
                <a:solidFill>
                  <a:schemeClr val="tx1"/>
                </a:solidFill>
              </a:rPr>
              <a:t>- </a:t>
            </a:r>
            <a:r>
              <a:rPr lang="en-US" sz="1400" b="1" dirty="0"/>
              <a:t>Feasible solution</a:t>
            </a:r>
            <a:r>
              <a:rPr lang="en-US" sz="1400" dirty="0"/>
              <a:t> </a:t>
            </a:r>
            <a:endParaRPr lang="en-US" altLang="en-US" sz="1800" dirty="0">
              <a:solidFill>
                <a:schemeClr val="tx1"/>
              </a:solidFill>
            </a:endParaRPr>
          </a:p>
        </p:txBody>
      </p:sp>
      <p:sp>
        <p:nvSpPr>
          <p:cNvPr id="7171" name="Text Box 3">
            <a:extLst>
              <a:ext uri="{FF2B5EF4-FFF2-40B4-BE49-F238E27FC236}">
                <a16:creationId xmlns:a16="http://schemas.microsoft.com/office/drawing/2014/main" id="{1A65EE6D-1790-462B-A69D-539CF1D85422}"/>
              </a:ext>
            </a:extLst>
          </p:cNvPr>
          <p:cNvSpPr txBox="1">
            <a:spLocks noChangeArrowheads="1"/>
          </p:cNvSpPr>
          <p:nvPr/>
        </p:nvSpPr>
        <p:spPr bwMode="auto">
          <a:xfrm>
            <a:off x="990600" y="1143000"/>
            <a:ext cx="7467600" cy="48998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286000" indent="-457200">
              <a:spcBef>
                <a:spcPct val="20000"/>
              </a:spcBef>
              <a:buChar char="•"/>
              <a:defRPr sz="1200">
                <a:solidFill>
                  <a:schemeClr val="tx1"/>
                </a:solidFill>
                <a:latin typeface="Arial" panose="020B0604020202020204" pitchFamily="34" charset="0"/>
              </a:defRPr>
            </a:lvl5pPr>
            <a:lvl6pPr marL="2743200" indent="-457200" eaLnBrk="0" fontAlgn="base" hangingPunct="0">
              <a:spcBef>
                <a:spcPct val="20000"/>
              </a:spcBef>
              <a:spcAft>
                <a:spcPct val="0"/>
              </a:spcAft>
              <a:buChar char="•"/>
              <a:defRPr sz="1200">
                <a:solidFill>
                  <a:schemeClr val="tx1"/>
                </a:solidFill>
                <a:latin typeface="Arial" panose="020B0604020202020204" pitchFamily="34" charset="0"/>
              </a:defRPr>
            </a:lvl6pPr>
            <a:lvl7pPr marL="3200400" indent="-457200" eaLnBrk="0" fontAlgn="base" hangingPunct="0">
              <a:spcBef>
                <a:spcPct val="20000"/>
              </a:spcBef>
              <a:spcAft>
                <a:spcPct val="0"/>
              </a:spcAft>
              <a:buChar char="•"/>
              <a:defRPr sz="1200">
                <a:solidFill>
                  <a:schemeClr val="tx1"/>
                </a:solidFill>
                <a:latin typeface="Arial" panose="020B0604020202020204" pitchFamily="34" charset="0"/>
              </a:defRPr>
            </a:lvl7pPr>
            <a:lvl8pPr marL="3657600" indent="-457200" eaLnBrk="0" fontAlgn="base" hangingPunct="0">
              <a:spcBef>
                <a:spcPct val="20000"/>
              </a:spcBef>
              <a:spcAft>
                <a:spcPct val="0"/>
              </a:spcAft>
              <a:buChar char="•"/>
              <a:defRPr sz="1200">
                <a:solidFill>
                  <a:schemeClr val="tx1"/>
                </a:solidFill>
                <a:latin typeface="Arial" panose="020B0604020202020204" pitchFamily="34" charset="0"/>
              </a:defRPr>
            </a:lvl8pPr>
            <a:lvl9pPr marL="4114800" indent="-457200" eaLnBrk="0" fontAlgn="base" hangingPunct="0">
              <a:spcBef>
                <a:spcPct val="20000"/>
              </a:spcBef>
              <a:spcAft>
                <a:spcPct val="0"/>
              </a:spcAft>
              <a:buChar char="•"/>
              <a:defRPr sz="1200">
                <a:solidFill>
                  <a:schemeClr val="tx1"/>
                </a:solidFill>
                <a:latin typeface="Arial" panose="020B0604020202020204" pitchFamily="34" charset="0"/>
              </a:defRPr>
            </a:lvl9pPr>
          </a:lstStyle>
          <a:p>
            <a:r>
              <a:rPr lang="en-US" dirty="0"/>
              <a:t>A common form for a constraint is </a:t>
            </a:r>
            <a:r>
              <a:rPr lang="en-US" b="1" dirty="0"/>
              <a:t>nonnegativity</a:t>
            </a:r>
          </a:p>
          <a:p>
            <a:endParaRPr lang="en-US" b="1" dirty="0"/>
          </a:p>
          <a:p>
            <a:r>
              <a:rPr lang="en-US" b="1" dirty="0"/>
              <a:t>Nonnegativity</a:t>
            </a:r>
            <a:r>
              <a:rPr lang="en-US" dirty="0"/>
              <a:t> constraints imply that changing cells must contain nonnegative values.</a:t>
            </a:r>
          </a:p>
          <a:p>
            <a:endParaRPr lang="en-US" dirty="0"/>
          </a:p>
          <a:p>
            <a:r>
              <a:rPr lang="en-US" dirty="0"/>
              <a:t>Two steps in solving an optimization problem.</a:t>
            </a:r>
          </a:p>
          <a:p>
            <a:pPr lvl="1"/>
            <a:r>
              <a:rPr lang="en-US" b="1" dirty="0"/>
              <a:t>Model development</a:t>
            </a:r>
            <a:r>
              <a:rPr lang="en-US" dirty="0"/>
              <a:t> – decide what the decision variables are, what the objective is, which constraints are required and how everything fits together</a:t>
            </a:r>
          </a:p>
          <a:p>
            <a:pPr lvl="1"/>
            <a:r>
              <a:rPr lang="en-US" b="1" dirty="0"/>
              <a:t>Optimize</a:t>
            </a:r>
            <a:r>
              <a:rPr lang="en-US" dirty="0"/>
              <a:t> – systematically choose the values of the decision variables that make the objective as large or small as possible and cause all of the constraints to be satisfied.</a:t>
            </a:r>
            <a:endParaRPr lang="en-US" b="1" dirty="0"/>
          </a:p>
          <a:p>
            <a:endParaRPr lang="en-US" dirty="0"/>
          </a:p>
          <a:p>
            <a:r>
              <a:rPr lang="en-US" dirty="0"/>
              <a:t>A </a:t>
            </a:r>
            <a:r>
              <a:rPr lang="en-US" b="1" dirty="0"/>
              <a:t>feasible solution</a:t>
            </a:r>
            <a:r>
              <a:rPr lang="en-US" dirty="0"/>
              <a:t> is any set of values of the decision variables that satisfies all of the constraints.</a:t>
            </a:r>
          </a:p>
          <a:p>
            <a:endParaRPr lang="en-US" dirty="0"/>
          </a:p>
          <a:p>
            <a:r>
              <a:rPr lang="en-US" dirty="0"/>
              <a:t>The set of all feasible solutions is called the </a:t>
            </a:r>
            <a:r>
              <a:rPr lang="en-US" b="1" dirty="0"/>
              <a:t>feasible region</a:t>
            </a:r>
            <a:r>
              <a:rPr lang="en-US" dirty="0"/>
              <a:t>.</a:t>
            </a:r>
          </a:p>
          <a:p>
            <a:endParaRPr lang="en-US" dirty="0"/>
          </a:p>
          <a:p>
            <a:pPr eaLnBrk="1" hangingPunct="1">
              <a:spcBef>
                <a:spcPct val="0"/>
              </a:spcBef>
            </a:pPr>
            <a:endParaRPr lang="en-US" altLang="en-US" dirty="0"/>
          </a:p>
        </p:txBody>
      </p:sp>
    </p:spTree>
    <p:extLst>
      <p:ext uri="{BB962C8B-B14F-4D97-AF65-F5344CB8AC3E}">
        <p14:creationId xmlns:p14="http://schemas.microsoft.com/office/powerpoint/2010/main" val="187944970"/>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7836B79C-5335-4CF1-9937-63977E925774}"/>
              </a:ext>
            </a:extLst>
          </p:cNvPr>
          <p:cNvSpPr>
            <a:spLocks noGrp="1" noChangeArrowheads="1"/>
          </p:cNvSpPr>
          <p:nvPr>
            <p:ph type="title"/>
          </p:nvPr>
        </p:nvSpPr>
        <p:spPr>
          <a:xfrm>
            <a:off x="990600" y="228600"/>
            <a:ext cx="7543800" cy="838200"/>
          </a:xfrm>
          <a:noFill/>
        </p:spPr>
        <p:txBody>
          <a:bodyPr/>
          <a:lstStyle/>
          <a:p>
            <a:r>
              <a:rPr lang="en-US" altLang="en-US" sz="1800" dirty="0">
                <a:solidFill>
                  <a:schemeClr val="tx1"/>
                </a:solidFill>
              </a:rPr>
              <a:t>Optimization</a:t>
            </a:r>
            <a:br>
              <a:rPr lang="en-US" altLang="en-US" sz="1800" dirty="0">
                <a:solidFill>
                  <a:schemeClr val="tx1"/>
                </a:solidFill>
              </a:rPr>
            </a:br>
            <a:r>
              <a:rPr lang="en-US" altLang="en-US" sz="1800" dirty="0">
                <a:solidFill>
                  <a:schemeClr val="tx1"/>
                </a:solidFill>
              </a:rPr>
              <a:t>- </a:t>
            </a:r>
            <a:r>
              <a:rPr lang="en-US" sz="1400" b="1" dirty="0"/>
              <a:t>Infeasible solution </a:t>
            </a:r>
            <a:endParaRPr lang="en-US" altLang="en-US" sz="1800" dirty="0">
              <a:solidFill>
                <a:schemeClr val="tx1"/>
              </a:solidFill>
            </a:endParaRPr>
          </a:p>
        </p:txBody>
      </p:sp>
      <p:sp>
        <p:nvSpPr>
          <p:cNvPr id="7171" name="Text Box 3">
            <a:extLst>
              <a:ext uri="{FF2B5EF4-FFF2-40B4-BE49-F238E27FC236}">
                <a16:creationId xmlns:a16="http://schemas.microsoft.com/office/drawing/2014/main" id="{1A65EE6D-1790-462B-A69D-539CF1D85422}"/>
              </a:ext>
            </a:extLst>
          </p:cNvPr>
          <p:cNvSpPr txBox="1">
            <a:spLocks noChangeArrowheads="1"/>
          </p:cNvSpPr>
          <p:nvPr/>
        </p:nvSpPr>
        <p:spPr bwMode="auto">
          <a:xfrm>
            <a:off x="990600" y="1143000"/>
            <a:ext cx="7467600" cy="598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286000" indent="-457200">
              <a:spcBef>
                <a:spcPct val="20000"/>
              </a:spcBef>
              <a:buChar char="•"/>
              <a:defRPr sz="1200">
                <a:solidFill>
                  <a:schemeClr val="tx1"/>
                </a:solidFill>
                <a:latin typeface="Arial" panose="020B0604020202020204" pitchFamily="34" charset="0"/>
              </a:defRPr>
            </a:lvl5pPr>
            <a:lvl6pPr marL="2743200" indent="-457200" eaLnBrk="0" fontAlgn="base" hangingPunct="0">
              <a:spcBef>
                <a:spcPct val="20000"/>
              </a:spcBef>
              <a:spcAft>
                <a:spcPct val="0"/>
              </a:spcAft>
              <a:buChar char="•"/>
              <a:defRPr sz="1200">
                <a:solidFill>
                  <a:schemeClr val="tx1"/>
                </a:solidFill>
                <a:latin typeface="Arial" panose="020B0604020202020204" pitchFamily="34" charset="0"/>
              </a:defRPr>
            </a:lvl6pPr>
            <a:lvl7pPr marL="3200400" indent="-457200" eaLnBrk="0" fontAlgn="base" hangingPunct="0">
              <a:spcBef>
                <a:spcPct val="20000"/>
              </a:spcBef>
              <a:spcAft>
                <a:spcPct val="0"/>
              </a:spcAft>
              <a:buChar char="•"/>
              <a:defRPr sz="1200">
                <a:solidFill>
                  <a:schemeClr val="tx1"/>
                </a:solidFill>
                <a:latin typeface="Arial" panose="020B0604020202020204" pitchFamily="34" charset="0"/>
              </a:defRPr>
            </a:lvl7pPr>
            <a:lvl8pPr marL="3657600" indent="-457200" eaLnBrk="0" fontAlgn="base" hangingPunct="0">
              <a:spcBef>
                <a:spcPct val="20000"/>
              </a:spcBef>
              <a:spcAft>
                <a:spcPct val="0"/>
              </a:spcAft>
              <a:buChar char="•"/>
              <a:defRPr sz="1200">
                <a:solidFill>
                  <a:schemeClr val="tx1"/>
                </a:solidFill>
                <a:latin typeface="Arial" panose="020B0604020202020204" pitchFamily="34" charset="0"/>
              </a:defRPr>
            </a:lvl8pPr>
            <a:lvl9pPr marL="4114800" indent="-457200" eaLnBrk="0" fontAlgn="base" hangingPunct="0">
              <a:spcBef>
                <a:spcPct val="20000"/>
              </a:spcBef>
              <a:spcAft>
                <a:spcPct val="0"/>
              </a:spcAft>
              <a:buChar char="•"/>
              <a:defRPr sz="1200">
                <a:solidFill>
                  <a:schemeClr val="tx1"/>
                </a:solidFill>
                <a:latin typeface="Arial" panose="020B0604020202020204" pitchFamily="34" charset="0"/>
              </a:defRPr>
            </a:lvl9pPr>
          </a:lstStyle>
          <a:p>
            <a:r>
              <a:rPr lang="en-US" dirty="0"/>
              <a:t>An </a:t>
            </a:r>
            <a:r>
              <a:rPr lang="en-US" b="1" dirty="0"/>
              <a:t>infeasible solution </a:t>
            </a:r>
            <a:r>
              <a:rPr lang="en-US" dirty="0"/>
              <a:t>is a solution where at least one constraint is not satisfied.</a:t>
            </a:r>
          </a:p>
          <a:p>
            <a:endParaRPr lang="en-US" dirty="0"/>
          </a:p>
          <a:p>
            <a:r>
              <a:rPr lang="en-US" dirty="0"/>
              <a:t>The </a:t>
            </a:r>
            <a:r>
              <a:rPr lang="en-US" b="1" dirty="0"/>
              <a:t>optimal solution</a:t>
            </a:r>
            <a:r>
              <a:rPr lang="en-US" dirty="0"/>
              <a:t> is the feasible solution that optimizes the objective.</a:t>
            </a:r>
          </a:p>
          <a:p>
            <a:endParaRPr lang="en-US" dirty="0"/>
          </a:p>
          <a:p>
            <a:r>
              <a:rPr lang="en-US" dirty="0"/>
              <a:t>An </a:t>
            </a:r>
            <a:r>
              <a:rPr lang="en-US" b="1" dirty="0"/>
              <a:t>algorithm</a:t>
            </a:r>
            <a:r>
              <a:rPr lang="en-US" dirty="0"/>
              <a:t> is basically a “plan of attack”. It is a prescription for carrying out the steps required to achieve some goal.</a:t>
            </a:r>
          </a:p>
          <a:p>
            <a:endParaRPr lang="en-US" dirty="0"/>
          </a:p>
          <a:p>
            <a:r>
              <a:rPr lang="en-US" dirty="0"/>
              <a:t>The </a:t>
            </a:r>
            <a:r>
              <a:rPr lang="en-US" b="1" dirty="0"/>
              <a:t>simplex method</a:t>
            </a:r>
            <a:r>
              <a:rPr lang="en-US" dirty="0"/>
              <a:t> is an algorithm that is suitable for linear models.</a:t>
            </a:r>
          </a:p>
          <a:p>
            <a:endParaRPr lang="en-US" dirty="0"/>
          </a:p>
          <a:p>
            <a:r>
              <a:rPr lang="en-US" dirty="0"/>
              <a:t>Excel’s Solver tool finds the best feasible solution with the most suitable algorithm.</a:t>
            </a:r>
          </a:p>
          <a:p>
            <a:endParaRPr lang="en-US" dirty="0"/>
          </a:p>
          <a:p>
            <a:r>
              <a:rPr lang="en-US" dirty="0"/>
              <a:t>There is really a </a:t>
            </a:r>
            <a:r>
              <a:rPr lang="en-US" i="1" dirty="0"/>
              <a:t>third</a:t>
            </a:r>
            <a:r>
              <a:rPr lang="en-US" dirty="0"/>
              <a:t> step in the optimization process: </a:t>
            </a:r>
            <a:r>
              <a:rPr lang="en-US" b="1" dirty="0"/>
              <a:t>sensitivity analysis</a:t>
            </a:r>
            <a:r>
              <a:rPr lang="en-US" dirty="0"/>
              <a:t>. This step allows us to ask a number of what-if questions about the completed model.</a:t>
            </a:r>
          </a:p>
          <a:p>
            <a:pPr marL="457200" lvl="1" indent="0" eaLnBrk="1" hangingPunct="1">
              <a:buClr>
                <a:schemeClr val="accent2"/>
              </a:buClr>
              <a:buSzPct val="80000"/>
              <a:buNone/>
            </a:pPr>
            <a:endParaRPr lang="en-US" altLang="en-US" dirty="0"/>
          </a:p>
          <a:p>
            <a:pPr marL="457200" lvl="1" indent="0" eaLnBrk="1" hangingPunct="1">
              <a:buClr>
                <a:schemeClr val="accent2"/>
              </a:buClr>
              <a:buSzPct val="80000"/>
              <a:buNone/>
            </a:pPr>
            <a:endParaRPr lang="en-US" altLang="en-US" sz="1600" dirty="0"/>
          </a:p>
          <a:p>
            <a:pPr>
              <a:lnSpc>
                <a:spcPct val="90000"/>
              </a:lnSpc>
              <a:spcBef>
                <a:spcPct val="0"/>
              </a:spcBef>
            </a:pPr>
            <a:endParaRPr lang="en-US" altLang="en-US" dirty="0"/>
          </a:p>
          <a:p>
            <a:pPr>
              <a:lnSpc>
                <a:spcPct val="90000"/>
              </a:lnSpc>
              <a:spcBef>
                <a:spcPct val="0"/>
              </a:spcBef>
            </a:pPr>
            <a:endParaRPr lang="en-US" altLang="en-US" dirty="0"/>
          </a:p>
          <a:p>
            <a:pPr>
              <a:lnSpc>
                <a:spcPct val="90000"/>
              </a:lnSpc>
              <a:spcBef>
                <a:spcPct val="0"/>
              </a:spcBef>
            </a:pPr>
            <a:endParaRPr lang="en-US" altLang="en-US" dirty="0"/>
          </a:p>
          <a:p>
            <a:pPr eaLnBrk="1" hangingPunct="1">
              <a:spcBef>
                <a:spcPct val="0"/>
              </a:spcBef>
            </a:pPr>
            <a:endParaRPr lang="en-US" altLang="en-US" dirty="0"/>
          </a:p>
        </p:txBody>
      </p:sp>
    </p:spTree>
    <p:extLst>
      <p:ext uri="{BB962C8B-B14F-4D97-AF65-F5344CB8AC3E}">
        <p14:creationId xmlns:p14="http://schemas.microsoft.com/office/powerpoint/2010/main" val="2839230812"/>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50864FDC-D0E9-440E-8D26-2ACE0901B83A}"/>
              </a:ext>
            </a:extLst>
          </p:cNvPr>
          <p:cNvSpPr>
            <a:spLocks noGrp="1" noChangeArrowheads="1"/>
          </p:cNvSpPr>
          <p:nvPr>
            <p:ph type="title"/>
          </p:nvPr>
        </p:nvSpPr>
        <p:spPr>
          <a:xfrm>
            <a:off x="990600" y="228600"/>
            <a:ext cx="7543800" cy="838200"/>
          </a:xfrm>
          <a:noFill/>
        </p:spPr>
        <p:txBody>
          <a:bodyPr/>
          <a:lstStyle/>
          <a:p>
            <a:r>
              <a:rPr lang="en-US" altLang="en-US" sz="1800" dirty="0">
                <a:solidFill>
                  <a:schemeClr val="tx1"/>
                </a:solidFill>
              </a:rPr>
              <a:t>Example 1 </a:t>
            </a:r>
            <a:br>
              <a:rPr lang="en-US" altLang="en-US" sz="1800" dirty="0">
                <a:solidFill>
                  <a:schemeClr val="tx1"/>
                </a:solidFill>
              </a:rPr>
            </a:br>
            <a:r>
              <a:rPr lang="en-US" altLang="en-US" sz="1800" dirty="0">
                <a:solidFill>
                  <a:schemeClr val="tx1"/>
                </a:solidFill>
              </a:rPr>
              <a:t>- </a:t>
            </a:r>
            <a:r>
              <a:rPr lang="en-US" sz="1800" dirty="0"/>
              <a:t>Spreadsheet Model</a:t>
            </a:r>
            <a:endParaRPr lang="en-US" altLang="en-US" sz="1800" dirty="0">
              <a:solidFill>
                <a:schemeClr val="tx1"/>
              </a:solidFill>
            </a:endParaRPr>
          </a:p>
        </p:txBody>
      </p:sp>
      <p:sp>
        <p:nvSpPr>
          <p:cNvPr id="9219" name="Text Box 3">
            <a:extLst>
              <a:ext uri="{FF2B5EF4-FFF2-40B4-BE49-F238E27FC236}">
                <a16:creationId xmlns:a16="http://schemas.microsoft.com/office/drawing/2014/main" id="{E4EFCBD0-538E-4215-A401-50FE8112C072}"/>
              </a:ext>
            </a:extLst>
          </p:cNvPr>
          <p:cNvSpPr txBox="1">
            <a:spLocks noChangeArrowheads="1"/>
          </p:cNvSpPr>
          <p:nvPr/>
        </p:nvSpPr>
        <p:spPr bwMode="auto">
          <a:xfrm>
            <a:off x="990600" y="1295400"/>
            <a:ext cx="7543800" cy="51768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square">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r>
              <a:rPr lang="en-US" dirty="0"/>
              <a:t>Common elements in all LP spreadsheet models are:</a:t>
            </a:r>
          </a:p>
          <a:p>
            <a:endParaRPr lang="en-US" dirty="0"/>
          </a:p>
          <a:p>
            <a:pPr lvl="1"/>
            <a:r>
              <a:rPr lang="en-US" b="1" dirty="0"/>
              <a:t>Inputs</a:t>
            </a:r>
            <a:r>
              <a:rPr lang="en-US" dirty="0"/>
              <a:t> – all numeric data given in the statement of the problem (Blue border)</a:t>
            </a:r>
          </a:p>
          <a:p>
            <a:pPr lvl="1"/>
            <a:r>
              <a:rPr lang="en-US" b="1" dirty="0"/>
              <a:t>Changing cells</a:t>
            </a:r>
            <a:r>
              <a:rPr lang="en-US" dirty="0"/>
              <a:t> – the values in these cells can be changed to optimize the objective (Red border)</a:t>
            </a:r>
          </a:p>
          <a:p>
            <a:pPr lvl="1"/>
            <a:r>
              <a:rPr lang="en-US" b="1" dirty="0"/>
              <a:t>Target(objective) cell</a:t>
            </a:r>
            <a:r>
              <a:rPr lang="en-US" dirty="0"/>
              <a:t> – contains the value of the objective (Double line black boarder)</a:t>
            </a:r>
          </a:p>
          <a:p>
            <a:pPr lvl="1"/>
            <a:r>
              <a:rPr lang="en-US" b="1" dirty="0"/>
              <a:t>Constraints</a:t>
            </a:r>
            <a:r>
              <a:rPr lang="en-US" dirty="0"/>
              <a:t> – specified in the Solver dialog box</a:t>
            </a:r>
          </a:p>
          <a:p>
            <a:pPr lvl="1"/>
            <a:r>
              <a:rPr lang="en-US" b="1" dirty="0"/>
              <a:t>Nonnegativity</a:t>
            </a:r>
            <a:r>
              <a:rPr lang="en-US" dirty="0"/>
              <a:t> – check an option in a Solver dialog box to indicate nonnegative changing cells</a:t>
            </a:r>
          </a:p>
          <a:p>
            <a:endParaRPr lang="en-US" dirty="0"/>
          </a:p>
          <a:p>
            <a:r>
              <a:rPr lang="en-US" dirty="0"/>
              <a:t>Three stages of the complete solution:</a:t>
            </a:r>
          </a:p>
          <a:p>
            <a:endParaRPr lang="en-US" dirty="0"/>
          </a:p>
          <a:p>
            <a:pPr lvl="1"/>
            <a:r>
              <a:rPr lang="en-US" dirty="0"/>
              <a:t>Model development stage – enter all inputs, trial values for the changing cells, and formulas relating these in spreadsheet</a:t>
            </a:r>
          </a:p>
          <a:p>
            <a:pPr lvl="1"/>
            <a:r>
              <a:rPr lang="en-US" dirty="0"/>
              <a:t>Invoke Solver – designate the objective cell, changing cells, the constraints and selected options, and tell Solver to find the </a:t>
            </a:r>
            <a:r>
              <a:rPr lang="en-US" i="1" dirty="0"/>
              <a:t>optimal </a:t>
            </a:r>
            <a:r>
              <a:rPr lang="en-US" dirty="0"/>
              <a:t>solution.</a:t>
            </a:r>
          </a:p>
          <a:p>
            <a:pPr lvl="1"/>
            <a:r>
              <a:rPr lang="en-US" dirty="0"/>
              <a:t>Sensitivity analysis – see how the optimal solution changes as the selected inputs vary</a:t>
            </a:r>
          </a:p>
          <a:p>
            <a:endParaRPr lang="en-US" altLang="en-US" dirty="0"/>
          </a:p>
        </p:txBody>
      </p:sp>
    </p:spTree>
    <p:extLst>
      <p:ext uri="{BB962C8B-B14F-4D97-AF65-F5344CB8AC3E}">
        <p14:creationId xmlns:p14="http://schemas.microsoft.com/office/powerpoint/2010/main" val="1571929889"/>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50864FDC-D0E9-440E-8D26-2ACE0901B83A}"/>
              </a:ext>
            </a:extLst>
          </p:cNvPr>
          <p:cNvSpPr>
            <a:spLocks noGrp="1" noChangeArrowheads="1"/>
          </p:cNvSpPr>
          <p:nvPr>
            <p:ph type="title"/>
          </p:nvPr>
        </p:nvSpPr>
        <p:spPr>
          <a:xfrm>
            <a:off x="990600" y="228600"/>
            <a:ext cx="7543800" cy="838200"/>
          </a:xfrm>
          <a:noFill/>
        </p:spPr>
        <p:txBody>
          <a:bodyPr/>
          <a:lstStyle/>
          <a:p>
            <a:r>
              <a:rPr lang="en-US" altLang="en-US" sz="1800" dirty="0">
                <a:solidFill>
                  <a:schemeClr val="tx1"/>
                </a:solidFill>
              </a:rPr>
              <a:t>Example 1 </a:t>
            </a:r>
            <a:br>
              <a:rPr lang="en-US" altLang="en-US" sz="1800" dirty="0">
                <a:solidFill>
                  <a:schemeClr val="tx1"/>
                </a:solidFill>
              </a:rPr>
            </a:br>
            <a:r>
              <a:rPr lang="en-US" altLang="en-US" sz="1800" dirty="0">
                <a:solidFill>
                  <a:schemeClr val="tx1"/>
                </a:solidFill>
              </a:rPr>
              <a:t>- </a:t>
            </a:r>
            <a:r>
              <a:rPr lang="en-US" sz="1800" dirty="0"/>
              <a:t>Spreadsheet Model</a:t>
            </a:r>
            <a:endParaRPr lang="en-US" altLang="en-US" sz="1800" dirty="0">
              <a:solidFill>
                <a:schemeClr val="tx1"/>
              </a:solidFill>
            </a:endParaRPr>
          </a:p>
        </p:txBody>
      </p:sp>
      <p:sp>
        <p:nvSpPr>
          <p:cNvPr id="9219" name="Text Box 3">
            <a:extLst>
              <a:ext uri="{FF2B5EF4-FFF2-40B4-BE49-F238E27FC236}">
                <a16:creationId xmlns:a16="http://schemas.microsoft.com/office/drawing/2014/main" id="{E4EFCBD0-538E-4215-A401-50FE8112C072}"/>
              </a:ext>
            </a:extLst>
          </p:cNvPr>
          <p:cNvSpPr txBox="1">
            <a:spLocks noChangeArrowheads="1"/>
          </p:cNvSpPr>
          <p:nvPr/>
        </p:nvSpPr>
        <p:spPr bwMode="auto">
          <a:xfrm>
            <a:off x="990600" y="1143000"/>
            <a:ext cx="7543800"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square">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r>
              <a:rPr lang="en-US" dirty="0"/>
              <a:t>Optimal Solution for the Dessert Model</a:t>
            </a:r>
          </a:p>
          <a:p>
            <a:r>
              <a:rPr lang="en-US" dirty="0"/>
              <a:t>In this solution the calorie and fat constraints have been met exactly, thus they are </a:t>
            </a:r>
            <a:r>
              <a:rPr lang="en-US" b="1" dirty="0"/>
              <a:t>binding</a:t>
            </a:r>
            <a:r>
              <a:rPr lang="en-US" dirty="0"/>
              <a:t>. The constraint on grams in </a:t>
            </a:r>
            <a:r>
              <a:rPr lang="en-US" b="1" dirty="0"/>
              <a:t>nonbinding</a:t>
            </a:r>
            <a:r>
              <a:rPr lang="en-US" dirty="0"/>
              <a:t>, the positive difference in grams is called</a:t>
            </a:r>
            <a:r>
              <a:rPr lang="en-US" b="1" dirty="0"/>
              <a:t> slack</a:t>
            </a:r>
            <a:r>
              <a:rPr lang="en-US" dirty="0"/>
              <a:t>.</a:t>
            </a:r>
          </a:p>
          <a:p>
            <a:endParaRPr lang="en-US" dirty="0"/>
          </a:p>
          <a:p>
            <a:pPr marL="0" indent="0">
              <a:buNone/>
            </a:pPr>
            <a:endParaRPr lang="en-US" dirty="0"/>
          </a:p>
          <a:p>
            <a:endParaRPr lang="en-US" dirty="0"/>
          </a:p>
          <a:p>
            <a:endParaRPr lang="en-US" altLang="en-US" dirty="0"/>
          </a:p>
        </p:txBody>
      </p:sp>
      <p:pic>
        <p:nvPicPr>
          <p:cNvPr id="5" name="Picture 5" descr="fig03_08">
            <a:extLst>
              <a:ext uri="{FF2B5EF4-FFF2-40B4-BE49-F238E27FC236}">
                <a16:creationId xmlns:a16="http://schemas.microsoft.com/office/drawing/2014/main" id="{0A56D518-F937-4A8F-BDE7-9F4E61BED08D}"/>
              </a:ext>
            </a:extLst>
          </p:cNvPr>
          <p:cNvPicPr>
            <a:picLocks noChangeAspect="1" noChangeArrowheads="1"/>
          </p:cNvPicPr>
          <p:nvPr/>
        </p:nvPicPr>
        <p:blipFill>
          <a:blip r:embed="rId3" cstate="print"/>
          <a:srcRect/>
          <a:stretch>
            <a:fillRect/>
          </a:stretch>
        </p:blipFill>
        <p:spPr bwMode="auto">
          <a:xfrm>
            <a:off x="990600" y="2358886"/>
            <a:ext cx="7543800" cy="4499113"/>
          </a:xfrm>
          <a:prstGeom prst="rect">
            <a:avLst/>
          </a:prstGeom>
          <a:noFill/>
        </p:spPr>
      </p:pic>
    </p:spTree>
    <p:extLst>
      <p:ext uri="{BB962C8B-B14F-4D97-AF65-F5344CB8AC3E}">
        <p14:creationId xmlns:p14="http://schemas.microsoft.com/office/powerpoint/2010/main" val="1554726594"/>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50864FDC-D0E9-440E-8D26-2ACE0901B83A}"/>
              </a:ext>
            </a:extLst>
          </p:cNvPr>
          <p:cNvSpPr>
            <a:spLocks noGrp="1" noChangeArrowheads="1"/>
          </p:cNvSpPr>
          <p:nvPr>
            <p:ph type="title"/>
          </p:nvPr>
        </p:nvSpPr>
        <p:spPr>
          <a:xfrm>
            <a:off x="990600" y="228600"/>
            <a:ext cx="7543800" cy="838200"/>
          </a:xfrm>
          <a:noFill/>
        </p:spPr>
        <p:txBody>
          <a:bodyPr/>
          <a:lstStyle/>
          <a:p>
            <a:r>
              <a:rPr lang="en-US" altLang="en-US" sz="1800" dirty="0">
                <a:solidFill>
                  <a:schemeClr val="tx1"/>
                </a:solidFill>
              </a:rPr>
              <a:t>Example 1 </a:t>
            </a:r>
            <a:br>
              <a:rPr lang="en-US" altLang="en-US" sz="1800" dirty="0">
                <a:solidFill>
                  <a:schemeClr val="tx1"/>
                </a:solidFill>
              </a:rPr>
            </a:br>
            <a:r>
              <a:rPr lang="en-US" altLang="en-US" sz="1800" dirty="0">
                <a:solidFill>
                  <a:schemeClr val="tx1"/>
                </a:solidFill>
              </a:rPr>
              <a:t>- </a:t>
            </a:r>
            <a:r>
              <a:rPr lang="en-US" sz="1800" dirty="0"/>
              <a:t>Spreadsheet Model</a:t>
            </a:r>
            <a:endParaRPr lang="en-US" altLang="en-US" sz="1800" dirty="0">
              <a:solidFill>
                <a:schemeClr val="tx1"/>
              </a:solidFill>
            </a:endParaRPr>
          </a:p>
        </p:txBody>
      </p:sp>
      <p:sp>
        <p:nvSpPr>
          <p:cNvPr id="9219" name="Text Box 3">
            <a:extLst>
              <a:ext uri="{FF2B5EF4-FFF2-40B4-BE49-F238E27FC236}">
                <a16:creationId xmlns:a16="http://schemas.microsoft.com/office/drawing/2014/main" id="{E4EFCBD0-538E-4215-A401-50FE8112C072}"/>
              </a:ext>
            </a:extLst>
          </p:cNvPr>
          <p:cNvSpPr txBox="1">
            <a:spLocks noChangeArrowheads="1"/>
          </p:cNvSpPr>
          <p:nvPr/>
        </p:nvSpPr>
        <p:spPr bwMode="auto">
          <a:xfrm>
            <a:off x="990600" y="1295400"/>
            <a:ext cx="7543800" cy="9294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square">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r>
              <a:rPr lang="en-US" dirty="0"/>
              <a:t>Solver dialog box for this model.</a:t>
            </a:r>
          </a:p>
          <a:p>
            <a:endParaRPr lang="en-US" dirty="0"/>
          </a:p>
          <a:p>
            <a:endParaRPr lang="en-US" altLang="en-US" dirty="0"/>
          </a:p>
        </p:txBody>
      </p:sp>
      <p:pic>
        <p:nvPicPr>
          <p:cNvPr id="2" name="Picture 1">
            <a:extLst>
              <a:ext uri="{FF2B5EF4-FFF2-40B4-BE49-F238E27FC236}">
                <a16:creationId xmlns:a16="http://schemas.microsoft.com/office/drawing/2014/main" id="{E9206935-03CD-46BB-A479-E0EC404FEC01}"/>
              </a:ext>
            </a:extLst>
          </p:cNvPr>
          <p:cNvPicPr>
            <a:picLocks noChangeAspect="1"/>
          </p:cNvPicPr>
          <p:nvPr/>
        </p:nvPicPr>
        <p:blipFill>
          <a:blip r:embed="rId3"/>
          <a:stretch>
            <a:fillRect/>
          </a:stretch>
        </p:blipFill>
        <p:spPr>
          <a:xfrm>
            <a:off x="1524001" y="1676400"/>
            <a:ext cx="5257800" cy="4343400"/>
          </a:xfrm>
          <a:prstGeom prst="rect">
            <a:avLst/>
          </a:prstGeom>
        </p:spPr>
      </p:pic>
    </p:spTree>
    <p:extLst>
      <p:ext uri="{BB962C8B-B14F-4D97-AF65-F5344CB8AC3E}">
        <p14:creationId xmlns:p14="http://schemas.microsoft.com/office/powerpoint/2010/main" val="3896928614"/>
      </p:ext>
    </p:extLst>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AC02870-F289-4691-A653-37E4C0A100C2}"/>
              </a:ext>
            </a:extLst>
          </p:cNvPr>
          <p:cNvSpPr>
            <a:spLocks noGrp="1" noChangeArrowheads="1"/>
          </p:cNvSpPr>
          <p:nvPr>
            <p:ph type="title"/>
          </p:nvPr>
        </p:nvSpPr>
        <p:spPr>
          <a:xfrm>
            <a:off x="990600" y="228600"/>
            <a:ext cx="7543800" cy="838200"/>
          </a:xfrm>
          <a:noFill/>
        </p:spPr>
        <p:txBody>
          <a:bodyPr/>
          <a:lstStyle/>
          <a:p>
            <a:r>
              <a:rPr lang="en-US" altLang="en-US" sz="1800" dirty="0">
                <a:solidFill>
                  <a:schemeClr val="tx1"/>
                </a:solidFill>
              </a:rPr>
              <a:t>ProductMix.xlsx</a:t>
            </a:r>
          </a:p>
        </p:txBody>
      </p:sp>
      <p:pic>
        <p:nvPicPr>
          <p:cNvPr id="4" name="Picture 2" descr="C:\My Documents\Data Analysis Files\Figs 13-16\Figure14_01.gif">
            <a:extLst>
              <a:ext uri="{FF2B5EF4-FFF2-40B4-BE49-F238E27FC236}">
                <a16:creationId xmlns:a16="http://schemas.microsoft.com/office/drawing/2014/main" id="{6D79BB3E-98AD-42E6-855E-4BA59122BF0C}"/>
              </a:ext>
            </a:extLst>
          </p:cNvPr>
          <p:cNvPicPr>
            <a:picLocks noChangeAspect="1" noChangeArrowheads="1"/>
          </p:cNvPicPr>
          <p:nvPr/>
        </p:nvPicPr>
        <p:blipFill>
          <a:blip r:embed="rId3" cstate="print"/>
          <a:srcRect/>
          <a:stretch>
            <a:fillRect/>
          </a:stretch>
        </p:blipFill>
        <p:spPr bwMode="auto">
          <a:xfrm>
            <a:off x="993912" y="381000"/>
            <a:ext cx="7692887" cy="6248400"/>
          </a:xfrm>
          <a:prstGeom prst="rect">
            <a:avLst/>
          </a:prstGeom>
          <a:noFill/>
        </p:spPr>
      </p:pic>
    </p:spTree>
    <p:extLst>
      <p:ext uri="{BB962C8B-B14F-4D97-AF65-F5344CB8AC3E}">
        <p14:creationId xmlns:p14="http://schemas.microsoft.com/office/powerpoint/2010/main" val="2235392159"/>
      </p:ext>
    </p:extLst>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AC02870-F289-4691-A653-37E4C0A100C2}"/>
              </a:ext>
            </a:extLst>
          </p:cNvPr>
          <p:cNvSpPr>
            <a:spLocks noGrp="1" noChangeArrowheads="1"/>
          </p:cNvSpPr>
          <p:nvPr>
            <p:ph type="title"/>
          </p:nvPr>
        </p:nvSpPr>
        <p:spPr>
          <a:xfrm>
            <a:off x="990600" y="228600"/>
            <a:ext cx="7543800" cy="838200"/>
          </a:xfrm>
          <a:noFill/>
        </p:spPr>
        <p:txBody>
          <a:bodyPr/>
          <a:lstStyle/>
          <a:p>
            <a:r>
              <a:rPr lang="en-US" sz="1800" dirty="0">
                <a:solidFill>
                  <a:schemeClr val="tx1"/>
                </a:solidFill>
              </a:rPr>
              <a:t>Developing the Spreadsheet Model</a:t>
            </a:r>
            <a:endParaRPr lang="en-US" altLang="en-US" sz="1800" dirty="0">
              <a:solidFill>
                <a:schemeClr val="tx1"/>
              </a:solidFill>
            </a:endParaRPr>
          </a:p>
        </p:txBody>
      </p:sp>
      <p:sp>
        <p:nvSpPr>
          <p:cNvPr id="13315" name="Text Box 3">
            <a:extLst>
              <a:ext uri="{FF2B5EF4-FFF2-40B4-BE49-F238E27FC236}">
                <a16:creationId xmlns:a16="http://schemas.microsoft.com/office/drawing/2014/main" id="{A9590481-5D92-4098-A50D-091D624C3ADF}"/>
              </a:ext>
            </a:extLst>
          </p:cNvPr>
          <p:cNvSpPr txBox="1">
            <a:spLocks noChangeArrowheads="1"/>
          </p:cNvSpPr>
          <p:nvPr/>
        </p:nvSpPr>
        <p:spPr bwMode="auto">
          <a:xfrm>
            <a:off x="990600" y="1143000"/>
            <a:ext cx="7467600" cy="64940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endParaRPr lang="en-US" b="1" dirty="0"/>
          </a:p>
          <a:p>
            <a:r>
              <a:rPr lang="en-US" b="1" dirty="0"/>
              <a:t>Inputs. </a:t>
            </a:r>
            <a:r>
              <a:rPr lang="en-US" dirty="0"/>
              <a:t>Enter the various inputs in the range B4:B6, B9:E12, B18:E18, and D21:D23.</a:t>
            </a:r>
          </a:p>
          <a:p>
            <a:endParaRPr lang="en-US" b="1" dirty="0"/>
          </a:p>
          <a:p>
            <a:r>
              <a:rPr lang="en-US" b="1" dirty="0"/>
              <a:t>Production levels. </a:t>
            </a:r>
            <a:r>
              <a:rPr lang="en-US" dirty="0"/>
              <a:t>Enter any four values in cells B16:E16. These do not have to be the values shown. These cells are the changing cells; that is, the cells where the decision variables are placed. Any trail values can be used initially; Solver will eventually find the </a:t>
            </a:r>
            <a:r>
              <a:rPr lang="en-US" i="1" dirty="0"/>
              <a:t>optimal</a:t>
            </a:r>
            <a:r>
              <a:rPr lang="en-US" dirty="0"/>
              <a:t> values. Note that the four values shown in the initial solution cannot be optimal because they do not satisfy all of the constraints.</a:t>
            </a:r>
          </a:p>
          <a:p>
            <a:endParaRPr lang="en-US" b="1" dirty="0"/>
          </a:p>
          <a:p>
            <a:r>
              <a:rPr lang="en-US" b="1" dirty="0"/>
              <a:t>Resources used.</a:t>
            </a:r>
            <a:r>
              <a:rPr lang="en-US" dirty="0"/>
              <a:t> Enter the formula 			</a:t>
            </a:r>
            <a:br>
              <a:rPr lang="en-US" dirty="0"/>
            </a:br>
            <a:r>
              <a:rPr lang="en-US" dirty="0"/>
              <a:t>	      </a:t>
            </a:r>
            <a:r>
              <a:rPr lang="en-US" b="1" dirty="0"/>
              <a:t>=SUMPRODUCT(B9:E9,Produced)</a:t>
            </a:r>
            <a:br>
              <a:rPr lang="en-US" b="1" dirty="0"/>
            </a:br>
            <a:r>
              <a:rPr lang="en-US" b="1" dirty="0"/>
              <a:t> </a:t>
            </a:r>
            <a:r>
              <a:rPr lang="en-US" dirty="0"/>
              <a:t>in cell B21 and copy it to the range B22:B23. These formulas calculate the units of labor, metal, and glass used by the current product mix. The SUMPRODUCT function is particularly helpful: it multiplies each value in the range by the corresponding value in the Products range and then sums these products.</a:t>
            </a:r>
          </a:p>
          <a:p>
            <a:endParaRPr lang="en-US" dirty="0"/>
          </a:p>
          <a:p>
            <a:pPr>
              <a:lnSpc>
                <a:spcPct val="90000"/>
              </a:lnSpc>
              <a:spcBef>
                <a:spcPct val="0"/>
              </a:spcBef>
            </a:pPr>
            <a:endParaRPr lang="en-US" altLang="en-US" dirty="0"/>
          </a:p>
          <a:p>
            <a:pPr lvl="1" eaLnBrk="1" hangingPunct="1">
              <a:buClr>
                <a:schemeClr val="accent2"/>
              </a:buClr>
              <a:buSzPct val="80000"/>
              <a:buFont typeface="Wingdings" panose="05000000000000000000" pitchFamily="2" charset="2"/>
              <a:buChar char="¨"/>
            </a:pPr>
            <a:endParaRPr lang="en-US" altLang="en-US" sz="1600" dirty="0"/>
          </a:p>
          <a:p>
            <a:pPr>
              <a:lnSpc>
                <a:spcPct val="90000"/>
              </a:lnSpc>
              <a:spcBef>
                <a:spcPct val="0"/>
              </a:spcBef>
            </a:pPr>
            <a:endParaRPr lang="en-US" altLang="en-US" dirty="0"/>
          </a:p>
          <a:p>
            <a:pPr>
              <a:lnSpc>
                <a:spcPct val="90000"/>
              </a:lnSpc>
              <a:spcBef>
                <a:spcPct val="0"/>
              </a:spcBef>
            </a:pPr>
            <a:endParaRPr lang="en-US" altLang="en-US" dirty="0"/>
          </a:p>
          <a:p>
            <a:pPr>
              <a:lnSpc>
                <a:spcPct val="90000"/>
              </a:lnSpc>
              <a:spcBef>
                <a:spcPct val="0"/>
              </a:spcBef>
            </a:pPr>
            <a:endParaRPr lang="en-US" altLang="en-US" dirty="0"/>
          </a:p>
          <a:p>
            <a:pPr eaLnBrk="1" hangingPunct="1">
              <a:spcBef>
                <a:spcPct val="0"/>
              </a:spcBef>
            </a:pPr>
            <a:endParaRPr lang="en-US" altLang="en-US" dirty="0"/>
          </a:p>
        </p:txBody>
      </p:sp>
    </p:spTree>
    <p:extLst>
      <p:ext uri="{BB962C8B-B14F-4D97-AF65-F5344CB8AC3E}">
        <p14:creationId xmlns:p14="http://schemas.microsoft.com/office/powerpoint/2010/main" val="3019409152"/>
      </p:ext>
    </p:extLst>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AC02870-F289-4691-A653-37E4C0A100C2}"/>
              </a:ext>
            </a:extLst>
          </p:cNvPr>
          <p:cNvSpPr>
            <a:spLocks noGrp="1" noChangeArrowheads="1"/>
          </p:cNvSpPr>
          <p:nvPr>
            <p:ph type="title"/>
          </p:nvPr>
        </p:nvSpPr>
        <p:spPr>
          <a:xfrm>
            <a:off x="990600" y="228600"/>
            <a:ext cx="7543800" cy="838200"/>
          </a:xfrm>
          <a:noFill/>
        </p:spPr>
        <p:txBody>
          <a:bodyPr/>
          <a:lstStyle/>
          <a:p>
            <a:r>
              <a:rPr lang="en-US" sz="1800" dirty="0">
                <a:solidFill>
                  <a:schemeClr val="tx1"/>
                </a:solidFill>
              </a:rPr>
              <a:t>Developing the Spreadsheet Model</a:t>
            </a:r>
            <a:endParaRPr lang="en-US" altLang="en-US" sz="1800" dirty="0">
              <a:solidFill>
                <a:schemeClr val="tx1"/>
              </a:solidFill>
            </a:endParaRPr>
          </a:p>
        </p:txBody>
      </p:sp>
      <p:sp>
        <p:nvSpPr>
          <p:cNvPr id="13315" name="Text Box 3">
            <a:extLst>
              <a:ext uri="{FF2B5EF4-FFF2-40B4-BE49-F238E27FC236}">
                <a16:creationId xmlns:a16="http://schemas.microsoft.com/office/drawing/2014/main" id="{A9590481-5D92-4098-A50D-091D624C3ADF}"/>
              </a:ext>
            </a:extLst>
          </p:cNvPr>
          <p:cNvSpPr txBox="1">
            <a:spLocks noChangeArrowheads="1"/>
          </p:cNvSpPr>
          <p:nvPr/>
        </p:nvSpPr>
        <p:spPr bwMode="auto">
          <a:xfrm>
            <a:off x="990600" y="1143000"/>
            <a:ext cx="7467600" cy="6789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endParaRPr lang="en-US" b="1" dirty="0"/>
          </a:p>
          <a:p>
            <a:r>
              <a:rPr lang="en-US" b="1" dirty="0"/>
              <a:t>Revenues, costs and profits. </a:t>
            </a:r>
            <a:r>
              <a:rPr lang="en-US" dirty="0"/>
              <a:t>The area from row 25 down shows the summary of monetary values. Actually, all we need is the total profit in cell F32, but it is useful to calculate the ingredients of this total profit (that is, the revenues and costs associated with each product). To obtain the revenues enter the formula </a:t>
            </a:r>
            <a:r>
              <a:rPr lang="en-US" b="1" dirty="0"/>
              <a:t>=B12*B16</a:t>
            </a:r>
            <a:r>
              <a:rPr lang="en-US" dirty="0"/>
              <a:t> in cell B27 and copy this to the range C27:E27. For the costs, enter the formula</a:t>
            </a:r>
            <a:r>
              <a:rPr lang="en-US" b="1" dirty="0"/>
              <a:t> =$B$4*B$16*B9</a:t>
            </a:r>
            <a:r>
              <a:rPr lang="en-US" dirty="0"/>
              <a:t> in cell B29 and copy this to the range B29:E21. </a:t>
            </a:r>
          </a:p>
          <a:p>
            <a:endParaRPr lang="en-US" dirty="0"/>
          </a:p>
          <a:p>
            <a:r>
              <a:rPr lang="en-US" b="1" dirty="0"/>
              <a:t>Revenues, costs and profits. </a:t>
            </a:r>
            <a:r>
              <a:rPr lang="en-US" dirty="0"/>
              <a:t>Then calculate profits for each product by entering the formula </a:t>
            </a:r>
            <a:r>
              <a:rPr lang="en-US" b="1" dirty="0"/>
              <a:t>=B27-SUM(B29:B31) </a:t>
            </a:r>
            <a:r>
              <a:rPr lang="en-US" dirty="0"/>
              <a:t>in cell B32 and copy this to range C32:E32. Finally, calculate the totals in column F by summing across each row with the SUM function.</a:t>
            </a:r>
          </a:p>
          <a:p>
            <a:endParaRPr lang="en-US" dirty="0"/>
          </a:p>
          <a:p>
            <a:r>
              <a:rPr lang="en-US" dirty="0"/>
              <a:t>The next step is to specify the changing cells, the objective cell, and the constraints in a Solver dialog box, and to instruct Solver to find the optimal solution. Before we do this, it is useful to try a few guesses in the changing cell.</a:t>
            </a:r>
          </a:p>
          <a:p>
            <a:endParaRPr lang="en-US" dirty="0"/>
          </a:p>
          <a:p>
            <a:endParaRPr lang="en-US" dirty="0"/>
          </a:p>
          <a:p>
            <a:pPr>
              <a:lnSpc>
                <a:spcPct val="90000"/>
              </a:lnSpc>
              <a:spcBef>
                <a:spcPct val="0"/>
              </a:spcBef>
            </a:pPr>
            <a:endParaRPr lang="en-US" altLang="en-US" dirty="0"/>
          </a:p>
          <a:p>
            <a:pPr lvl="1" eaLnBrk="1" hangingPunct="1">
              <a:buClr>
                <a:schemeClr val="accent2"/>
              </a:buClr>
              <a:buSzPct val="80000"/>
              <a:buFont typeface="Wingdings" panose="05000000000000000000" pitchFamily="2" charset="2"/>
              <a:buChar char="¨"/>
            </a:pPr>
            <a:endParaRPr lang="en-US" altLang="en-US" sz="1600" dirty="0"/>
          </a:p>
          <a:p>
            <a:pPr>
              <a:lnSpc>
                <a:spcPct val="90000"/>
              </a:lnSpc>
              <a:spcBef>
                <a:spcPct val="0"/>
              </a:spcBef>
            </a:pPr>
            <a:endParaRPr lang="en-US" altLang="en-US" dirty="0"/>
          </a:p>
          <a:p>
            <a:pPr>
              <a:lnSpc>
                <a:spcPct val="90000"/>
              </a:lnSpc>
              <a:spcBef>
                <a:spcPct val="0"/>
              </a:spcBef>
            </a:pPr>
            <a:endParaRPr lang="en-US" altLang="en-US" dirty="0"/>
          </a:p>
          <a:p>
            <a:pPr>
              <a:lnSpc>
                <a:spcPct val="90000"/>
              </a:lnSpc>
              <a:spcBef>
                <a:spcPct val="0"/>
              </a:spcBef>
            </a:pPr>
            <a:endParaRPr lang="en-US" altLang="en-US" dirty="0"/>
          </a:p>
          <a:p>
            <a:pPr eaLnBrk="1" hangingPunct="1">
              <a:spcBef>
                <a:spcPct val="0"/>
              </a:spcBef>
            </a:pPr>
            <a:endParaRPr lang="en-US" altLang="en-US" dirty="0"/>
          </a:p>
        </p:txBody>
      </p:sp>
    </p:spTree>
    <p:extLst>
      <p:ext uri="{BB962C8B-B14F-4D97-AF65-F5344CB8AC3E}">
        <p14:creationId xmlns:p14="http://schemas.microsoft.com/office/powerpoint/2010/main" val="2544537008"/>
      </p:ext>
    </p:extLst>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AC02870-F289-4691-A653-37E4C0A100C2}"/>
              </a:ext>
            </a:extLst>
          </p:cNvPr>
          <p:cNvSpPr>
            <a:spLocks noGrp="1" noChangeArrowheads="1"/>
          </p:cNvSpPr>
          <p:nvPr>
            <p:ph type="title"/>
          </p:nvPr>
        </p:nvSpPr>
        <p:spPr>
          <a:xfrm>
            <a:off x="990600" y="228600"/>
            <a:ext cx="7543800" cy="838200"/>
          </a:xfrm>
          <a:noFill/>
        </p:spPr>
        <p:txBody>
          <a:bodyPr/>
          <a:lstStyle/>
          <a:p>
            <a:r>
              <a:rPr lang="en-US" sz="1800" dirty="0">
                <a:solidFill>
                  <a:schemeClr val="tx1"/>
                </a:solidFill>
              </a:rPr>
              <a:t>Developing the Spreadsheet Model</a:t>
            </a:r>
            <a:endParaRPr lang="en-US" altLang="en-US" sz="1800" dirty="0">
              <a:solidFill>
                <a:schemeClr val="tx1"/>
              </a:solidFill>
            </a:endParaRPr>
          </a:p>
        </p:txBody>
      </p:sp>
      <p:sp>
        <p:nvSpPr>
          <p:cNvPr id="13315" name="Text Box 3">
            <a:extLst>
              <a:ext uri="{FF2B5EF4-FFF2-40B4-BE49-F238E27FC236}">
                <a16:creationId xmlns:a16="http://schemas.microsoft.com/office/drawing/2014/main" id="{A9590481-5D92-4098-A50D-091D624C3ADF}"/>
              </a:ext>
            </a:extLst>
          </p:cNvPr>
          <p:cNvSpPr txBox="1">
            <a:spLocks noChangeArrowheads="1"/>
          </p:cNvSpPr>
          <p:nvPr/>
        </p:nvSpPr>
        <p:spPr bwMode="auto">
          <a:xfrm>
            <a:off x="990600" y="1143000"/>
            <a:ext cx="7467600" cy="4567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endParaRPr lang="en-US" b="1" dirty="0"/>
          </a:p>
          <a:p>
            <a:r>
              <a:rPr lang="en-US" dirty="0"/>
              <a:t>Trying a few guesses has two purposes.</a:t>
            </a:r>
          </a:p>
          <a:p>
            <a:pPr lvl="1"/>
            <a:r>
              <a:rPr lang="en-US" dirty="0"/>
              <a:t>First, by entering different sets of values in the changing cells, we can confirm that the formulas in the other cells are working properly.</a:t>
            </a:r>
          </a:p>
          <a:p>
            <a:pPr lvl="1"/>
            <a:r>
              <a:rPr lang="en-US" dirty="0"/>
              <a:t>Second, is to provide a better understanding of the model</a:t>
            </a:r>
          </a:p>
          <a:p>
            <a:endParaRPr lang="en-US" dirty="0"/>
          </a:p>
          <a:p>
            <a:r>
              <a:rPr lang="en-US" dirty="0"/>
              <a:t>The resulting solution appears next.</a:t>
            </a:r>
          </a:p>
          <a:p>
            <a:endParaRPr lang="en-US" dirty="0"/>
          </a:p>
          <a:p>
            <a:r>
              <a:rPr lang="en-US" dirty="0"/>
              <a:t>The corresponding profit is $8750.</a:t>
            </a:r>
          </a:p>
          <a:p>
            <a:endParaRPr lang="en-US" dirty="0"/>
          </a:p>
          <a:p>
            <a:endParaRPr lang="en-US" dirty="0"/>
          </a:p>
          <a:p>
            <a:pPr>
              <a:lnSpc>
                <a:spcPct val="90000"/>
              </a:lnSpc>
              <a:spcBef>
                <a:spcPct val="0"/>
              </a:spcBef>
            </a:pPr>
            <a:endParaRPr lang="en-US" altLang="en-US" dirty="0"/>
          </a:p>
          <a:p>
            <a:pPr lvl="1" eaLnBrk="1" hangingPunct="1">
              <a:buClr>
                <a:schemeClr val="accent2"/>
              </a:buClr>
              <a:buSzPct val="80000"/>
              <a:buFont typeface="Wingdings" panose="05000000000000000000" pitchFamily="2" charset="2"/>
              <a:buChar char="¨"/>
            </a:pPr>
            <a:endParaRPr lang="en-US" altLang="en-US" sz="1600" dirty="0"/>
          </a:p>
          <a:p>
            <a:pPr>
              <a:lnSpc>
                <a:spcPct val="90000"/>
              </a:lnSpc>
              <a:spcBef>
                <a:spcPct val="0"/>
              </a:spcBef>
            </a:pPr>
            <a:endParaRPr lang="en-US" altLang="en-US" dirty="0"/>
          </a:p>
          <a:p>
            <a:pPr>
              <a:lnSpc>
                <a:spcPct val="90000"/>
              </a:lnSpc>
              <a:spcBef>
                <a:spcPct val="0"/>
              </a:spcBef>
            </a:pPr>
            <a:endParaRPr lang="en-US" altLang="en-US" dirty="0"/>
          </a:p>
          <a:p>
            <a:pPr>
              <a:lnSpc>
                <a:spcPct val="90000"/>
              </a:lnSpc>
              <a:spcBef>
                <a:spcPct val="0"/>
              </a:spcBef>
            </a:pPr>
            <a:endParaRPr lang="en-US" altLang="en-US" dirty="0"/>
          </a:p>
          <a:p>
            <a:pPr eaLnBrk="1" hangingPunct="1">
              <a:spcBef>
                <a:spcPct val="0"/>
              </a:spcBef>
            </a:pPr>
            <a:endParaRPr lang="en-US" altLang="en-US" dirty="0"/>
          </a:p>
        </p:txBody>
      </p:sp>
    </p:spTree>
    <p:extLst>
      <p:ext uri="{BB962C8B-B14F-4D97-AF65-F5344CB8AC3E}">
        <p14:creationId xmlns:p14="http://schemas.microsoft.com/office/powerpoint/2010/main" val="113756162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18517535-509B-4761-9A6B-50FB385E71AF}"/>
              </a:ext>
            </a:extLst>
          </p:cNvPr>
          <p:cNvSpPr>
            <a:spLocks noGrp="1" noChangeArrowheads="1"/>
          </p:cNvSpPr>
          <p:nvPr>
            <p:ph type="title"/>
          </p:nvPr>
        </p:nvSpPr>
        <p:spPr>
          <a:xfrm>
            <a:off x="990600" y="228600"/>
            <a:ext cx="7543800" cy="838200"/>
          </a:xfrm>
          <a:noFill/>
        </p:spPr>
        <p:txBody>
          <a:bodyPr/>
          <a:lstStyle/>
          <a:p>
            <a:r>
              <a:rPr lang="en-US" altLang="en-US" sz="1800">
                <a:solidFill>
                  <a:schemeClr val="tx1"/>
                </a:solidFill>
              </a:rPr>
              <a:t>Deterministic Models vs.</a:t>
            </a:r>
            <a:br>
              <a:rPr lang="en-US" altLang="en-US" sz="1800">
                <a:solidFill>
                  <a:schemeClr val="tx1"/>
                </a:solidFill>
              </a:rPr>
            </a:br>
            <a:r>
              <a:rPr lang="en-US" altLang="en-US" sz="1800">
                <a:solidFill>
                  <a:schemeClr val="tx1"/>
                </a:solidFill>
              </a:rPr>
              <a:t>Probabilistic (Stochastic) Models</a:t>
            </a:r>
          </a:p>
        </p:txBody>
      </p:sp>
      <p:sp>
        <p:nvSpPr>
          <p:cNvPr id="17411" name="Text Box 3">
            <a:extLst>
              <a:ext uri="{FF2B5EF4-FFF2-40B4-BE49-F238E27FC236}">
                <a16:creationId xmlns:a16="http://schemas.microsoft.com/office/drawing/2014/main" id="{5249B2CF-0613-4CCB-9794-A31AAC072B21}"/>
              </a:ext>
            </a:extLst>
          </p:cNvPr>
          <p:cNvSpPr txBox="1">
            <a:spLocks noChangeArrowheads="1"/>
          </p:cNvSpPr>
          <p:nvPr/>
        </p:nvSpPr>
        <p:spPr bwMode="auto">
          <a:xfrm>
            <a:off x="990600" y="1143000"/>
            <a:ext cx="7467600" cy="442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spcBef>
                <a:spcPct val="0"/>
              </a:spcBef>
              <a:buFontTx/>
              <a:buNone/>
            </a:pPr>
            <a:r>
              <a:rPr lang="en-US" altLang="en-US"/>
              <a:t>Probabilistic (Stochastic) Models</a:t>
            </a:r>
          </a:p>
          <a:p>
            <a:pPr>
              <a:spcBef>
                <a:spcPct val="0"/>
              </a:spcBef>
              <a:buFontTx/>
              <a:buNone/>
            </a:pPr>
            <a:endParaRPr lang="en-US" altLang="en-US"/>
          </a:p>
          <a:p>
            <a:pPr>
              <a:spcBef>
                <a:spcPct val="0"/>
              </a:spcBef>
            </a:pPr>
            <a:r>
              <a:rPr lang="en-US" altLang="en-US"/>
              <a:t>are models in which some inputs to the model are not known with certainty.</a:t>
            </a:r>
          </a:p>
          <a:p>
            <a:pPr>
              <a:spcBef>
                <a:spcPct val="0"/>
              </a:spcBef>
            </a:pPr>
            <a:endParaRPr lang="en-US" altLang="en-US"/>
          </a:p>
          <a:p>
            <a:pPr>
              <a:spcBef>
                <a:spcPct val="0"/>
              </a:spcBef>
            </a:pPr>
            <a:r>
              <a:rPr lang="en-US" altLang="en-US"/>
              <a:t>uncertainty is incorporated via probabilities on these “random” variables.</a:t>
            </a:r>
          </a:p>
          <a:p>
            <a:pPr>
              <a:spcBef>
                <a:spcPct val="0"/>
              </a:spcBef>
            </a:pPr>
            <a:endParaRPr lang="en-US" altLang="en-US"/>
          </a:p>
          <a:p>
            <a:pPr>
              <a:spcBef>
                <a:spcPct val="0"/>
              </a:spcBef>
            </a:pPr>
            <a:r>
              <a:rPr lang="en-US" altLang="en-US"/>
              <a:t>very useful when there are only a few uncertain model inputs and few or no constraints.</a:t>
            </a:r>
          </a:p>
          <a:p>
            <a:pPr>
              <a:spcBef>
                <a:spcPct val="0"/>
              </a:spcBef>
            </a:pPr>
            <a:endParaRPr lang="en-US" altLang="en-US"/>
          </a:p>
          <a:p>
            <a:pPr>
              <a:spcBef>
                <a:spcPct val="0"/>
              </a:spcBef>
            </a:pPr>
            <a:r>
              <a:rPr lang="en-US" altLang="en-US"/>
              <a:t>often used for strategic decision making involving an organization’s relationship to its environment.</a:t>
            </a:r>
          </a:p>
          <a:p>
            <a:pPr>
              <a:lnSpc>
                <a:spcPct val="90000"/>
              </a:lnSpc>
              <a:spcBef>
                <a:spcPct val="0"/>
              </a:spcBef>
            </a:pPr>
            <a:endParaRPr lang="en-US" altLang="en-US"/>
          </a:p>
          <a:p>
            <a:pPr>
              <a:lnSpc>
                <a:spcPct val="90000"/>
              </a:lnSpc>
              <a:spcBef>
                <a:spcPct val="0"/>
              </a:spcBef>
            </a:pPr>
            <a:endParaRPr lang="en-US" altLang="en-US"/>
          </a:p>
          <a:p>
            <a:pPr lvl="1" eaLnBrk="1" hangingPunct="1">
              <a:buClr>
                <a:schemeClr val="accent2"/>
              </a:buClr>
              <a:buSzPct val="80000"/>
              <a:buFont typeface="Wingdings" panose="05000000000000000000" pitchFamily="2" charset="2"/>
              <a:buChar char="¨"/>
            </a:pPr>
            <a:endParaRPr lang="en-US" altLang="en-US" sz="1600"/>
          </a:p>
          <a:p>
            <a:pPr>
              <a:lnSpc>
                <a:spcPct val="90000"/>
              </a:lnSpc>
              <a:spcBef>
                <a:spcPct val="0"/>
              </a:spcBef>
            </a:pPr>
            <a:endParaRPr lang="en-US" altLang="en-US"/>
          </a:p>
          <a:p>
            <a:pPr>
              <a:lnSpc>
                <a:spcPct val="90000"/>
              </a:lnSpc>
              <a:spcBef>
                <a:spcPct val="0"/>
              </a:spcBef>
            </a:pPr>
            <a:endParaRPr lang="en-US" altLang="en-US"/>
          </a:p>
          <a:p>
            <a:pPr>
              <a:lnSpc>
                <a:spcPct val="90000"/>
              </a:lnSpc>
              <a:spcBef>
                <a:spcPct val="0"/>
              </a:spcBef>
            </a:pPr>
            <a:endParaRPr lang="en-US" altLang="en-US"/>
          </a:p>
          <a:p>
            <a:pPr eaLnBrk="1" hangingPunct="1">
              <a:spcBef>
                <a:spcPct val="0"/>
              </a:spcBef>
            </a:pPr>
            <a:endParaRPr lang="en-US" altLang="en-US"/>
          </a:p>
        </p:txBody>
      </p:sp>
    </p:spTree>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AC02870-F289-4691-A653-37E4C0A100C2}"/>
              </a:ext>
            </a:extLst>
          </p:cNvPr>
          <p:cNvSpPr>
            <a:spLocks noGrp="1" noChangeArrowheads="1"/>
          </p:cNvSpPr>
          <p:nvPr>
            <p:ph type="title"/>
          </p:nvPr>
        </p:nvSpPr>
        <p:spPr>
          <a:xfrm>
            <a:off x="990600" y="228600"/>
            <a:ext cx="7543800" cy="838200"/>
          </a:xfrm>
          <a:noFill/>
        </p:spPr>
        <p:txBody>
          <a:bodyPr/>
          <a:lstStyle/>
          <a:p>
            <a:r>
              <a:rPr lang="en-US" sz="1800" dirty="0">
                <a:solidFill>
                  <a:schemeClr val="tx1"/>
                </a:solidFill>
              </a:rPr>
              <a:t>Developing the Spreadsheet Model</a:t>
            </a:r>
            <a:endParaRPr lang="en-US" altLang="en-US" sz="1800" dirty="0">
              <a:solidFill>
                <a:schemeClr val="tx1"/>
              </a:solidFill>
            </a:endParaRPr>
          </a:p>
        </p:txBody>
      </p:sp>
      <p:pic>
        <p:nvPicPr>
          <p:cNvPr id="4" name="Picture 2" descr="C:\My Documents\Data Analysis Files\Figs 13-16\Figure14_02.gif">
            <a:extLst>
              <a:ext uri="{FF2B5EF4-FFF2-40B4-BE49-F238E27FC236}">
                <a16:creationId xmlns:a16="http://schemas.microsoft.com/office/drawing/2014/main" id="{8749867F-7CDD-4578-9169-7FF7A805E7D9}"/>
              </a:ext>
            </a:extLst>
          </p:cNvPr>
          <p:cNvPicPr>
            <a:picLocks noChangeAspect="1" noChangeArrowheads="1"/>
          </p:cNvPicPr>
          <p:nvPr/>
        </p:nvPicPr>
        <p:blipFill>
          <a:blip r:embed="rId3" cstate="print"/>
          <a:srcRect/>
          <a:stretch>
            <a:fillRect/>
          </a:stretch>
        </p:blipFill>
        <p:spPr bwMode="auto">
          <a:xfrm>
            <a:off x="990600" y="457200"/>
            <a:ext cx="7543800" cy="6019800"/>
          </a:xfrm>
          <a:prstGeom prst="rect">
            <a:avLst/>
          </a:prstGeom>
          <a:noFill/>
        </p:spPr>
      </p:pic>
    </p:spTree>
    <p:extLst>
      <p:ext uri="{BB962C8B-B14F-4D97-AF65-F5344CB8AC3E}">
        <p14:creationId xmlns:p14="http://schemas.microsoft.com/office/powerpoint/2010/main" val="3761025030"/>
      </p:ext>
    </p:extLst>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AC02870-F289-4691-A653-37E4C0A100C2}"/>
              </a:ext>
            </a:extLst>
          </p:cNvPr>
          <p:cNvSpPr>
            <a:spLocks noGrp="1" noChangeArrowheads="1"/>
          </p:cNvSpPr>
          <p:nvPr>
            <p:ph type="title"/>
          </p:nvPr>
        </p:nvSpPr>
        <p:spPr>
          <a:xfrm>
            <a:off x="990600" y="228600"/>
            <a:ext cx="7543800" cy="838200"/>
          </a:xfrm>
          <a:noFill/>
        </p:spPr>
        <p:txBody>
          <a:bodyPr/>
          <a:lstStyle/>
          <a:p>
            <a:r>
              <a:rPr lang="en-US" sz="1800" dirty="0">
                <a:solidFill>
                  <a:schemeClr val="tx1"/>
                </a:solidFill>
              </a:rPr>
              <a:t>Developing the Spreadsheet Model</a:t>
            </a:r>
            <a:endParaRPr lang="en-US" altLang="en-US" sz="1800" dirty="0">
              <a:solidFill>
                <a:schemeClr val="tx1"/>
              </a:solidFill>
            </a:endParaRPr>
          </a:p>
        </p:txBody>
      </p:sp>
      <p:sp>
        <p:nvSpPr>
          <p:cNvPr id="13315" name="Text Box 3">
            <a:extLst>
              <a:ext uri="{FF2B5EF4-FFF2-40B4-BE49-F238E27FC236}">
                <a16:creationId xmlns:a16="http://schemas.microsoft.com/office/drawing/2014/main" id="{A9590481-5D92-4098-A50D-091D624C3ADF}"/>
              </a:ext>
            </a:extLst>
          </p:cNvPr>
          <p:cNvSpPr txBox="1">
            <a:spLocks noChangeArrowheads="1"/>
          </p:cNvSpPr>
          <p:nvPr/>
        </p:nvSpPr>
        <p:spPr bwMode="auto">
          <a:xfrm>
            <a:off x="990600" y="1143000"/>
            <a:ext cx="7467600" cy="50660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endParaRPr lang="en-US" b="1" dirty="0"/>
          </a:p>
          <a:p>
            <a:r>
              <a:rPr lang="en-US" dirty="0"/>
              <a:t>We have now produced as much as possible of the three frame type with the three highest profit margins. Does this guarantee that this solution is the best possible product? Unfortunately, it does not!</a:t>
            </a:r>
          </a:p>
          <a:p>
            <a:endParaRPr lang="en-US" dirty="0"/>
          </a:p>
          <a:p>
            <a:r>
              <a:rPr lang="en-US" dirty="0"/>
              <a:t>The solution is not optimal. Even in this small model it is difficult to guess the optimal solution, even when we use a relatively intelligent trial and error procedure.</a:t>
            </a:r>
          </a:p>
          <a:p>
            <a:endParaRPr lang="en-US" dirty="0"/>
          </a:p>
          <a:p>
            <a:r>
              <a:rPr lang="en-US" dirty="0"/>
              <a:t>The problem is that a frame type with a high profit margin can use up a lot of the resources and preclude other profitable frames from being produced.</a:t>
            </a:r>
          </a:p>
          <a:p>
            <a:endParaRPr lang="en-US" dirty="0"/>
          </a:p>
          <a:p>
            <a:endParaRPr lang="en-US" dirty="0"/>
          </a:p>
          <a:p>
            <a:pPr>
              <a:lnSpc>
                <a:spcPct val="90000"/>
              </a:lnSpc>
              <a:spcBef>
                <a:spcPct val="0"/>
              </a:spcBef>
            </a:pPr>
            <a:endParaRPr lang="en-US" altLang="en-US" dirty="0"/>
          </a:p>
          <a:p>
            <a:pPr lvl="1" eaLnBrk="1" hangingPunct="1">
              <a:buClr>
                <a:schemeClr val="accent2"/>
              </a:buClr>
              <a:buSzPct val="80000"/>
              <a:buFont typeface="Wingdings" panose="05000000000000000000" pitchFamily="2" charset="2"/>
              <a:buChar char="¨"/>
            </a:pPr>
            <a:endParaRPr lang="en-US" altLang="en-US" sz="1600" dirty="0"/>
          </a:p>
          <a:p>
            <a:pPr>
              <a:lnSpc>
                <a:spcPct val="90000"/>
              </a:lnSpc>
              <a:spcBef>
                <a:spcPct val="0"/>
              </a:spcBef>
            </a:pPr>
            <a:endParaRPr lang="en-US" altLang="en-US" dirty="0"/>
          </a:p>
          <a:p>
            <a:pPr>
              <a:lnSpc>
                <a:spcPct val="90000"/>
              </a:lnSpc>
              <a:spcBef>
                <a:spcPct val="0"/>
              </a:spcBef>
            </a:pPr>
            <a:endParaRPr lang="en-US" altLang="en-US" dirty="0"/>
          </a:p>
          <a:p>
            <a:pPr>
              <a:lnSpc>
                <a:spcPct val="90000"/>
              </a:lnSpc>
              <a:spcBef>
                <a:spcPct val="0"/>
              </a:spcBef>
            </a:pPr>
            <a:endParaRPr lang="en-US" altLang="en-US" dirty="0"/>
          </a:p>
          <a:p>
            <a:pPr eaLnBrk="1" hangingPunct="1">
              <a:spcBef>
                <a:spcPct val="0"/>
              </a:spcBef>
            </a:pPr>
            <a:endParaRPr lang="en-US" altLang="en-US" dirty="0"/>
          </a:p>
        </p:txBody>
      </p:sp>
    </p:spTree>
    <p:extLst>
      <p:ext uri="{BB962C8B-B14F-4D97-AF65-F5344CB8AC3E}">
        <p14:creationId xmlns:p14="http://schemas.microsoft.com/office/powerpoint/2010/main" val="2032126010"/>
      </p:ext>
    </p:extLst>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AC02870-F289-4691-A653-37E4C0A100C2}"/>
              </a:ext>
            </a:extLst>
          </p:cNvPr>
          <p:cNvSpPr>
            <a:spLocks noGrp="1" noChangeArrowheads="1"/>
          </p:cNvSpPr>
          <p:nvPr>
            <p:ph type="title"/>
          </p:nvPr>
        </p:nvSpPr>
        <p:spPr>
          <a:xfrm>
            <a:off x="990600" y="228600"/>
            <a:ext cx="7543800" cy="838200"/>
          </a:xfrm>
          <a:noFill/>
        </p:spPr>
        <p:txBody>
          <a:bodyPr/>
          <a:lstStyle/>
          <a:p>
            <a:r>
              <a:rPr lang="en-US" sz="1800" dirty="0">
                <a:solidFill>
                  <a:schemeClr val="tx1"/>
                </a:solidFill>
              </a:rPr>
              <a:t>Developing the Spreadsheet Model – Using Solver  </a:t>
            </a:r>
            <a:endParaRPr lang="en-US" altLang="en-US" sz="1800" dirty="0">
              <a:solidFill>
                <a:schemeClr val="tx1"/>
              </a:solidFill>
            </a:endParaRPr>
          </a:p>
        </p:txBody>
      </p:sp>
      <p:sp>
        <p:nvSpPr>
          <p:cNvPr id="13315" name="Text Box 3">
            <a:extLst>
              <a:ext uri="{FF2B5EF4-FFF2-40B4-BE49-F238E27FC236}">
                <a16:creationId xmlns:a16="http://schemas.microsoft.com/office/drawing/2014/main" id="{A9590481-5D92-4098-A50D-091D624C3ADF}"/>
              </a:ext>
            </a:extLst>
          </p:cNvPr>
          <p:cNvSpPr txBox="1">
            <a:spLocks noChangeArrowheads="1"/>
          </p:cNvSpPr>
          <p:nvPr/>
        </p:nvSpPr>
        <p:spPr bwMode="auto">
          <a:xfrm>
            <a:off x="990600" y="1143000"/>
            <a:ext cx="2362200" cy="36379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square">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endParaRPr lang="en-US" b="1" dirty="0"/>
          </a:p>
          <a:p>
            <a:r>
              <a:rPr lang="en-US" dirty="0"/>
              <a:t>To invoke Excel’s Solver, select the Data/Solver menu item. This dialog box appears.</a:t>
            </a:r>
          </a:p>
          <a:p>
            <a:endParaRPr lang="en-US" dirty="0"/>
          </a:p>
          <a:p>
            <a:endParaRPr lang="en-US" dirty="0"/>
          </a:p>
          <a:p>
            <a:pPr>
              <a:lnSpc>
                <a:spcPct val="90000"/>
              </a:lnSpc>
              <a:spcBef>
                <a:spcPct val="0"/>
              </a:spcBef>
            </a:pPr>
            <a:endParaRPr lang="en-US" altLang="en-US" dirty="0"/>
          </a:p>
          <a:p>
            <a:pPr lvl="1" eaLnBrk="1" hangingPunct="1">
              <a:buClr>
                <a:schemeClr val="accent2"/>
              </a:buClr>
              <a:buSzPct val="80000"/>
              <a:buFont typeface="Wingdings" panose="05000000000000000000" pitchFamily="2" charset="2"/>
              <a:buChar char="¨"/>
            </a:pPr>
            <a:endParaRPr lang="en-US" altLang="en-US" sz="1600" dirty="0"/>
          </a:p>
          <a:p>
            <a:pPr>
              <a:lnSpc>
                <a:spcPct val="90000"/>
              </a:lnSpc>
              <a:spcBef>
                <a:spcPct val="0"/>
              </a:spcBef>
            </a:pPr>
            <a:endParaRPr lang="en-US" altLang="en-US" dirty="0"/>
          </a:p>
          <a:p>
            <a:pPr>
              <a:lnSpc>
                <a:spcPct val="90000"/>
              </a:lnSpc>
              <a:spcBef>
                <a:spcPct val="0"/>
              </a:spcBef>
            </a:pPr>
            <a:endParaRPr lang="en-US" altLang="en-US" dirty="0"/>
          </a:p>
          <a:p>
            <a:pPr>
              <a:lnSpc>
                <a:spcPct val="90000"/>
              </a:lnSpc>
              <a:spcBef>
                <a:spcPct val="0"/>
              </a:spcBef>
            </a:pPr>
            <a:endParaRPr lang="en-US" altLang="en-US" dirty="0"/>
          </a:p>
          <a:p>
            <a:pPr eaLnBrk="1" hangingPunct="1">
              <a:spcBef>
                <a:spcPct val="0"/>
              </a:spcBef>
            </a:pPr>
            <a:endParaRPr lang="en-US" altLang="en-US" dirty="0"/>
          </a:p>
        </p:txBody>
      </p:sp>
      <p:pic>
        <p:nvPicPr>
          <p:cNvPr id="3" name="Picture 2">
            <a:extLst>
              <a:ext uri="{FF2B5EF4-FFF2-40B4-BE49-F238E27FC236}">
                <a16:creationId xmlns:a16="http://schemas.microsoft.com/office/drawing/2014/main" id="{E70B712F-DAA9-467D-B2FE-055F3333F232}"/>
              </a:ext>
            </a:extLst>
          </p:cNvPr>
          <p:cNvPicPr>
            <a:picLocks noChangeAspect="1"/>
          </p:cNvPicPr>
          <p:nvPr/>
        </p:nvPicPr>
        <p:blipFill>
          <a:blip r:embed="rId3"/>
          <a:stretch>
            <a:fillRect/>
          </a:stretch>
        </p:blipFill>
        <p:spPr>
          <a:xfrm>
            <a:off x="3581400" y="914400"/>
            <a:ext cx="5314950" cy="5562600"/>
          </a:xfrm>
          <a:prstGeom prst="rect">
            <a:avLst/>
          </a:prstGeom>
        </p:spPr>
      </p:pic>
    </p:spTree>
    <p:extLst>
      <p:ext uri="{BB962C8B-B14F-4D97-AF65-F5344CB8AC3E}">
        <p14:creationId xmlns:p14="http://schemas.microsoft.com/office/powerpoint/2010/main" val="3433567889"/>
      </p:ext>
    </p:extLst>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AC02870-F289-4691-A653-37E4C0A100C2}"/>
              </a:ext>
            </a:extLst>
          </p:cNvPr>
          <p:cNvSpPr>
            <a:spLocks noGrp="1" noChangeArrowheads="1"/>
          </p:cNvSpPr>
          <p:nvPr>
            <p:ph type="title"/>
          </p:nvPr>
        </p:nvSpPr>
        <p:spPr>
          <a:xfrm>
            <a:off x="990600" y="228600"/>
            <a:ext cx="7543800" cy="838200"/>
          </a:xfrm>
          <a:noFill/>
        </p:spPr>
        <p:txBody>
          <a:bodyPr/>
          <a:lstStyle/>
          <a:p>
            <a:r>
              <a:rPr lang="en-US" sz="1800" dirty="0">
                <a:solidFill>
                  <a:schemeClr val="tx1"/>
                </a:solidFill>
              </a:rPr>
              <a:t>Developing the Spreadsheet Model – Using Solver  </a:t>
            </a:r>
            <a:endParaRPr lang="en-US" altLang="en-US" sz="1800" dirty="0">
              <a:solidFill>
                <a:schemeClr val="tx1"/>
              </a:solidFill>
            </a:endParaRPr>
          </a:p>
        </p:txBody>
      </p:sp>
      <p:sp>
        <p:nvSpPr>
          <p:cNvPr id="13315" name="Text Box 3">
            <a:extLst>
              <a:ext uri="{FF2B5EF4-FFF2-40B4-BE49-F238E27FC236}">
                <a16:creationId xmlns:a16="http://schemas.microsoft.com/office/drawing/2014/main" id="{A9590481-5D92-4098-A50D-091D624C3ADF}"/>
              </a:ext>
            </a:extLst>
          </p:cNvPr>
          <p:cNvSpPr txBox="1">
            <a:spLocks noChangeArrowheads="1"/>
          </p:cNvSpPr>
          <p:nvPr/>
        </p:nvSpPr>
        <p:spPr bwMode="auto">
          <a:xfrm>
            <a:off x="990600" y="1143000"/>
            <a:ext cx="7467600" cy="6937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endParaRPr lang="en-US" b="1" dirty="0"/>
          </a:p>
          <a:p>
            <a:r>
              <a:rPr lang="en-US" dirty="0"/>
              <a:t>It has three important sections that you must fill in: the target cell, the changing cells, and the constraints.</a:t>
            </a:r>
          </a:p>
          <a:p>
            <a:endParaRPr lang="en-US" dirty="0"/>
          </a:p>
          <a:p>
            <a:r>
              <a:rPr lang="en-US" dirty="0"/>
              <a:t>For the product mix problem, we can fill these in by typing cell references or we can point, click and drag the appropriate range in the usual way.</a:t>
            </a:r>
          </a:p>
          <a:p>
            <a:pPr lvl="1"/>
            <a:endParaRPr lang="en-US" sz="1600" b="1" dirty="0"/>
          </a:p>
          <a:p>
            <a:pPr lvl="1"/>
            <a:r>
              <a:rPr lang="en-US" sz="1600" b="1" dirty="0"/>
              <a:t>Objective.</a:t>
            </a:r>
            <a:r>
              <a:rPr lang="en-US" sz="1600" dirty="0"/>
              <a:t> Select </a:t>
            </a:r>
            <a:r>
              <a:rPr lang="en-US" sz="1600" dirty="0" err="1"/>
              <a:t>TotProfit</a:t>
            </a:r>
            <a:r>
              <a:rPr lang="en-US" sz="1600" dirty="0"/>
              <a:t> (cell F32) as the target cell, and click on the Maximize button.</a:t>
            </a:r>
          </a:p>
          <a:p>
            <a:pPr lvl="1"/>
            <a:r>
              <a:rPr lang="en-US" sz="1600" b="1" dirty="0"/>
              <a:t>Changing cells.</a:t>
            </a:r>
            <a:r>
              <a:rPr lang="en-US" sz="1600" dirty="0"/>
              <a:t> Select the Produced range (B16:E16), the numbers of frames to produce, as the changing cells.</a:t>
            </a:r>
          </a:p>
          <a:p>
            <a:pPr lvl="1"/>
            <a:r>
              <a:rPr lang="en-US" sz="1600" b="1" dirty="0"/>
              <a:t>Constraints.</a:t>
            </a:r>
            <a:r>
              <a:rPr lang="en-US" sz="1600" dirty="0"/>
              <a:t> Click on the Add button to add the following constraints:</a:t>
            </a:r>
            <a:br>
              <a:rPr lang="en-US" sz="1600" dirty="0"/>
            </a:br>
            <a:r>
              <a:rPr lang="en-US" sz="1600" dirty="0"/>
              <a:t>			Used &lt;= Available</a:t>
            </a:r>
            <a:br>
              <a:rPr lang="en-US" sz="1600" dirty="0"/>
            </a:br>
            <a:r>
              <a:rPr lang="en-US" sz="1600" dirty="0"/>
              <a:t>		        Produced &lt; = </a:t>
            </a:r>
            <a:r>
              <a:rPr lang="en-US" sz="1600" dirty="0" err="1"/>
              <a:t>MaxSales</a:t>
            </a:r>
            <a:br>
              <a:rPr lang="en-US" sz="1600" dirty="0"/>
            </a:br>
            <a:r>
              <a:rPr lang="en-US" sz="1600" dirty="0"/>
              <a:t>The first constraint says to use no more of each resource than is available. The second constraint say to produce no more of each product than can be sold.</a:t>
            </a:r>
          </a:p>
          <a:p>
            <a:endParaRPr lang="en-US" dirty="0"/>
          </a:p>
          <a:p>
            <a:endParaRPr lang="en-US" dirty="0"/>
          </a:p>
          <a:p>
            <a:endParaRPr lang="en-US" dirty="0"/>
          </a:p>
          <a:p>
            <a:pPr>
              <a:lnSpc>
                <a:spcPct val="90000"/>
              </a:lnSpc>
              <a:spcBef>
                <a:spcPct val="0"/>
              </a:spcBef>
            </a:pPr>
            <a:endParaRPr lang="en-US" altLang="en-US" dirty="0"/>
          </a:p>
          <a:p>
            <a:pPr lvl="1" eaLnBrk="1" hangingPunct="1">
              <a:buClr>
                <a:schemeClr val="accent2"/>
              </a:buClr>
              <a:buSzPct val="80000"/>
              <a:buFont typeface="Wingdings" panose="05000000000000000000" pitchFamily="2" charset="2"/>
              <a:buChar char="¨"/>
            </a:pPr>
            <a:endParaRPr lang="en-US" altLang="en-US" sz="1600" dirty="0"/>
          </a:p>
          <a:p>
            <a:pPr>
              <a:lnSpc>
                <a:spcPct val="90000"/>
              </a:lnSpc>
              <a:spcBef>
                <a:spcPct val="0"/>
              </a:spcBef>
            </a:pPr>
            <a:endParaRPr lang="en-US" altLang="en-US" dirty="0"/>
          </a:p>
          <a:p>
            <a:pPr>
              <a:lnSpc>
                <a:spcPct val="90000"/>
              </a:lnSpc>
              <a:spcBef>
                <a:spcPct val="0"/>
              </a:spcBef>
            </a:pPr>
            <a:endParaRPr lang="en-US" altLang="en-US" dirty="0"/>
          </a:p>
          <a:p>
            <a:pPr>
              <a:lnSpc>
                <a:spcPct val="90000"/>
              </a:lnSpc>
              <a:spcBef>
                <a:spcPct val="0"/>
              </a:spcBef>
            </a:pPr>
            <a:endParaRPr lang="en-US" altLang="en-US" dirty="0"/>
          </a:p>
          <a:p>
            <a:pPr eaLnBrk="1" hangingPunct="1">
              <a:spcBef>
                <a:spcPct val="0"/>
              </a:spcBef>
            </a:pPr>
            <a:endParaRPr lang="en-US" altLang="en-US" dirty="0"/>
          </a:p>
        </p:txBody>
      </p:sp>
    </p:spTree>
    <p:extLst>
      <p:ext uri="{BB962C8B-B14F-4D97-AF65-F5344CB8AC3E}">
        <p14:creationId xmlns:p14="http://schemas.microsoft.com/office/powerpoint/2010/main" val="2347612653"/>
      </p:ext>
    </p:extLst>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AC02870-F289-4691-A653-37E4C0A100C2}"/>
              </a:ext>
            </a:extLst>
          </p:cNvPr>
          <p:cNvSpPr>
            <a:spLocks noGrp="1" noChangeArrowheads="1"/>
          </p:cNvSpPr>
          <p:nvPr>
            <p:ph type="title"/>
          </p:nvPr>
        </p:nvSpPr>
        <p:spPr>
          <a:xfrm>
            <a:off x="990600" y="228600"/>
            <a:ext cx="7543800" cy="838200"/>
          </a:xfrm>
          <a:noFill/>
        </p:spPr>
        <p:txBody>
          <a:bodyPr/>
          <a:lstStyle/>
          <a:p>
            <a:r>
              <a:rPr lang="en-US" sz="1800" dirty="0">
                <a:solidFill>
                  <a:schemeClr val="tx1"/>
                </a:solidFill>
              </a:rPr>
              <a:t>Developing the Spreadsheet Model – Using Solver  </a:t>
            </a:r>
            <a:endParaRPr lang="en-US" altLang="en-US" sz="1800" dirty="0">
              <a:solidFill>
                <a:schemeClr val="tx1"/>
              </a:solidFill>
            </a:endParaRPr>
          </a:p>
        </p:txBody>
      </p:sp>
      <p:sp>
        <p:nvSpPr>
          <p:cNvPr id="13315" name="Text Box 3">
            <a:extLst>
              <a:ext uri="{FF2B5EF4-FFF2-40B4-BE49-F238E27FC236}">
                <a16:creationId xmlns:a16="http://schemas.microsoft.com/office/drawing/2014/main" id="{A9590481-5D92-4098-A50D-091D624C3ADF}"/>
              </a:ext>
            </a:extLst>
          </p:cNvPr>
          <p:cNvSpPr txBox="1">
            <a:spLocks noChangeArrowheads="1"/>
          </p:cNvSpPr>
          <p:nvPr/>
        </p:nvSpPr>
        <p:spPr bwMode="auto">
          <a:xfrm>
            <a:off x="990600" y="1143000"/>
            <a:ext cx="7467600" cy="3982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endParaRPr lang="en-US" b="1" dirty="0"/>
          </a:p>
          <a:p>
            <a:pPr lvl="1"/>
            <a:r>
              <a:rPr lang="en-US" sz="1600" b="1" dirty="0"/>
              <a:t>Nonnegativity.</a:t>
            </a:r>
            <a:r>
              <a:rPr lang="en-US" sz="1600" dirty="0"/>
              <a:t> Although negative production quantities obviously make no sense, we must tell Solver explicitly to make changing cells nonnegative. There are two ways to do this:</a:t>
            </a:r>
          </a:p>
          <a:p>
            <a:pPr lvl="1"/>
            <a:r>
              <a:rPr lang="en-US" sz="1600" dirty="0"/>
              <a:t>we can add another constraint in Step 3:</a:t>
            </a:r>
            <a:br>
              <a:rPr lang="en-US" sz="1600" dirty="0"/>
            </a:br>
            <a:r>
              <a:rPr lang="en-US" sz="1600" dirty="0"/>
              <a:t>Produced &gt;=0.</a:t>
            </a:r>
          </a:p>
          <a:p>
            <a:endParaRPr lang="en-US" dirty="0"/>
          </a:p>
          <a:p>
            <a:endParaRPr lang="en-US" dirty="0"/>
          </a:p>
          <a:p>
            <a:endParaRPr lang="en-US" dirty="0"/>
          </a:p>
          <a:p>
            <a:pPr>
              <a:lnSpc>
                <a:spcPct val="90000"/>
              </a:lnSpc>
              <a:spcBef>
                <a:spcPct val="0"/>
              </a:spcBef>
            </a:pPr>
            <a:endParaRPr lang="en-US" altLang="en-US" dirty="0"/>
          </a:p>
          <a:p>
            <a:pPr lvl="1" eaLnBrk="1" hangingPunct="1">
              <a:buClr>
                <a:schemeClr val="accent2"/>
              </a:buClr>
              <a:buSzPct val="80000"/>
              <a:buFont typeface="Wingdings" panose="05000000000000000000" pitchFamily="2" charset="2"/>
              <a:buChar char="¨"/>
            </a:pPr>
            <a:endParaRPr lang="en-US" altLang="en-US" sz="1600" dirty="0"/>
          </a:p>
          <a:p>
            <a:pPr>
              <a:lnSpc>
                <a:spcPct val="90000"/>
              </a:lnSpc>
              <a:spcBef>
                <a:spcPct val="0"/>
              </a:spcBef>
            </a:pPr>
            <a:endParaRPr lang="en-US" altLang="en-US" dirty="0"/>
          </a:p>
          <a:p>
            <a:pPr>
              <a:lnSpc>
                <a:spcPct val="90000"/>
              </a:lnSpc>
              <a:spcBef>
                <a:spcPct val="0"/>
              </a:spcBef>
            </a:pPr>
            <a:endParaRPr lang="en-US" altLang="en-US" dirty="0"/>
          </a:p>
          <a:p>
            <a:pPr>
              <a:lnSpc>
                <a:spcPct val="90000"/>
              </a:lnSpc>
              <a:spcBef>
                <a:spcPct val="0"/>
              </a:spcBef>
            </a:pPr>
            <a:endParaRPr lang="en-US" altLang="en-US" dirty="0"/>
          </a:p>
          <a:p>
            <a:pPr eaLnBrk="1" hangingPunct="1">
              <a:spcBef>
                <a:spcPct val="0"/>
              </a:spcBef>
            </a:pPr>
            <a:endParaRPr lang="en-US" altLang="en-US" dirty="0"/>
          </a:p>
        </p:txBody>
      </p:sp>
    </p:spTree>
    <p:extLst>
      <p:ext uri="{BB962C8B-B14F-4D97-AF65-F5344CB8AC3E}">
        <p14:creationId xmlns:p14="http://schemas.microsoft.com/office/powerpoint/2010/main" val="3829972329"/>
      </p:ext>
    </p:extLst>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AC02870-F289-4691-A653-37E4C0A100C2}"/>
              </a:ext>
            </a:extLst>
          </p:cNvPr>
          <p:cNvSpPr>
            <a:spLocks noGrp="1" noChangeArrowheads="1"/>
          </p:cNvSpPr>
          <p:nvPr>
            <p:ph type="title"/>
          </p:nvPr>
        </p:nvSpPr>
        <p:spPr>
          <a:xfrm>
            <a:off x="990600" y="228600"/>
            <a:ext cx="7543800" cy="838200"/>
          </a:xfrm>
          <a:noFill/>
        </p:spPr>
        <p:txBody>
          <a:bodyPr/>
          <a:lstStyle/>
          <a:p>
            <a:r>
              <a:rPr lang="en-US" sz="1800" dirty="0">
                <a:solidFill>
                  <a:schemeClr val="tx1"/>
                </a:solidFill>
              </a:rPr>
              <a:t>Developing the Spreadsheet Model – Using Solver  </a:t>
            </a:r>
            <a:endParaRPr lang="en-US" altLang="en-US" sz="1800" dirty="0">
              <a:solidFill>
                <a:schemeClr val="tx1"/>
              </a:solidFill>
            </a:endParaRPr>
          </a:p>
        </p:txBody>
      </p:sp>
      <p:sp>
        <p:nvSpPr>
          <p:cNvPr id="13315" name="Text Box 3">
            <a:extLst>
              <a:ext uri="{FF2B5EF4-FFF2-40B4-BE49-F238E27FC236}">
                <a16:creationId xmlns:a16="http://schemas.microsoft.com/office/drawing/2014/main" id="{A9590481-5D92-4098-A50D-091D624C3ADF}"/>
              </a:ext>
            </a:extLst>
          </p:cNvPr>
          <p:cNvSpPr txBox="1">
            <a:spLocks noChangeArrowheads="1"/>
          </p:cNvSpPr>
          <p:nvPr/>
        </p:nvSpPr>
        <p:spPr bwMode="auto">
          <a:xfrm>
            <a:off x="990600" y="1143000"/>
            <a:ext cx="7467600" cy="4321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endParaRPr lang="en-US" b="1" dirty="0"/>
          </a:p>
          <a:p>
            <a:pPr lvl="1"/>
            <a:r>
              <a:rPr lang="en-US" b="1" dirty="0"/>
              <a:t>Linear model.</a:t>
            </a:r>
            <a:r>
              <a:rPr lang="en-US" dirty="0"/>
              <a:t> There is one last step before clicking on the Solve button. Solvers uses one of the several numerical methods to solve various type of problems. Linear problems can be solved most efficiently by the simplex method. We must check the Assume Linear Model in the Solver options.</a:t>
            </a:r>
          </a:p>
          <a:p>
            <a:pPr lvl="1"/>
            <a:endParaRPr lang="en-US" b="1" dirty="0"/>
          </a:p>
          <a:p>
            <a:pPr lvl="1"/>
            <a:r>
              <a:rPr lang="en-US" b="1" dirty="0"/>
              <a:t>Optimize.</a:t>
            </a:r>
            <a:r>
              <a:rPr lang="en-US" dirty="0"/>
              <a:t> Click on the Solve button.</a:t>
            </a:r>
          </a:p>
          <a:p>
            <a:endParaRPr lang="en-US" dirty="0"/>
          </a:p>
          <a:p>
            <a:r>
              <a:rPr lang="en-US" dirty="0"/>
              <a:t>At this point, Solver searches through a number of possible solutions until it finds the optimal solution. When it finishes it displays this message.</a:t>
            </a:r>
          </a:p>
          <a:p>
            <a:endParaRPr lang="en-US" dirty="0"/>
          </a:p>
          <a:p>
            <a:pPr>
              <a:lnSpc>
                <a:spcPct val="90000"/>
              </a:lnSpc>
              <a:spcBef>
                <a:spcPct val="0"/>
              </a:spcBef>
            </a:pPr>
            <a:endParaRPr lang="en-US" altLang="en-US" dirty="0"/>
          </a:p>
          <a:p>
            <a:pPr lvl="1" eaLnBrk="1" hangingPunct="1">
              <a:buClr>
                <a:schemeClr val="accent2"/>
              </a:buClr>
              <a:buSzPct val="80000"/>
              <a:buFont typeface="Wingdings" panose="05000000000000000000" pitchFamily="2" charset="2"/>
              <a:buChar char="¨"/>
            </a:pPr>
            <a:endParaRPr lang="en-US" altLang="en-US" sz="1600" dirty="0"/>
          </a:p>
          <a:p>
            <a:pPr>
              <a:lnSpc>
                <a:spcPct val="90000"/>
              </a:lnSpc>
              <a:spcBef>
                <a:spcPct val="0"/>
              </a:spcBef>
            </a:pPr>
            <a:endParaRPr lang="en-US" altLang="en-US" dirty="0"/>
          </a:p>
          <a:p>
            <a:pPr>
              <a:lnSpc>
                <a:spcPct val="90000"/>
              </a:lnSpc>
              <a:spcBef>
                <a:spcPct val="0"/>
              </a:spcBef>
            </a:pPr>
            <a:endParaRPr lang="en-US" altLang="en-US" dirty="0"/>
          </a:p>
          <a:p>
            <a:pPr>
              <a:lnSpc>
                <a:spcPct val="90000"/>
              </a:lnSpc>
              <a:spcBef>
                <a:spcPct val="0"/>
              </a:spcBef>
            </a:pPr>
            <a:endParaRPr lang="en-US" altLang="en-US" dirty="0"/>
          </a:p>
          <a:p>
            <a:pPr eaLnBrk="1" hangingPunct="1">
              <a:spcBef>
                <a:spcPct val="0"/>
              </a:spcBef>
            </a:pPr>
            <a:endParaRPr lang="en-US" altLang="en-US" dirty="0"/>
          </a:p>
        </p:txBody>
      </p:sp>
      <p:pic>
        <p:nvPicPr>
          <p:cNvPr id="3" name="Picture 2">
            <a:extLst>
              <a:ext uri="{FF2B5EF4-FFF2-40B4-BE49-F238E27FC236}">
                <a16:creationId xmlns:a16="http://schemas.microsoft.com/office/drawing/2014/main" id="{A73F96FB-BFAD-424E-9250-4CB7E8821460}"/>
              </a:ext>
            </a:extLst>
          </p:cNvPr>
          <p:cNvPicPr>
            <a:picLocks noChangeAspect="1"/>
          </p:cNvPicPr>
          <p:nvPr/>
        </p:nvPicPr>
        <p:blipFill>
          <a:blip r:embed="rId3"/>
          <a:stretch>
            <a:fillRect/>
          </a:stretch>
        </p:blipFill>
        <p:spPr>
          <a:xfrm>
            <a:off x="1447800" y="3733800"/>
            <a:ext cx="5029199" cy="2362201"/>
          </a:xfrm>
          <a:prstGeom prst="rect">
            <a:avLst/>
          </a:prstGeom>
        </p:spPr>
      </p:pic>
    </p:spTree>
    <p:extLst>
      <p:ext uri="{BB962C8B-B14F-4D97-AF65-F5344CB8AC3E}">
        <p14:creationId xmlns:p14="http://schemas.microsoft.com/office/powerpoint/2010/main" val="447673178"/>
      </p:ext>
    </p:extLst>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AC02870-F289-4691-A653-37E4C0A100C2}"/>
              </a:ext>
            </a:extLst>
          </p:cNvPr>
          <p:cNvSpPr>
            <a:spLocks noGrp="1" noChangeArrowheads="1"/>
          </p:cNvSpPr>
          <p:nvPr>
            <p:ph type="title"/>
          </p:nvPr>
        </p:nvSpPr>
        <p:spPr>
          <a:xfrm>
            <a:off x="990600" y="228600"/>
            <a:ext cx="7543800" cy="838200"/>
          </a:xfrm>
          <a:noFill/>
        </p:spPr>
        <p:txBody>
          <a:bodyPr/>
          <a:lstStyle/>
          <a:p>
            <a:r>
              <a:rPr lang="en-US" sz="1800" dirty="0">
                <a:solidFill>
                  <a:schemeClr val="tx1"/>
                </a:solidFill>
              </a:rPr>
              <a:t>Developing the Spreadsheet Model – Using Solver  </a:t>
            </a:r>
            <a:endParaRPr lang="en-US" altLang="en-US" sz="1800" dirty="0">
              <a:solidFill>
                <a:schemeClr val="tx1"/>
              </a:solidFill>
            </a:endParaRPr>
          </a:p>
        </p:txBody>
      </p:sp>
      <p:sp>
        <p:nvSpPr>
          <p:cNvPr id="13315" name="Text Box 3">
            <a:extLst>
              <a:ext uri="{FF2B5EF4-FFF2-40B4-BE49-F238E27FC236}">
                <a16:creationId xmlns:a16="http://schemas.microsoft.com/office/drawing/2014/main" id="{A9590481-5D92-4098-A50D-091D624C3ADF}"/>
              </a:ext>
            </a:extLst>
          </p:cNvPr>
          <p:cNvSpPr txBox="1">
            <a:spLocks noChangeArrowheads="1"/>
          </p:cNvSpPr>
          <p:nvPr/>
        </p:nvSpPr>
        <p:spPr bwMode="auto">
          <a:xfrm>
            <a:off x="990600" y="1219200"/>
            <a:ext cx="7467600" cy="5016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r>
              <a:rPr lang="en-US" dirty="0"/>
              <a:t>You can tell it to return the values in the changing cells to their original values or retain the optimal values found by Solver.</a:t>
            </a:r>
          </a:p>
          <a:p>
            <a:endParaRPr lang="en-US" dirty="0"/>
          </a:p>
          <a:p>
            <a:r>
              <a:rPr lang="en-US" dirty="0"/>
              <a:t>In some cases Solver is not able to find an optimal solution, in which case one of several error messages will appear.</a:t>
            </a:r>
          </a:p>
          <a:p>
            <a:endParaRPr lang="en-US" dirty="0"/>
          </a:p>
          <a:p>
            <a:r>
              <a:rPr lang="en-US" dirty="0"/>
              <a:t>For now, clicking on the OK button to keep the Solver Solution. You should see the solutions shown on the next slide.</a:t>
            </a:r>
          </a:p>
          <a:p>
            <a:endParaRPr lang="en-US" dirty="0"/>
          </a:p>
          <a:p>
            <a:r>
              <a:rPr lang="en-US" dirty="0"/>
              <a:t>The optimal plan is to produce 1000 type 1 frames, 800 type 2 frames, 400 type 3 frames, and no type 4 frames.</a:t>
            </a:r>
          </a:p>
          <a:p>
            <a:endParaRPr lang="en-US" dirty="0"/>
          </a:p>
          <a:p>
            <a:r>
              <a:rPr lang="en-US" dirty="0"/>
              <a:t>This is close to the production plan, but the current plan earns $450 more profit.</a:t>
            </a:r>
          </a:p>
          <a:p>
            <a:endParaRPr lang="en-US" dirty="0"/>
          </a:p>
          <a:p>
            <a:r>
              <a:rPr lang="en-US" dirty="0"/>
              <a:t>Also, it uses all available labor hours and metal, but only 8000 of the 10,000 ounces of glass available.</a:t>
            </a:r>
          </a:p>
          <a:p>
            <a:pPr eaLnBrk="1" hangingPunct="1">
              <a:spcBef>
                <a:spcPct val="0"/>
              </a:spcBef>
            </a:pPr>
            <a:endParaRPr lang="en-US" altLang="en-US" dirty="0"/>
          </a:p>
        </p:txBody>
      </p:sp>
    </p:spTree>
    <p:extLst>
      <p:ext uri="{BB962C8B-B14F-4D97-AF65-F5344CB8AC3E}">
        <p14:creationId xmlns:p14="http://schemas.microsoft.com/office/powerpoint/2010/main" val="1643667131"/>
      </p:ext>
    </p:extLst>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AC02870-F289-4691-A653-37E4C0A100C2}"/>
              </a:ext>
            </a:extLst>
          </p:cNvPr>
          <p:cNvSpPr>
            <a:spLocks noGrp="1" noChangeArrowheads="1"/>
          </p:cNvSpPr>
          <p:nvPr>
            <p:ph type="title"/>
          </p:nvPr>
        </p:nvSpPr>
        <p:spPr>
          <a:xfrm>
            <a:off x="990600" y="228600"/>
            <a:ext cx="7543800" cy="838200"/>
          </a:xfrm>
          <a:noFill/>
        </p:spPr>
        <p:txBody>
          <a:bodyPr/>
          <a:lstStyle/>
          <a:p>
            <a:r>
              <a:rPr lang="en-US" sz="1800" dirty="0">
                <a:solidFill>
                  <a:schemeClr val="tx1"/>
                </a:solidFill>
              </a:rPr>
              <a:t>Developing the Spreadsheet Model – Using Solver  </a:t>
            </a:r>
            <a:endParaRPr lang="en-US" altLang="en-US" sz="1800" dirty="0">
              <a:solidFill>
                <a:schemeClr val="tx1"/>
              </a:solidFill>
            </a:endParaRPr>
          </a:p>
        </p:txBody>
      </p:sp>
      <p:pic>
        <p:nvPicPr>
          <p:cNvPr id="4" name="Picture 3" descr="C:\My Documents\Data Analysis Files\Figs 13-16\Figure14_06.gif">
            <a:extLst>
              <a:ext uri="{FF2B5EF4-FFF2-40B4-BE49-F238E27FC236}">
                <a16:creationId xmlns:a16="http://schemas.microsoft.com/office/drawing/2014/main" id="{0C843C9A-52E1-4C26-8565-3ABDC7951255}"/>
              </a:ext>
            </a:extLst>
          </p:cNvPr>
          <p:cNvPicPr>
            <a:picLocks noChangeAspect="1" noChangeArrowheads="1"/>
          </p:cNvPicPr>
          <p:nvPr/>
        </p:nvPicPr>
        <p:blipFill>
          <a:blip r:embed="rId3" cstate="print"/>
          <a:srcRect/>
          <a:stretch>
            <a:fillRect/>
          </a:stretch>
        </p:blipFill>
        <p:spPr bwMode="auto">
          <a:xfrm>
            <a:off x="970722" y="457200"/>
            <a:ext cx="7563678" cy="6172200"/>
          </a:xfrm>
          <a:prstGeom prst="rect">
            <a:avLst/>
          </a:prstGeom>
          <a:noFill/>
        </p:spPr>
      </p:pic>
    </p:spTree>
    <p:extLst>
      <p:ext uri="{BB962C8B-B14F-4D97-AF65-F5344CB8AC3E}">
        <p14:creationId xmlns:p14="http://schemas.microsoft.com/office/powerpoint/2010/main" val="3385649502"/>
      </p:ext>
    </p:extLst>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AC02870-F289-4691-A653-37E4C0A100C2}"/>
              </a:ext>
            </a:extLst>
          </p:cNvPr>
          <p:cNvSpPr>
            <a:spLocks noGrp="1" noChangeArrowheads="1"/>
          </p:cNvSpPr>
          <p:nvPr>
            <p:ph type="title"/>
          </p:nvPr>
        </p:nvSpPr>
        <p:spPr>
          <a:xfrm>
            <a:off x="990600" y="228600"/>
            <a:ext cx="7543800" cy="838200"/>
          </a:xfrm>
          <a:noFill/>
        </p:spPr>
        <p:txBody>
          <a:bodyPr/>
          <a:lstStyle/>
          <a:p>
            <a:r>
              <a:rPr lang="en-US" sz="1800" dirty="0">
                <a:solidFill>
                  <a:schemeClr val="tx1"/>
                </a:solidFill>
              </a:rPr>
              <a:t>Developing the Spreadsheet Model – Using Solver  </a:t>
            </a:r>
            <a:endParaRPr lang="en-US" altLang="en-US" sz="1800" dirty="0">
              <a:solidFill>
                <a:schemeClr val="tx1"/>
              </a:solidFill>
            </a:endParaRPr>
          </a:p>
        </p:txBody>
      </p:sp>
      <p:sp>
        <p:nvSpPr>
          <p:cNvPr id="13315" name="Text Box 3">
            <a:extLst>
              <a:ext uri="{FF2B5EF4-FFF2-40B4-BE49-F238E27FC236}">
                <a16:creationId xmlns:a16="http://schemas.microsoft.com/office/drawing/2014/main" id="{A9590481-5D92-4098-A50D-091D624C3ADF}"/>
              </a:ext>
            </a:extLst>
          </p:cNvPr>
          <p:cNvSpPr txBox="1">
            <a:spLocks noChangeArrowheads="1"/>
          </p:cNvSpPr>
          <p:nvPr/>
        </p:nvSpPr>
        <p:spPr bwMode="auto">
          <a:xfrm>
            <a:off x="990600" y="1219200"/>
            <a:ext cx="7467600" cy="22590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r>
              <a:rPr lang="en-US" dirty="0"/>
              <a:t>Finally, in terms of maximum sales, the optimal plan could produce more of frame types 2, 3, 4 (if there were more skilled labor and/or metal available).</a:t>
            </a:r>
          </a:p>
          <a:p>
            <a:endParaRPr lang="en-US" dirty="0"/>
          </a:p>
          <a:p>
            <a:r>
              <a:rPr lang="en-US" dirty="0"/>
              <a:t>This is typical of an LP solution.</a:t>
            </a:r>
          </a:p>
          <a:p>
            <a:endParaRPr lang="en-US" dirty="0"/>
          </a:p>
          <a:p>
            <a:r>
              <a:rPr lang="en-US" dirty="0"/>
              <a:t>Some of the constraints are met exactly; that is, as equalities, while others contain a certain amount of “slack”.</a:t>
            </a:r>
          </a:p>
          <a:p>
            <a:pPr eaLnBrk="1" hangingPunct="1">
              <a:spcBef>
                <a:spcPct val="0"/>
              </a:spcBef>
            </a:pPr>
            <a:endParaRPr lang="en-US" altLang="en-US" dirty="0"/>
          </a:p>
        </p:txBody>
      </p:sp>
    </p:spTree>
    <p:extLst>
      <p:ext uri="{BB962C8B-B14F-4D97-AF65-F5344CB8AC3E}">
        <p14:creationId xmlns:p14="http://schemas.microsoft.com/office/powerpoint/2010/main" val="1154160483"/>
      </p:ext>
    </p:extLst>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50864FDC-D0E9-440E-8D26-2ACE0901B83A}"/>
              </a:ext>
            </a:extLst>
          </p:cNvPr>
          <p:cNvSpPr>
            <a:spLocks noGrp="1" noChangeArrowheads="1"/>
          </p:cNvSpPr>
          <p:nvPr>
            <p:ph type="title"/>
          </p:nvPr>
        </p:nvSpPr>
        <p:spPr>
          <a:xfrm>
            <a:off x="990600" y="228600"/>
            <a:ext cx="7543800" cy="838200"/>
          </a:xfrm>
          <a:noFill/>
        </p:spPr>
        <p:txBody>
          <a:bodyPr/>
          <a:lstStyle/>
          <a:p>
            <a:r>
              <a:rPr lang="en-US" altLang="en-US" sz="1800" dirty="0">
                <a:solidFill>
                  <a:schemeClr val="tx1"/>
                </a:solidFill>
              </a:rPr>
              <a:t>Develop the Model</a:t>
            </a:r>
          </a:p>
        </p:txBody>
      </p:sp>
      <p:sp>
        <p:nvSpPr>
          <p:cNvPr id="9219" name="Text Box 3">
            <a:extLst>
              <a:ext uri="{FF2B5EF4-FFF2-40B4-BE49-F238E27FC236}">
                <a16:creationId xmlns:a16="http://schemas.microsoft.com/office/drawing/2014/main" id="{E4EFCBD0-538E-4215-A401-50FE8112C072}"/>
              </a:ext>
            </a:extLst>
          </p:cNvPr>
          <p:cNvSpPr txBox="1">
            <a:spLocks noChangeArrowheads="1"/>
          </p:cNvSpPr>
          <p:nvPr/>
        </p:nvSpPr>
        <p:spPr bwMode="auto">
          <a:xfrm>
            <a:off x="990600" y="1143000"/>
            <a:ext cx="7467600" cy="59770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spcBef>
                <a:spcPct val="0"/>
              </a:spcBef>
              <a:buFontTx/>
              <a:buNone/>
            </a:pPr>
            <a:endParaRPr lang="en-US" altLang="en-US" b="1" dirty="0">
              <a:solidFill>
                <a:schemeClr val="bg2"/>
              </a:solidFill>
            </a:endParaRPr>
          </a:p>
          <a:p>
            <a:pPr marL="381000" indent="-381000"/>
            <a:r>
              <a:rPr lang="en-US" dirty="0"/>
              <a:t>To develop this model, proceed as follows.</a:t>
            </a:r>
          </a:p>
          <a:p>
            <a:pPr marL="381000" indent="-381000"/>
            <a:endParaRPr lang="en-US" dirty="0"/>
          </a:p>
          <a:p>
            <a:pPr marL="800100" lvl="1" indent="-342900">
              <a:buFontTx/>
              <a:buAutoNum type="arabicPeriod"/>
            </a:pPr>
            <a:r>
              <a:rPr lang="en-US" sz="1600" b="1" dirty="0"/>
              <a:t>Inputs</a:t>
            </a:r>
            <a:r>
              <a:rPr lang="en-US" sz="1600" dirty="0"/>
              <a:t>. Enter the unit shipping costs, plant capacities region  demands in the shaded ranges.</a:t>
            </a:r>
          </a:p>
          <a:p>
            <a:pPr marL="800100" lvl="1" indent="-342900">
              <a:buFontTx/>
              <a:buAutoNum type="arabicPeriod"/>
            </a:pPr>
            <a:r>
              <a:rPr lang="en-US" sz="1600" b="1" dirty="0"/>
              <a:t>Shipping Plan</a:t>
            </a:r>
            <a:r>
              <a:rPr lang="en-US" sz="1600" dirty="0"/>
              <a:t>. Enter any trial values for the shipments from each plant to each regions in the </a:t>
            </a:r>
            <a:r>
              <a:rPr lang="en-US" sz="1600" dirty="0" err="1"/>
              <a:t>Shipping_plan</a:t>
            </a:r>
            <a:r>
              <a:rPr lang="en-US" sz="1600" dirty="0"/>
              <a:t> range. </a:t>
            </a:r>
          </a:p>
          <a:p>
            <a:pPr marL="800100" lvl="1" indent="-342900">
              <a:buFontTx/>
              <a:buAutoNum type="arabicPeriod"/>
            </a:pPr>
            <a:r>
              <a:rPr lang="en-US" sz="1600" b="1" dirty="0"/>
              <a:t>Numbers shipped from plants</a:t>
            </a:r>
            <a:r>
              <a:rPr lang="en-US" sz="1600" dirty="0"/>
              <a:t>. Need to calculate the amount shipped out of each plant with row sums in the range G13:G15.</a:t>
            </a:r>
          </a:p>
          <a:p>
            <a:pPr marL="800100" lvl="1" indent="-342900">
              <a:buFontTx/>
              <a:buAutoNum type="arabicPeriod"/>
            </a:pPr>
            <a:r>
              <a:rPr lang="en-US" sz="1600" b="1" dirty="0"/>
              <a:t>Amounts received by regions</a:t>
            </a:r>
            <a:r>
              <a:rPr lang="en-US" sz="1600" dirty="0"/>
              <a:t>. Calculate the amount shipped to each region with columns sums in the range C16:F16.</a:t>
            </a:r>
          </a:p>
          <a:p>
            <a:pPr marL="800100" lvl="1" indent="-342900">
              <a:buFontTx/>
              <a:buAutoNum type="arabicPeriod"/>
            </a:pPr>
            <a:r>
              <a:rPr lang="en-US" sz="1600" b="1" dirty="0"/>
              <a:t>Total shipping cost</a:t>
            </a:r>
            <a:r>
              <a:rPr lang="en-US" sz="1600" dirty="0"/>
              <a:t>. Calculate the total cost of shipping power. </a:t>
            </a:r>
            <a:r>
              <a:rPr lang="en-US" sz="1600" dirty="0" err="1"/>
              <a:t>TotalCost</a:t>
            </a:r>
            <a:r>
              <a:rPr lang="en-US" sz="1600" dirty="0"/>
              <a:t> cell with the formula </a:t>
            </a:r>
            <a:r>
              <a:rPr lang="en-US" sz="1600" b="1" dirty="0"/>
              <a:t>=SUMPRODUCT(C6:F8,Shipping_plan)</a:t>
            </a:r>
            <a:r>
              <a:rPr lang="en-US" sz="1600" dirty="0"/>
              <a:t>. </a:t>
            </a:r>
          </a:p>
          <a:p>
            <a:pPr marL="381000" indent="-381000"/>
            <a:endParaRPr lang="en-US" dirty="0"/>
          </a:p>
          <a:p>
            <a:pPr marL="381000" indent="-381000"/>
            <a:r>
              <a:rPr lang="en-US" dirty="0"/>
              <a:t>Invoke the Solver with the appropriate settings.</a:t>
            </a:r>
          </a:p>
          <a:p>
            <a:endParaRPr lang="en-US" altLang="en-US" dirty="0"/>
          </a:p>
          <a:p>
            <a:pPr lvl="1" eaLnBrk="1" hangingPunct="1">
              <a:buClr>
                <a:schemeClr val="accent2"/>
              </a:buClr>
              <a:buSzPct val="80000"/>
              <a:buFont typeface="Wingdings" panose="05000000000000000000" pitchFamily="2" charset="2"/>
              <a:buChar char="¨"/>
            </a:pPr>
            <a:endParaRPr lang="en-US" altLang="en-US" sz="1600" dirty="0"/>
          </a:p>
          <a:p>
            <a:pPr>
              <a:lnSpc>
                <a:spcPct val="90000"/>
              </a:lnSpc>
              <a:spcBef>
                <a:spcPct val="0"/>
              </a:spcBef>
            </a:pPr>
            <a:endParaRPr lang="en-US" altLang="en-US" dirty="0"/>
          </a:p>
          <a:p>
            <a:pPr>
              <a:lnSpc>
                <a:spcPct val="90000"/>
              </a:lnSpc>
              <a:spcBef>
                <a:spcPct val="0"/>
              </a:spcBef>
            </a:pPr>
            <a:endParaRPr lang="en-US" altLang="en-US" dirty="0"/>
          </a:p>
          <a:p>
            <a:pPr>
              <a:lnSpc>
                <a:spcPct val="90000"/>
              </a:lnSpc>
              <a:spcBef>
                <a:spcPct val="0"/>
              </a:spcBef>
            </a:pPr>
            <a:endParaRPr lang="en-US" altLang="en-US" dirty="0"/>
          </a:p>
          <a:p>
            <a:pPr eaLnBrk="1" hangingPunct="1">
              <a:spcBef>
                <a:spcPct val="0"/>
              </a:spcBef>
            </a:pPr>
            <a:endParaRPr lang="en-US" altLang="en-US" dirty="0"/>
          </a:p>
        </p:txBody>
      </p:sp>
    </p:spTree>
    <p:extLst>
      <p:ext uri="{BB962C8B-B14F-4D97-AF65-F5344CB8AC3E}">
        <p14:creationId xmlns:p14="http://schemas.microsoft.com/office/powerpoint/2010/main" val="1272705897"/>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879A35DC-43C8-4875-8997-0FCD813D6528}"/>
              </a:ext>
            </a:extLst>
          </p:cNvPr>
          <p:cNvSpPr>
            <a:spLocks noGrp="1" noChangeArrowheads="1"/>
          </p:cNvSpPr>
          <p:nvPr>
            <p:ph type="title"/>
          </p:nvPr>
        </p:nvSpPr>
        <p:spPr>
          <a:xfrm>
            <a:off x="990600" y="228600"/>
            <a:ext cx="7543800" cy="838200"/>
          </a:xfrm>
          <a:noFill/>
        </p:spPr>
        <p:txBody>
          <a:bodyPr/>
          <a:lstStyle/>
          <a:p>
            <a:r>
              <a:rPr lang="en-US" altLang="en-US" sz="1800"/>
              <a:t>Classification of Models</a:t>
            </a:r>
          </a:p>
        </p:txBody>
      </p:sp>
      <p:sp>
        <p:nvSpPr>
          <p:cNvPr id="19459" name="Rectangle 3">
            <a:extLst>
              <a:ext uri="{FF2B5EF4-FFF2-40B4-BE49-F238E27FC236}">
                <a16:creationId xmlns:a16="http://schemas.microsoft.com/office/drawing/2014/main" id="{0B696109-DC82-41B7-BC81-83163C78D975}"/>
              </a:ext>
            </a:extLst>
          </p:cNvPr>
          <p:cNvSpPr>
            <a:spLocks noChangeArrowheads="1"/>
          </p:cNvSpPr>
          <p:nvPr/>
        </p:nvSpPr>
        <p:spPr bwMode="auto">
          <a:xfrm>
            <a:off x="1143000" y="1441450"/>
            <a:ext cx="3886200" cy="4859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371600" indent="-4572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spcBef>
                <a:spcPct val="0"/>
              </a:spcBef>
              <a:buFontTx/>
              <a:buNone/>
            </a:pPr>
            <a:r>
              <a:rPr lang="en-US" altLang="en-US" b="1"/>
              <a:t>By problem type</a:t>
            </a:r>
          </a:p>
          <a:p>
            <a:pPr lvl="1">
              <a:spcBef>
                <a:spcPct val="0"/>
              </a:spcBef>
              <a:buFontTx/>
              <a:buChar char="•"/>
            </a:pPr>
            <a:r>
              <a:rPr lang="en-US" altLang="en-US" sz="1600"/>
              <a:t> Forecasting</a:t>
            </a:r>
          </a:p>
          <a:p>
            <a:pPr lvl="1">
              <a:spcBef>
                <a:spcPct val="0"/>
              </a:spcBef>
              <a:buFontTx/>
              <a:buChar char="•"/>
            </a:pPr>
            <a:r>
              <a:rPr lang="en-US" altLang="en-US" sz="1600"/>
              <a:t> Decision Analysis</a:t>
            </a:r>
          </a:p>
          <a:p>
            <a:pPr lvl="1">
              <a:spcBef>
                <a:spcPct val="0"/>
              </a:spcBef>
              <a:buFontTx/>
              <a:buChar char="•"/>
            </a:pPr>
            <a:r>
              <a:rPr lang="en-US" altLang="en-US" sz="1600"/>
              <a:t> Constrained Optimization</a:t>
            </a:r>
          </a:p>
          <a:p>
            <a:pPr lvl="1">
              <a:spcBef>
                <a:spcPct val="0"/>
              </a:spcBef>
              <a:buFontTx/>
              <a:buChar char="•"/>
            </a:pPr>
            <a:r>
              <a:rPr lang="en-US" altLang="en-US" sz="1600"/>
              <a:t> Monte Carlo Simulation</a:t>
            </a:r>
          </a:p>
          <a:p>
            <a:pPr lvl="2">
              <a:spcBef>
                <a:spcPct val="0"/>
              </a:spcBef>
              <a:buFontTx/>
              <a:buNone/>
            </a:pPr>
            <a:endParaRPr lang="en-US" altLang="en-US" sz="1600" i="1"/>
          </a:p>
          <a:p>
            <a:pPr>
              <a:spcBef>
                <a:spcPct val="0"/>
              </a:spcBef>
              <a:buFontTx/>
              <a:buNone/>
            </a:pPr>
            <a:r>
              <a:rPr lang="en-US" altLang="en-US" b="1"/>
              <a:t>By data type</a:t>
            </a:r>
          </a:p>
          <a:p>
            <a:pPr lvl="1">
              <a:spcBef>
                <a:spcPct val="0"/>
              </a:spcBef>
              <a:buFontTx/>
              <a:buChar char="•"/>
            </a:pPr>
            <a:r>
              <a:rPr lang="en-US" altLang="en-US" sz="1600"/>
              <a:t> Time series</a:t>
            </a:r>
          </a:p>
          <a:p>
            <a:pPr lvl="2">
              <a:spcBef>
                <a:spcPct val="0"/>
              </a:spcBef>
            </a:pPr>
            <a:r>
              <a:rPr lang="en-US" altLang="en-US" sz="1600"/>
              <a:t> Exponential smoothing</a:t>
            </a:r>
          </a:p>
          <a:p>
            <a:pPr lvl="2">
              <a:spcBef>
                <a:spcPct val="0"/>
              </a:spcBef>
            </a:pPr>
            <a:r>
              <a:rPr lang="en-US" altLang="en-US" sz="1600"/>
              <a:t> Moving average</a:t>
            </a:r>
          </a:p>
          <a:p>
            <a:pPr lvl="1">
              <a:spcBef>
                <a:spcPct val="0"/>
              </a:spcBef>
              <a:buFontTx/>
              <a:buChar char="•"/>
            </a:pPr>
            <a:r>
              <a:rPr lang="en-US" altLang="en-US" sz="1600"/>
              <a:t> Cross sectional</a:t>
            </a:r>
          </a:p>
          <a:p>
            <a:pPr lvl="2">
              <a:spcBef>
                <a:spcPct val="0"/>
              </a:spcBef>
            </a:pPr>
            <a:r>
              <a:rPr lang="en-US" altLang="en-US" sz="1600"/>
              <a:t> Multiple linear regression</a:t>
            </a:r>
          </a:p>
          <a:p>
            <a:pPr>
              <a:spcBef>
                <a:spcPct val="0"/>
              </a:spcBef>
              <a:buFontTx/>
              <a:buNone/>
            </a:pPr>
            <a:endParaRPr lang="en-US" altLang="en-US"/>
          </a:p>
          <a:p>
            <a:pPr>
              <a:spcBef>
                <a:spcPct val="0"/>
              </a:spcBef>
              <a:buFontTx/>
              <a:buNone/>
            </a:pPr>
            <a:r>
              <a:rPr lang="en-US" altLang="en-US" b="1"/>
              <a:t>By causality</a:t>
            </a:r>
          </a:p>
          <a:p>
            <a:pPr lvl="1">
              <a:spcBef>
                <a:spcPct val="0"/>
              </a:spcBef>
              <a:buFontTx/>
              <a:buChar char="•"/>
            </a:pPr>
            <a:r>
              <a:rPr lang="en-US" altLang="en-US" sz="1600"/>
              <a:t> Causal: causal variable</a:t>
            </a:r>
          </a:p>
          <a:p>
            <a:pPr lvl="1">
              <a:spcBef>
                <a:spcPct val="0"/>
              </a:spcBef>
              <a:buFontTx/>
              <a:buChar char="•"/>
            </a:pPr>
            <a:r>
              <a:rPr lang="en-US" altLang="en-US" sz="1600"/>
              <a:t> Non-causal: surrogate variable</a:t>
            </a:r>
          </a:p>
          <a:p>
            <a:pPr lvl="2">
              <a:spcBef>
                <a:spcPct val="0"/>
              </a:spcBef>
              <a:buFontTx/>
              <a:buNone/>
            </a:pPr>
            <a:endParaRPr lang="en-US" altLang="en-US" sz="1600"/>
          </a:p>
          <a:p>
            <a:pPr eaLnBrk="1" hangingPunct="1">
              <a:spcBef>
                <a:spcPct val="50000"/>
              </a:spcBef>
              <a:buFontTx/>
              <a:buNone/>
            </a:pPr>
            <a:endParaRPr lang="en-US" altLang="en-US"/>
          </a:p>
          <a:p>
            <a:pPr eaLnBrk="1" hangingPunct="1">
              <a:spcBef>
                <a:spcPct val="0"/>
              </a:spcBef>
              <a:buFontTx/>
              <a:buNone/>
            </a:pPr>
            <a:endParaRPr lang="en-US" altLang="en-US"/>
          </a:p>
        </p:txBody>
      </p:sp>
      <p:sp>
        <p:nvSpPr>
          <p:cNvPr id="19460" name="Text Box 5">
            <a:extLst>
              <a:ext uri="{FF2B5EF4-FFF2-40B4-BE49-F238E27FC236}">
                <a16:creationId xmlns:a16="http://schemas.microsoft.com/office/drawing/2014/main" id="{8C95C2FF-A517-4B29-A4C7-9DF15E3ED7CE}"/>
              </a:ext>
            </a:extLst>
          </p:cNvPr>
          <p:cNvSpPr txBox="1">
            <a:spLocks noChangeArrowheads="1"/>
          </p:cNvSpPr>
          <p:nvPr/>
        </p:nvSpPr>
        <p:spPr bwMode="auto">
          <a:xfrm>
            <a:off x="5318125" y="1279525"/>
            <a:ext cx="306387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endParaRPr lang="en-US" altLang="en-US"/>
          </a:p>
        </p:txBody>
      </p:sp>
      <p:sp>
        <p:nvSpPr>
          <p:cNvPr id="19461" name="Text Box 6">
            <a:extLst>
              <a:ext uri="{FF2B5EF4-FFF2-40B4-BE49-F238E27FC236}">
                <a16:creationId xmlns:a16="http://schemas.microsoft.com/office/drawing/2014/main" id="{B80000EB-599B-4C03-986B-50802D7E7AD0}"/>
              </a:ext>
            </a:extLst>
          </p:cNvPr>
          <p:cNvSpPr txBox="1">
            <a:spLocks noChangeArrowheads="1"/>
          </p:cNvSpPr>
          <p:nvPr/>
        </p:nvSpPr>
        <p:spPr bwMode="auto">
          <a:xfrm>
            <a:off x="5211763" y="1287463"/>
            <a:ext cx="3276600" cy="278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371600" indent="-4572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spcBef>
                <a:spcPct val="0"/>
              </a:spcBef>
              <a:buFontTx/>
              <a:buNone/>
            </a:pPr>
            <a:r>
              <a:rPr lang="en-US" altLang="en-US" b="1">
                <a:solidFill>
                  <a:schemeClr val="tx2"/>
                </a:solidFill>
              </a:rPr>
              <a:t>Methodologies</a:t>
            </a:r>
            <a:endParaRPr lang="en-US" altLang="en-US"/>
          </a:p>
          <a:p>
            <a:pPr>
              <a:spcBef>
                <a:spcPct val="0"/>
              </a:spcBef>
              <a:buFontTx/>
              <a:buNone/>
            </a:pPr>
            <a:r>
              <a:rPr lang="en-US" altLang="en-US"/>
              <a:t>1.  Qualitative </a:t>
            </a:r>
          </a:p>
          <a:p>
            <a:pPr lvl="2">
              <a:spcBef>
                <a:spcPct val="0"/>
              </a:spcBef>
              <a:buFontTx/>
              <a:buNone/>
            </a:pPr>
            <a:r>
              <a:rPr lang="en-US" altLang="en-US" sz="1600" i="1"/>
              <a:t>     Delphi Methods</a:t>
            </a:r>
          </a:p>
          <a:p>
            <a:pPr lvl="2">
              <a:spcBef>
                <a:spcPct val="0"/>
              </a:spcBef>
            </a:pPr>
            <a:endParaRPr lang="en-US" altLang="en-US" sz="1600"/>
          </a:p>
          <a:p>
            <a:pPr lvl="2">
              <a:spcBef>
                <a:spcPct val="0"/>
              </a:spcBef>
              <a:buFontTx/>
              <a:buNone/>
            </a:pPr>
            <a:r>
              <a:rPr lang="en-US" altLang="en-US" sz="1600"/>
              <a:t>2.  Quantitative - Non-statistical</a:t>
            </a:r>
          </a:p>
          <a:p>
            <a:pPr lvl="2">
              <a:spcBef>
                <a:spcPct val="0"/>
              </a:spcBef>
              <a:buFontTx/>
              <a:buNone/>
            </a:pPr>
            <a:r>
              <a:rPr lang="en-US" altLang="en-US" sz="1600" i="1"/>
              <a:t>     Using “comparables</a:t>
            </a:r>
            <a:r>
              <a:rPr lang="en-US" altLang="en-US" sz="1600"/>
              <a:t>”</a:t>
            </a:r>
          </a:p>
          <a:p>
            <a:pPr lvl="2">
              <a:spcBef>
                <a:spcPct val="0"/>
              </a:spcBef>
              <a:buFontTx/>
              <a:buAutoNum type="arabicPeriod"/>
            </a:pPr>
            <a:endParaRPr lang="en-US" altLang="en-US" sz="1600"/>
          </a:p>
          <a:p>
            <a:pPr lvl="1">
              <a:spcBef>
                <a:spcPct val="0"/>
              </a:spcBef>
              <a:buFontTx/>
              <a:buNone/>
            </a:pPr>
            <a:r>
              <a:rPr lang="en-US" altLang="en-US" sz="1600"/>
              <a:t>3.  Quantitative - Statistical</a:t>
            </a:r>
          </a:p>
          <a:p>
            <a:pPr lvl="2">
              <a:spcBef>
                <a:spcPct val="0"/>
              </a:spcBef>
              <a:buFontTx/>
              <a:buNone/>
            </a:pPr>
            <a:r>
              <a:rPr lang="en-US" altLang="en-US" sz="1600" i="1"/>
              <a:t>     Time-series</a:t>
            </a:r>
          </a:p>
          <a:p>
            <a:pPr lvl="2">
              <a:spcBef>
                <a:spcPct val="0"/>
              </a:spcBef>
              <a:buFontTx/>
              <a:buNone/>
            </a:pPr>
            <a:r>
              <a:rPr lang="en-US" altLang="en-US" sz="1600" i="1"/>
              <a:t>     Regression</a:t>
            </a:r>
          </a:p>
          <a:p>
            <a:pPr>
              <a:spcBef>
                <a:spcPct val="0"/>
              </a:spcBef>
              <a:buFontTx/>
              <a:buNone/>
            </a:pPr>
            <a:endParaRPr lang="en-US" altLang="en-US"/>
          </a:p>
        </p:txBody>
      </p:sp>
    </p:spTree>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50864FDC-D0E9-440E-8D26-2ACE0901B83A}"/>
              </a:ext>
            </a:extLst>
          </p:cNvPr>
          <p:cNvSpPr>
            <a:spLocks noGrp="1" noChangeArrowheads="1"/>
          </p:cNvSpPr>
          <p:nvPr>
            <p:ph type="title"/>
          </p:nvPr>
        </p:nvSpPr>
        <p:spPr>
          <a:xfrm>
            <a:off x="990600" y="228600"/>
            <a:ext cx="7543800" cy="838200"/>
          </a:xfrm>
          <a:noFill/>
        </p:spPr>
        <p:txBody>
          <a:bodyPr/>
          <a:lstStyle/>
          <a:p>
            <a:r>
              <a:rPr lang="en-US" altLang="en-US" sz="1800" dirty="0">
                <a:solidFill>
                  <a:schemeClr val="tx1"/>
                </a:solidFill>
              </a:rPr>
              <a:t>Spreadsheet Model</a:t>
            </a:r>
          </a:p>
        </p:txBody>
      </p:sp>
      <p:pic>
        <p:nvPicPr>
          <p:cNvPr id="4" name="Picture 8" descr="Fig05_02">
            <a:extLst>
              <a:ext uri="{FF2B5EF4-FFF2-40B4-BE49-F238E27FC236}">
                <a16:creationId xmlns:a16="http://schemas.microsoft.com/office/drawing/2014/main" id="{206B08E7-75FD-4006-BDDC-9EC032F285B0}"/>
              </a:ext>
            </a:extLst>
          </p:cNvPr>
          <p:cNvPicPr>
            <a:picLocks noChangeAspect="1" noChangeArrowheads="1"/>
          </p:cNvPicPr>
          <p:nvPr/>
        </p:nvPicPr>
        <p:blipFill>
          <a:blip r:embed="rId3" cstate="print"/>
          <a:srcRect/>
          <a:stretch>
            <a:fillRect/>
          </a:stretch>
        </p:blipFill>
        <p:spPr bwMode="auto">
          <a:xfrm>
            <a:off x="457200" y="1371600"/>
            <a:ext cx="8229600" cy="3429000"/>
          </a:xfrm>
          <a:prstGeom prst="rect">
            <a:avLst/>
          </a:prstGeom>
          <a:noFill/>
        </p:spPr>
      </p:pic>
    </p:spTree>
    <p:extLst>
      <p:ext uri="{BB962C8B-B14F-4D97-AF65-F5344CB8AC3E}">
        <p14:creationId xmlns:p14="http://schemas.microsoft.com/office/powerpoint/2010/main" val="4140935635"/>
      </p:ext>
    </p:extLst>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50864FDC-D0E9-440E-8D26-2ACE0901B83A}"/>
              </a:ext>
            </a:extLst>
          </p:cNvPr>
          <p:cNvSpPr>
            <a:spLocks noGrp="1" noChangeArrowheads="1"/>
          </p:cNvSpPr>
          <p:nvPr>
            <p:ph type="title"/>
          </p:nvPr>
        </p:nvSpPr>
        <p:spPr>
          <a:xfrm>
            <a:off x="990600" y="228600"/>
            <a:ext cx="7543800" cy="838200"/>
          </a:xfrm>
          <a:noFill/>
        </p:spPr>
        <p:txBody>
          <a:bodyPr/>
          <a:lstStyle/>
          <a:p>
            <a:r>
              <a:rPr lang="en-US" altLang="en-US" sz="1800" dirty="0">
                <a:solidFill>
                  <a:schemeClr val="tx1"/>
                </a:solidFill>
              </a:rPr>
              <a:t>Spreadsheet Model</a:t>
            </a:r>
          </a:p>
        </p:txBody>
      </p:sp>
      <p:sp>
        <p:nvSpPr>
          <p:cNvPr id="9219" name="Text Box 3">
            <a:extLst>
              <a:ext uri="{FF2B5EF4-FFF2-40B4-BE49-F238E27FC236}">
                <a16:creationId xmlns:a16="http://schemas.microsoft.com/office/drawing/2014/main" id="{E4EFCBD0-538E-4215-A401-50FE8112C072}"/>
              </a:ext>
            </a:extLst>
          </p:cNvPr>
          <p:cNvSpPr txBox="1">
            <a:spLocks noChangeArrowheads="1"/>
          </p:cNvSpPr>
          <p:nvPr/>
        </p:nvSpPr>
        <p:spPr bwMode="auto">
          <a:xfrm>
            <a:off x="990600" y="1371600"/>
            <a:ext cx="2438400" cy="3884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square">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r>
              <a:rPr lang="en-US" dirty="0"/>
              <a:t>A good shipping plan tries to use cheap routes, but it is constrained by capacities and demands.</a:t>
            </a:r>
          </a:p>
          <a:p>
            <a:endParaRPr lang="en-US" dirty="0"/>
          </a:p>
          <a:p>
            <a:r>
              <a:rPr lang="en-US" dirty="0"/>
              <a:t>It is typical in transportation models, especially large models, that only a relatively few of the possible routes are used.</a:t>
            </a:r>
          </a:p>
          <a:p>
            <a:pPr eaLnBrk="1" hangingPunct="1">
              <a:spcBef>
                <a:spcPct val="0"/>
              </a:spcBef>
            </a:pPr>
            <a:endParaRPr lang="en-US" altLang="en-US" dirty="0"/>
          </a:p>
        </p:txBody>
      </p:sp>
      <p:pic>
        <p:nvPicPr>
          <p:cNvPr id="4" name="Picture 3">
            <a:extLst>
              <a:ext uri="{FF2B5EF4-FFF2-40B4-BE49-F238E27FC236}">
                <a16:creationId xmlns:a16="http://schemas.microsoft.com/office/drawing/2014/main" id="{278AC8F7-C04E-4893-BEDA-8F13B23ED69E}"/>
              </a:ext>
            </a:extLst>
          </p:cNvPr>
          <p:cNvPicPr>
            <a:picLocks noChangeAspect="1"/>
          </p:cNvPicPr>
          <p:nvPr/>
        </p:nvPicPr>
        <p:blipFill>
          <a:blip r:embed="rId3"/>
          <a:stretch>
            <a:fillRect/>
          </a:stretch>
        </p:blipFill>
        <p:spPr>
          <a:xfrm>
            <a:off x="3505200" y="533400"/>
            <a:ext cx="5353050" cy="5600700"/>
          </a:xfrm>
          <a:prstGeom prst="rect">
            <a:avLst/>
          </a:prstGeom>
        </p:spPr>
      </p:pic>
    </p:spTree>
    <p:extLst>
      <p:ext uri="{BB962C8B-B14F-4D97-AF65-F5344CB8AC3E}">
        <p14:creationId xmlns:p14="http://schemas.microsoft.com/office/powerpoint/2010/main" val="4243354731"/>
      </p:ext>
    </p:extLst>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50864FDC-D0E9-440E-8D26-2ACE0901B83A}"/>
              </a:ext>
            </a:extLst>
          </p:cNvPr>
          <p:cNvSpPr>
            <a:spLocks noGrp="1" noChangeArrowheads="1"/>
          </p:cNvSpPr>
          <p:nvPr>
            <p:ph type="title"/>
          </p:nvPr>
        </p:nvSpPr>
        <p:spPr>
          <a:xfrm>
            <a:off x="990600" y="228600"/>
            <a:ext cx="7543800" cy="838200"/>
          </a:xfrm>
          <a:noFill/>
        </p:spPr>
        <p:txBody>
          <a:bodyPr/>
          <a:lstStyle/>
          <a:p>
            <a:r>
              <a:rPr lang="en-US" altLang="en-US" sz="1800" dirty="0">
                <a:solidFill>
                  <a:schemeClr val="tx1"/>
                </a:solidFill>
              </a:rPr>
              <a:t>Sensitivity Analysis</a:t>
            </a:r>
          </a:p>
        </p:txBody>
      </p:sp>
      <p:sp>
        <p:nvSpPr>
          <p:cNvPr id="9219" name="Text Box 3">
            <a:extLst>
              <a:ext uri="{FF2B5EF4-FFF2-40B4-BE49-F238E27FC236}">
                <a16:creationId xmlns:a16="http://schemas.microsoft.com/office/drawing/2014/main" id="{E4EFCBD0-538E-4215-A401-50FE8112C072}"/>
              </a:ext>
            </a:extLst>
          </p:cNvPr>
          <p:cNvSpPr txBox="1">
            <a:spLocks noChangeArrowheads="1"/>
          </p:cNvSpPr>
          <p:nvPr/>
        </p:nvSpPr>
        <p:spPr bwMode="auto">
          <a:xfrm>
            <a:off x="990600" y="1295400"/>
            <a:ext cx="7467600" cy="33670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nSpc>
                <a:spcPct val="90000"/>
              </a:lnSpc>
            </a:pPr>
            <a:r>
              <a:rPr lang="en-US" dirty="0"/>
              <a:t>Many sensitivity analyses could vary any one of the unit shipping costs, capacities, or demands. Many of these would use Solver’s sensitivity report.</a:t>
            </a:r>
          </a:p>
          <a:p>
            <a:pPr>
              <a:lnSpc>
                <a:spcPct val="90000"/>
              </a:lnSpc>
            </a:pPr>
            <a:endParaRPr lang="en-US" dirty="0"/>
          </a:p>
          <a:p>
            <a:pPr>
              <a:lnSpc>
                <a:spcPct val="90000"/>
              </a:lnSpc>
            </a:pPr>
            <a:r>
              <a:rPr lang="en-US" dirty="0"/>
              <a:t>One interesting analysis that cannot be performed with Solver’s tool is to keep shipping costs and capacities constant and allow </a:t>
            </a:r>
            <a:r>
              <a:rPr lang="en-US" i="1" dirty="0"/>
              <a:t>all</a:t>
            </a:r>
            <a:r>
              <a:rPr lang="en-US" dirty="0"/>
              <a:t> of the demands to change by a certain percentage.</a:t>
            </a:r>
          </a:p>
          <a:p>
            <a:pPr>
              <a:lnSpc>
                <a:spcPct val="90000"/>
              </a:lnSpc>
            </a:pPr>
            <a:endParaRPr lang="en-US" dirty="0"/>
          </a:p>
          <a:p>
            <a:pPr>
              <a:lnSpc>
                <a:spcPct val="90000"/>
              </a:lnSpc>
            </a:pPr>
            <a:r>
              <a:rPr lang="en-US" dirty="0"/>
              <a:t>Use </a:t>
            </a:r>
            <a:r>
              <a:rPr lang="en-US" dirty="0" err="1"/>
              <a:t>SolverTable</a:t>
            </a:r>
            <a:r>
              <a:rPr lang="en-US" dirty="0"/>
              <a:t>, with varying percentages as the single input.</a:t>
            </a:r>
          </a:p>
          <a:p>
            <a:pPr>
              <a:lnSpc>
                <a:spcPct val="90000"/>
              </a:lnSpc>
            </a:pPr>
            <a:endParaRPr lang="en-US" dirty="0"/>
          </a:p>
          <a:p>
            <a:pPr>
              <a:lnSpc>
                <a:spcPct val="90000"/>
              </a:lnSpc>
            </a:pPr>
            <a:r>
              <a:rPr lang="en-US" dirty="0"/>
              <a:t>The key to doing this correctly is to modify the model slightly before running </a:t>
            </a:r>
            <a:r>
              <a:rPr lang="en-US" dirty="0" err="1"/>
              <a:t>SolverTable</a:t>
            </a:r>
            <a:r>
              <a:rPr lang="en-US" dirty="0"/>
              <a:t>.</a:t>
            </a:r>
          </a:p>
          <a:p>
            <a:endParaRPr lang="en-US" dirty="0"/>
          </a:p>
          <a:p>
            <a:pPr eaLnBrk="1" hangingPunct="1">
              <a:spcBef>
                <a:spcPct val="0"/>
              </a:spcBef>
            </a:pPr>
            <a:endParaRPr lang="en-US" altLang="en-US" dirty="0"/>
          </a:p>
        </p:txBody>
      </p:sp>
    </p:spTree>
    <p:extLst>
      <p:ext uri="{BB962C8B-B14F-4D97-AF65-F5344CB8AC3E}">
        <p14:creationId xmlns:p14="http://schemas.microsoft.com/office/powerpoint/2010/main" val="4118128319"/>
      </p:ext>
    </p:extLst>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50864FDC-D0E9-440E-8D26-2ACE0901B83A}"/>
              </a:ext>
            </a:extLst>
          </p:cNvPr>
          <p:cNvSpPr>
            <a:spLocks noGrp="1" noChangeArrowheads="1"/>
          </p:cNvSpPr>
          <p:nvPr>
            <p:ph type="title"/>
          </p:nvPr>
        </p:nvSpPr>
        <p:spPr>
          <a:xfrm>
            <a:off x="990600" y="228600"/>
            <a:ext cx="7543800" cy="838200"/>
          </a:xfrm>
          <a:noFill/>
        </p:spPr>
        <p:txBody>
          <a:bodyPr/>
          <a:lstStyle/>
          <a:p>
            <a:r>
              <a:rPr lang="en-US" altLang="en-US" sz="1800" dirty="0">
                <a:solidFill>
                  <a:schemeClr val="tx1"/>
                </a:solidFill>
              </a:rPr>
              <a:t>Sensitivity Analysis – Variable Cells</a:t>
            </a:r>
          </a:p>
        </p:txBody>
      </p:sp>
      <p:pic>
        <p:nvPicPr>
          <p:cNvPr id="2" name="Picture 1">
            <a:extLst>
              <a:ext uri="{FF2B5EF4-FFF2-40B4-BE49-F238E27FC236}">
                <a16:creationId xmlns:a16="http://schemas.microsoft.com/office/drawing/2014/main" id="{E25BB66B-0E5C-44F7-B28B-DF623913EF51}"/>
              </a:ext>
            </a:extLst>
          </p:cNvPr>
          <p:cNvPicPr>
            <a:picLocks noChangeAspect="1"/>
          </p:cNvPicPr>
          <p:nvPr/>
        </p:nvPicPr>
        <p:blipFill>
          <a:blip r:embed="rId3"/>
          <a:stretch>
            <a:fillRect/>
          </a:stretch>
        </p:blipFill>
        <p:spPr>
          <a:xfrm>
            <a:off x="723900" y="1309687"/>
            <a:ext cx="8077200" cy="4238625"/>
          </a:xfrm>
          <a:prstGeom prst="rect">
            <a:avLst/>
          </a:prstGeom>
        </p:spPr>
      </p:pic>
      <p:sp>
        <p:nvSpPr>
          <p:cNvPr id="3" name="TextBox 2">
            <a:extLst>
              <a:ext uri="{FF2B5EF4-FFF2-40B4-BE49-F238E27FC236}">
                <a16:creationId xmlns:a16="http://schemas.microsoft.com/office/drawing/2014/main" id="{BAF07CD6-8843-44C7-83B7-ED4E47B25859}"/>
              </a:ext>
            </a:extLst>
          </p:cNvPr>
          <p:cNvSpPr txBox="1"/>
          <p:nvPr/>
        </p:nvSpPr>
        <p:spPr>
          <a:xfrm>
            <a:off x="4910971" y="1210229"/>
            <a:ext cx="304800" cy="338554"/>
          </a:xfrm>
          <a:prstGeom prst="rect">
            <a:avLst/>
          </a:prstGeom>
          <a:noFill/>
        </p:spPr>
        <p:txBody>
          <a:bodyPr wrap="square" rtlCol="0">
            <a:spAutoFit/>
          </a:bodyPr>
          <a:lstStyle/>
          <a:p>
            <a:pPr algn="ctr"/>
            <a:r>
              <a:rPr lang="en-US" b="1" dirty="0">
                <a:solidFill>
                  <a:srgbClr val="FF0000"/>
                </a:solidFill>
              </a:rPr>
              <a:t>1</a:t>
            </a:r>
          </a:p>
        </p:txBody>
      </p:sp>
      <p:sp>
        <p:nvSpPr>
          <p:cNvPr id="6" name="TextBox 5">
            <a:extLst>
              <a:ext uri="{FF2B5EF4-FFF2-40B4-BE49-F238E27FC236}">
                <a16:creationId xmlns:a16="http://schemas.microsoft.com/office/drawing/2014/main" id="{F5244347-BF16-4E96-BE2D-72E61250C073}"/>
              </a:ext>
            </a:extLst>
          </p:cNvPr>
          <p:cNvSpPr txBox="1"/>
          <p:nvPr/>
        </p:nvSpPr>
        <p:spPr>
          <a:xfrm>
            <a:off x="5901571" y="1210229"/>
            <a:ext cx="304800" cy="338554"/>
          </a:xfrm>
          <a:prstGeom prst="rect">
            <a:avLst/>
          </a:prstGeom>
          <a:noFill/>
        </p:spPr>
        <p:txBody>
          <a:bodyPr wrap="square" rtlCol="0">
            <a:spAutoFit/>
          </a:bodyPr>
          <a:lstStyle/>
          <a:p>
            <a:pPr algn="ctr"/>
            <a:r>
              <a:rPr lang="en-US" b="1" dirty="0">
                <a:solidFill>
                  <a:srgbClr val="FF0000"/>
                </a:solidFill>
              </a:rPr>
              <a:t>2</a:t>
            </a:r>
          </a:p>
        </p:txBody>
      </p:sp>
      <p:sp>
        <p:nvSpPr>
          <p:cNvPr id="7" name="TextBox 6">
            <a:extLst>
              <a:ext uri="{FF2B5EF4-FFF2-40B4-BE49-F238E27FC236}">
                <a16:creationId xmlns:a16="http://schemas.microsoft.com/office/drawing/2014/main" id="{34AB42BE-C0EA-4AA8-9171-058464EFBC7E}"/>
              </a:ext>
            </a:extLst>
          </p:cNvPr>
          <p:cNvSpPr txBox="1"/>
          <p:nvPr/>
        </p:nvSpPr>
        <p:spPr>
          <a:xfrm>
            <a:off x="7543799" y="1118425"/>
            <a:ext cx="304800" cy="338554"/>
          </a:xfrm>
          <a:prstGeom prst="rect">
            <a:avLst/>
          </a:prstGeom>
          <a:noFill/>
        </p:spPr>
        <p:txBody>
          <a:bodyPr wrap="square" rtlCol="0">
            <a:spAutoFit/>
          </a:bodyPr>
          <a:lstStyle/>
          <a:p>
            <a:pPr algn="ctr"/>
            <a:r>
              <a:rPr lang="en-US" b="1" dirty="0">
                <a:solidFill>
                  <a:srgbClr val="FF0000"/>
                </a:solidFill>
              </a:rPr>
              <a:t>3</a:t>
            </a:r>
          </a:p>
        </p:txBody>
      </p:sp>
      <p:sp>
        <p:nvSpPr>
          <p:cNvPr id="5" name="Right Brace 4">
            <a:extLst>
              <a:ext uri="{FF2B5EF4-FFF2-40B4-BE49-F238E27FC236}">
                <a16:creationId xmlns:a16="http://schemas.microsoft.com/office/drawing/2014/main" id="{DE84594A-ABE7-47E1-8254-63258BC096DB}"/>
              </a:ext>
            </a:extLst>
          </p:cNvPr>
          <p:cNvSpPr/>
          <p:nvPr/>
        </p:nvSpPr>
        <p:spPr bwMode="auto">
          <a:xfrm rot="16200000">
            <a:off x="7626381" y="869364"/>
            <a:ext cx="139637" cy="1219200"/>
          </a:xfrm>
          <a:prstGeom prst="rightBrace">
            <a:avLst/>
          </a:prstGeom>
          <a:solidFill>
            <a:srgbClr val="FFFFFF"/>
          </a:solidFill>
          <a:ln w="12700" cap="flat" cmpd="sng" algn="ctr">
            <a:solidFill>
              <a:srgbClr val="000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ndParaRPr>
          </a:p>
        </p:txBody>
      </p:sp>
    </p:spTree>
    <p:extLst>
      <p:ext uri="{BB962C8B-B14F-4D97-AF65-F5344CB8AC3E}">
        <p14:creationId xmlns:p14="http://schemas.microsoft.com/office/powerpoint/2010/main" val="1988245972"/>
      </p:ext>
    </p:extLst>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50864FDC-D0E9-440E-8D26-2ACE0901B83A}"/>
              </a:ext>
            </a:extLst>
          </p:cNvPr>
          <p:cNvSpPr>
            <a:spLocks noGrp="1" noChangeArrowheads="1"/>
          </p:cNvSpPr>
          <p:nvPr>
            <p:ph type="title"/>
          </p:nvPr>
        </p:nvSpPr>
        <p:spPr>
          <a:xfrm>
            <a:off x="990600" y="228600"/>
            <a:ext cx="7543800" cy="838200"/>
          </a:xfrm>
          <a:noFill/>
        </p:spPr>
        <p:txBody>
          <a:bodyPr/>
          <a:lstStyle/>
          <a:p>
            <a:br>
              <a:rPr lang="en-US" sz="1800" dirty="0"/>
            </a:br>
            <a:r>
              <a:rPr lang="en-US" sz="1800" dirty="0"/>
              <a:t>1. Reduced Cost</a:t>
            </a:r>
            <a:br>
              <a:rPr lang="en-US" sz="1800" dirty="0"/>
            </a:br>
            <a:endParaRPr lang="en-US" altLang="en-US" sz="1800" dirty="0">
              <a:solidFill>
                <a:schemeClr val="tx1"/>
              </a:solidFill>
            </a:endParaRPr>
          </a:p>
        </p:txBody>
      </p:sp>
      <p:sp>
        <p:nvSpPr>
          <p:cNvPr id="9219" name="Text Box 3">
            <a:extLst>
              <a:ext uri="{FF2B5EF4-FFF2-40B4-BE49-F238E27FC236}">
                <a16:creationId xmlns:a16="http://schemas.microsoft.com/office/drawing/2014/main" id="{E4EFCBD0-538E-4215-A401-50FE8112C072}"/>
              </a:ext>
            </a:extLst>
          </p:cNvPr>
          <p:cNvSpPr txBox="1">
            <a:spLocks noChangeArrowheads="1"/>
          </p:cNvSpPr>
          <p:nvPr/>
        </p:nvSpPr>
        <p:spPr bwMode="auto">
          <a:xfrm>
            <a:off x="990600" y="1295400"/>
            <a:ext cx="7467600" cy="3761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marL="0" indent="0">
              <a:lnSpc>
                <a:spcPct val="90000"/>
              </a:lnSpc>
              <a:buNone/>
            </a:pPr>
            <a:r>
              <a:rPr lang="en-US" dirty="0"/>
              <a:t>1. Reduced Cost</a:t>
            </a:r>
          </a:p>
          <a:p>
            <a:pPr lvl="1">
              <a:lnSpc>
                <a:spcPct val="90000"/>
              </a:lnSpc>
            </a:pPr>
            <a:endParaRPr lang="en-US" sz="1600" dirty="0"/>
          </a:p>
          <a:p>
            <a:pPr lvl="1">
              <a:lnSpc>
                <a:spcPct val="90000"/>
              </a:lnSpc>
            </a:pPr>
            <a:r>
              <a:rPr lang="en-US" sz="1600" dirty="0"/>
              <a:t>The reduced costs tell us how much the objective coefficients (unit shipping cost) can be increased or decreased before the optimal solution changes.</a:t>
            </a:r>
          </a:p>
          <a:p>
            <a:pPr lvl="1">
              <a:lnSpc>
                <a:spcPct val="90000"/>
              </a:lnSpc>
            </a:pPr>
            <a:endParaRPr lang="en-US" sz="1600" dirty="0"/>
          </a:p>
          <a:p>
            <a:pPr lvl="1">
              <a:lnSpc>
                <a:spcPct val="90000"/>
              </a:lnSpc>
            </a:pPr>
            <a:r>
              <a:rPr lang="en-US" sz="1600" dirty="0"/>
              <a:t>The primary values of interest in the variable cells section of the sensitivity report are the “Reduced Cost” values for each of the decision variables chosen in the linear programing model. The reduced cost value for each decision variable tells you </a:t>
            </a:r>
            <a:r>
              <a:rPr lang="en-US" sz="1600" b="1" dirty="0"/>
              <a:t>how much your objective function value (i.e. minimize total cost) will change for a one unit increase in that decision variable</a:t>
            </a:r>
            <a:r>
              <a:rPr lang="en-US" sz="1600" dirty="0"/>
              <a:t>.</a:t>
            </a:r>
          </a:p>
          <a:p>
            <a:pPr>
              <a:lnSpc>
                <a:spcPct val="90000"/>
              </a:lnSpc>
            </a:pPr>
            <a:endParaRPr lang="en-US" dirty="0"/>
          </a:p>
          <a:p>
            <a:endParaRPr lang="en-US" dirty="0"/>
          </a:p>
          <a:p>
            <a:pPr eaLnBrk="1" hangingPunct="1">
              <a:spcBef>
                <a:spcPct val="0"/>
              </a:spcBef>
            </a:pPr>
            <a:endParaRPr lang="en-US" altLang="en-US" dirty="0"/>
          </a:p>
        </p:txBody>
      </p:sp>
    </p:spTree>
    <p:extLst>
      <p:ext uri="{BB962C8B-B14F-4D97-AF65-F5344CB8AC3E}">
        <p14:creationId xmlns:p14="http://schemas.microsoft.com/office/powerpoint/2010/main" val="412533574"/>
      </p:ext>
    </p:extLst>
  </p:cSld>
  <p:clrMapOvr>
    <a:masterClrMapping/>
  </p:clrMapOv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50864FDC-D0E9-440E-8D26-2ACE0901B83A}"/>
              </a:ext>
            </a:extLst>
          </p:cNvPr>
          <p:cNvSpPr>
            <a:spLocks noGrp="1" noChangeArrowheads="1"/>
          </p:cNvSpPr>
          <p:nvPr>
            <p:ph type="title"/>
          </p:nvPr>
        </p:nvSpPr>
        <p:spPr>
          <a:xfrm>
            <a:off x="990600" y="228600"/>
            <a:ext cx="7543800" cy="838200"/>
          </a:xfrm>
          <a:noFill/>
        </p:spPr>
        <p:txBody>
          <a:bodyPr/>
          <a:lstStyle/>
          <a:p>
            <a:r>
              <a:rPr lang="en-US" sz="1800" dirty="0"/>
              <a:t>2. Objective Coefficient</a:t>
            </a:r>
            <a:endParaRPr lang="en-US" altLang="en-US" sz="1800" dirty="0">
              <a:solidFill>
                <a:schemeClr val="tx1"/>
              </a:solidFill>
            </a:endParaRPr>
          </a:p>
        </p:txBody>
      </p:sp>
      <p:sp>
        <p:nvSpPr>
          <p:cNvPr id="9219" name="Text Box 3">
            <a:extLst>
              <a:ext uri="{FF2B5EF4-FFF2-40B4-BE49-F238E27FC236}">
                <a16:creationId xmlns:a16="http://schemas.microsoft.com/office/drawing/2014/main" id="{E4EFCBD0-538E-4215-A401-50FE8112C072}"/>
              </a:ext>
            </a:extLst>
          </p:cNvPr>
          <p:cNvSpPr txBox="1">
            <a:spLocks noChangeArrowheads="1"/>
          </p:cNvSpPr>
          <p:nvPr/>
        </p:nvSpPr>
        <p:spPr bwMode="auto">
          <a:xfrm>
            <a:off x="990600" y="1295400"/>
            <a:ext cx="7467600" cy="4253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marL="0" indent="0">
              <a:lnSpc>
                <a:spcPct val="90000"/>
              </a:lnSpc>
              <a:buNone/>
            </a:pPr>
            <a:r>
              <a:rPr lang="en-US" dirty="0"/>
              <a:t>2. Objective Coefficient – unit shipping costs</a:t>
            </a:r>
          </a:p>
          <a:p>
            <a:pPr lvl="1">
              <a:lnSpc>
                <a:spcPct val="90000"/>
              </a:lnSpc>
            </a:pPr>
            <a:endParaRPr lang="en-US" sz="1600" dirty="0"/>
          </a:p>
          <a:p>
            <a:pPr lvl="1">
              <a:lnSpc>
                <a:spcPct val="90000"/>
              </a:lnSpc>
            </a:pPr>
            <a:r>
              <a:rPr lang="en-US" sz="1600" dirty="0"/>
              <a:t>The Objective Coefficient is the coefficient of the decision variables in the linear programing equation that you set up and ran on solver.</a:t>
            </a:r>
          </a:p>
          <a:p>
            <a:pPr lvl="1">
              <a:lnSpc>
                <a:spcPct val="90000"/>
              </a:lnSpc>
            </a:pPr>
            <a:endParaRPr lang="en-US" sz="1600" dirty="0"/>
          </a:p>
          <a:p>
            <a:pPr lvl="1">
              <a:lnSpc>
                <a:spcPct val="90000"/>
              </a:lnSpc>
            </a:pPr>
            <a:r>
              <a:rPr lang="en-US" sz="1600" dirty="0"/>
              <a:t>You were trying to minimize cost in this example. The costs considered the shipping plan and unit shipping costs. The Objective Coefficient of 131 indicates that </a:t>
            </a:r>
            <a:r>
              <a:rPr lang="en-US" sz="1600" b="1" dirty="0"/>
              <a:t>for each unit of decision variable A, which is the number of units Plant 1 Region 1 produce in this example, your cost (unit shipping cost) went up by 131</a:t>
            </a:r>
            <a:r>
              <a:rPr lang="en-US" sz="1600" dirty="0"/>
              <a:t>.</a:t>
            </a:r>
          </a:p>
          <a:p>
            <a:pPr lvl="1">
              <a:lnSpc>
                <a:spcPct val="90000"/>
              </a:lnSpc>
            </a:pPr>
            <a:endParaRPr lang="en-US" sz="1600" dirty="0"/>
          </a:p>
          <a:p>
            <a:pPr lvl="1">
              <a:lnSpc>
                <a:spcPct val="90000"/>
              </a:lnSpc>
            </a:pPr>
            <a:r>
              <a:rPr lang="en-US" sz="1600" dirty="0"/>
              <a:t>However, this Objective Coefficient value has not considered the opportunity cost of producing one additional unit. The reduced cost discussed above has considered the opportunity cost of producing that unit </a:t>
            </a:r>
            <a:r>
              <a:rPr lang="en-US" dirty="0"/>
              <a:t>too.</a:t>
            </a:r>
          </a:p>
          <a:p>
            <a:endParaRPr lang="en-US" dirty="0"/>
          </a:p>
          <a:p>
            <a:pPr eaLnBrk="1" hangingPunct="1">
              <a:spcBef>
                <a:spcPct val="0"/>
              </a:spcBef>
            </a:pPr>
            <a:endParaRPr lang="en-US" altLang="en-US" dirty="0"/>
          </a:p>
        </p:txBody>
      </p:sp>
    </p:spTree>
    <p:extLst>
      <p:ext uri="{BB962C8B-B14F-4D97-AF65-F5344CB8AC3E}">
        <p14:creationId xmlns:p14="http://schemas.microsoft.com/office/powerpoint/2010/main" val="1111015181"/>
      </p:ext>
    </p:extLst>
  </p:cSld>
  <p:clrMapOvr>
    <a:masterClrMapping/>
  </p:clrMapOv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50864FDC-D0E9-440E-8D26-2ACE0901B83A}"/>
              </a:ext>
            </a:extLst>
          </p:cNvPr>
          <p:cNvSpPr>
            <a:spLocks noGrp="1" noChangeArrowheads="1"/>
          </p:cNvSpPr>
          <p:nvPr>
            <p:ph type="title"/>
          </p:nvPr>
        </p:nvSpPr>
        <p:spPr>
          <a:xfrm>
            <a:off x="990600" y="228600"/>
            <a:ext cx="7543800" cy="838200"/>
          </a:xfrm>
          <a:noFill/>
        </p:spPr>
        <p:txBody>
          <a:bodyPr/>
          <a:lstStyle/>
          <a:p>
            <a:br>
              <a:rPr lang="en-US" sz="1800" dirty="0"/>
            </a:br>
            <a:r>
              <a:rPr lang="en-US" sz="1800" dirty="0"/>
              <a:t>3. Allowable Increase and Allowable Decrease</a:t>
            </a:r>
            <a:br>
              <a:rPr lang="en-US" sz="1800" dirty="0"/>
            </a:br>
            <a:endParaRPr lang="en-US" altLang="en-US" sz="1800" dirty="0">
              <a:solidFill>
                <a:schemeClr val="tx1"/>
              </a:solidFill>
            </a:endParaRPr>
          </a:p>
        </p:txBody>
      </p:sp>
      <p:sp>
        <p:nvSpPr>
          <p:cNvPr id="9219" name="Text Box 3">
            <a:extLst>
              <a:ext uri="{FF2B5EF4-FFF2-40B4-BE49-F238E27FC236}">
                <a16:creationId xmlns:a16="http://schemas.microsoft.com/office/drawing/2014/main" id="{E4EFCBD0-538E-4215-A401-50FE8112C072}"/>
              </a:ext>
            </a:extLst>
          </p:cNvPr>
          <p:cNvSpPr txBox="1">
            <a:spLocks noChangeArrowheads="1"/>
          </p:cNvSpPr>
          <p:nvPr/>
        </p:nvSpPr>
        <p:spPr bwMode="auto">
          <a:xfrm>
            <a:off x="990600" y="1295400"/>
            <a:ext cx="7467600" cy="52537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marL="0" indent="0">
              <a:lnSpc>
                <a:spcPct val="90000"/>
              </a:lnSpc>
              <a:buNone/>
            </a:pPr>
            <a:r>
              <a:rPr lang="en-US" dirty="0"/>
              <a:t>3. Allowable Increase and Allowable Decrease</a:t>
            </a:r>
          </a:p>
          <a:p>
            <a:pPr lvl="1">
              <a:lnSpc>
                <a:spcPct val="90000"/>
              </a:lnSpc>
            </a:pPr>
            <a:endParaRPr lang="en-US" sz="1600" dirty="0"/>
          </a:p>
          <a:p>
            <a:pPr lvl="1">
              <a:lnSpc>
                <a:spcPct val="90000"/>
              </a:lnSpc>
            </a:pPr>
            <a:r>
              <a:rPr lang="en-US" sz="1600" dirty="0"/>
              <a:t>The allowable increase and allowable decrease values tell you how much the objective coefficient of a decision variable can change before the recommended solution (decision variables) will change. In other words, if the objective coefficient of decision A increases by an amount less than the allowable increase, the recommended solution to the model/problem (optimal decision variables) will not change. </a:t>
            </a:r>
          </a:p>
          <a:p>
            <a:pPr lvl="1">
              <a:lnSpc>
                <a:spcPct val="90000"/>
              </a:lnSpc>
            </a:pPr>
            <a:endParaRPr lang="en-US" sz="800" dirty="0"/>
          </a:p>
          <a:p>
            <a:pPr lvl="1">
              <a:lnSpc>
                <a:spcPct val="90000"/>
              </a:lnSpc>
            </a:pPr>
            <a:r>
              <a:rPr lang="en-US" sz="1600" dirty="0"/>
              <a:t>In this example, you will note that the allowable increase for decision variable B (Plant 1 Region 2) is a very large number and the allowable increase for decision variable A (Plant 1 Region 1) is 119. This indicates that the recommended decision variables will not change even if B increases by a very large amount. Whereas </a:t>
            </a:r>
            <a:r>
              <a:rPr lang="en-US" sz="1600" b="1" dirty="0"/>
              <a:t>if the objective coefficient of decision A increases by lets say 119 units or more, the recommended solution to the model/problem (optimal decision variables) will change</a:t>
            </a:r>
            <a:r>
              <a:rPr lang="en-US" sz="1600" dirty="0"/>
              <a:t>.</a:t>
            </a:r>
          </a:p>
          <a:p>
            <a:pPr lvl="1">
              <a:lnSpc>
                <a:spcPct val="90000"/>
              </a:lnSpc>
            </a:pPr>
            <a:endParaRPr lang="en-US" sz="800" dirty="0"/>
          </a:p>
          <a:p>
            <a:pPr lvl="1">
              <a:lnSpc>
                <a:spcPct val="90000"/>
              </a:lnSpc>
            </a:pPr>
            <a:r>
              <a:rPr lang="en-US" sz="1600" dirty="0"/>
              <a:t>However, if the objective coefficient decreases by 13 units for A or 221 units for B, you will see that the optimal solution recommended will change from what is recommended now.</a:t>
            </a:r>
          </a:p>
          <a:p>
            <a:pPr lvl="1">
              <a:lnSpc>
                <a:spcPct val="90000"/>
              </a:lnSpc>
            </a:pPr>
            <a:endParaRPr lang="en-US" dirty="0"/>
          </a:p>
          <a:p>
            <a:pPr eaLnBrk="1" hangingPunct="1">
              <a:spcBef>
                <a:spcPct val="0"/>
              </a:spcBef>
            </a:pPr>
            <a:endParaRPr lang="en-US" altLang="en-US" dirty="0"/>
          </a:p>
        </p:txBody>
      </p:sp>
    </p:spTree>
    <p:extLst>
      <p:ext uri="{BB962C8B-B14F-4D97-AF65-F5344CB8AC3E}">
        <p14:creationId xmlns:p14="http://schemas.microsoft.com/office/powerpoint/2010/main" val="474949184"/>
      </p:ext>
    </p:extLst>
  </p:cSld>
  <p:clrMapOvr>
    <a:masterClrMapping/>
  </p:clrMapOv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50864FDC-D0E9-440E-8D26-2ACE0901B83A}"/>
              </a:ext>
            </a:extLst>
          </p:cNvPr>
          <p:cNvSpPr>
            <a:spLocks noGrp="1" noChangeArrowheads="1"/>
          </p:cNvSpPr>
          <p:nvPr>
            <p:ph type="title"/>
          </p:nvPr>
        </p:nvSpPr>
        <p:spPr>
          <a:xfrm>
            <a:off x="990600" y="228600"/>
            <a:ext cx="7543800" cy="838200"/>
          </a:xfrm>
          <a:noFill/>
        </p:spPr>
        <p:txBody>
          <a:bodyPr/>
          <a:lstStyle/>
          <a:p>
            <a:r>
              <a:rPr lang="en-US" altLang="en-US" sz="1800" dirty="0">
                <a:solidFill>
                  <a:schemeClr val="tx1"/>
                </a:solidFill>
              </a:rPr>
              <a:t>Sensitivity Analysis – Constraints</a:t>
            </a:r>
          </a:p>
        </p:txBody>
      </p:sp>
      <p:pic>
        <p:nvPicPr>
          <p:cNvPr id="3" name="Picture 2">
            <a:extLst>
              <a:ext uri="{FF2B5EF4-FFF2-40B4-BE49-F238E27FC236}">
                <a16:creationId xmlns:a16="http://schemas.microsoft.com/office/drawing/2014/main" id="{282CB35A-F25C-401E-899B-72389DDAE69A}"/>
              </a:ext>
            </a:extLst>
          </p:cNvPr>
          <p:cNvPicPr>
            <a:picLocks noChangeAspect="1"/>
          </p:cNvPicPr>
          <p:nvPr/>
        </p:nvPicPr>
        <p:blipFill>
          <a:blip r:embed="rId3"/>
          <a:stretch>
            <a:fillRect/>
          </a:stretch>
        </p:blipFill>
        <p:spPr>
          <a:xfrm>
            <a:off x="685800" y="1371600"/>
            <a:ext cx="8067675" cy="2895600"/>
          </a:xfrm>
          <a:prstGeom prst="rect">
            <a:avLst/>
          </a:prstGeom>
        </p:spPr>
      </p:pic>
      <p:sp>
        <p:nvSpPr>
          <p:cNvPr id="5" name="TextBox 4">
            <a:extLst>
              <a:ext uri="{FF2B5EF4-FFF2-40B4-BE49-F238E27FC236}">
                <a16:creationId xmlns:a16="http://schemas.microsoft.com/office/drawing/2014/main" id="{8F860226-240F-449B-9305-3269CB7F9954}"/>
              </a:ext>
            </a:extLst>
          </p:cNvPr>
          <p:cNvSpPr txBox="1"/>
          <p:nvPr/>
        </p:nvSpPr>
        <p:spPr>
          <a:xfrm>
            <a:off x="4910971" y="1210229"/>
            <a:ext cx="304800" cy="338554"/>
          </a:xfrm>
          <a:prstGeom prst="rect">
            <a:avLst/>
          </a:prstGeom>
          <a:noFill/>
        </p:spPr>
        <p:txBody>
          <a:bodyPr wrap="square" rtlCol="0">
            <a:spAutoFit/>
          </a:bodyPr>
          <a:lstStyle/>
          <a:p>
            <a:pPr algn="ctr"/>
            <a:r>
              <a:rPr lang="en-US" b="1" dirty="0">
                <a:solidFill>
                  <a:srgbClr val="FF0000"/>
                </a:solidFill>
              </a:rPr>
              <a:t>4</a:t>
            </a:r>
          </a:p>
        </p:txBody>
      </p:sp>
      <p:sp>
        <p:nvSpPr>
          <p:cNvPr id="6" name="TextBox 5">
            <a:extLst>
              <a:ext uri="{FF2B5EF4-FFF2-40B4-BE49-F238E27FC236}">
                <a16:creationId xmlns:a16="http://schemas.microsoft.com/office/drawing/2014/main" id="{7640E7F1-A947-4669-BF00-F4A675EF2599}"/>
              </a:ext>
            </a:extLst>
          </p:cNvPr>
          <p:cNvSpPr txBox="1"/>
          <p:nvPr/>
        </p:nvSpPr>
        <p:spPr>
          <a:xfrm>
            <a:off x="5901571" y="1210229"/>
            <a:ext cx="304800" cy="338554"/>
          </a:xfrm>
          <a:prstGeom prst="rect">
            <a:avLst/>
          </a:prstGeom>
          <a:noFill/>
        </p:spPr>
        <p:txBody>
          <a:bodyPr wrap="square" rtlCol="0">
            <a:spAutoFit/>
          </a:bodyPr>
          <a:lstStyle/>
          <a:p>
            <a:pPr algn="ctr"/>
            <a:r>
              <a:rPr lang="en-US" b="1" dirty="0">
                <a:solidFill>
                  <a:srgbClr val="FF0000"/>
                </a:solidFill>
              </a:rPr>
              <a:t>5</a:t>
            </a:r>
          </a:p>
        </p:txBody>
      </p:sp>
      <p:sp>
        <p:nvSpPr>
          <p:cNvPr id="7" name="TextBox 6">
            <a:extLst>
              <a:ext uri="{FF2B5EF4-FFF2-40B4-BE49-F238E27FC236}">
                <a16:creationId xmlns:a16="http://schemas.microsoft.com/office/drawing/2014/main" id="{2D410D77-3666-4FAB-8A9D-8B4A0551E842}"/>
              </a:ext>
            </a:extLst>
          </p:cNvPr>
          <p:cNvSpPr txBox="1"/>
          <p:nvPr/>
        </p:nvSpPr>
        <p:spPr>
          <a:xfrm>
            <a:off x="7543799" y="1118425"/>
            <a:ext cx="304800" cy="338554"/>
          </a:xfrm>
          <a:prstGeom prst="rect">
            <a:avLst/>
          </a:prstGeom>
          <a:noFill/>
        </p:spPr>
        <p:txBody>
          <a:bodyPr wrap="square" rtlCol="0">
            <a:spAutoFit/>
          </a:bodyPr>
          <a:lstStyle/>
          <a:p>
            <a:pPr algn="ctr"/>
            <a:r>
              <a:rPr lang="en-US" b="1" dirty="0">
                <a:solidFill>
                  <a:srgbClr val="FF0000"/>
                </a:solidFill>
              </a:rPr>
              <a:t>6</a:t>
            </a:r>
          </a:p>
        </p:txBody>
      </p:sp>
      <p:sp>
        <p:nvSpPr>
          <p:cNvPr id="8" name="Right Brace 7">
            <a:extLst>
              <a:ext uri="{FF2B5EF4-FFF2-40B4-BE49-F238E27FC236}">
                <a16:creationId xmlns:a16="http://schemas.microsoft.com/office/drawing/2014/main" id="{D1A8EB7E-DFAE-49E0-AD0D-0696A6B9B0FA}"/>
              </a:ext>
            </a:extLst>
          </p:cNvPr>
          <p:cNvSpPr/>
          <p:nvPr/>
        </p:nvSpPr>
        <p:spPr bwMode="auto">
          <a:xfrm rot="16200000">
            <a:off x="7626381" y="869364"/>
            <a:ext cx="139637" cy="1219200"/>
          </a:xfrm>
          <a:prstGeom prst="rightBrace">
            <a:avLst/>
          </a:prstGeom>
          <a:solidFill>
            <a:srgbClr val="FFFFFF"/>
          </a:solidFill>
          <a:ln w="12700" cap="flat" cmpd="sng" algn="ctr">
            <a:solidFill>
              <a:srgbClr val="000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ndParaRPr>
          </a:p>
        </p:txBody>
      </p:sp>
    </p:spTree>
    <p:extLst>
      <p:ext uri="{BB962C8B-B14F-4D97-AF65-F5344CB8AC3E}">
        <p14:creationId xmlns:p14="http://schemas.microsoft.com/office/powerpoint/2010/main" val="3723947184"/>
      </p:ext>
    </p:extLst>
  </p:cSld>
  <p:clrMapOvr>
    <a:masterClrMapping/>
  </p:clrMapOv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50864FDC-D0E9-440E-8D26-2ACE0901B83A}"/>
              </a:ext>
            </a:extLst>
          </p:cNvPr>
          <p:cNvSpPr>
            <a:spLocks noGrp="1" noChangeArrowheads="1"/>
          </p:cNvSpPr>
          <p:nvPr>
            <p:ph type="title"/>
          </p:nvPr>
        </p:nvSpPr>
        <p:spPr>
          <a:xfrm>
            <a:off x="990600" y="228600"/>
            <a:ext cx="7543800" cy="838200"/>
          </a:xfrm>
          <a:noFill/>
        </p:spPr>
        <p:txBody>
          <a:bodyPr/>
          <a:lstStyle/>
          <a:p>
            <a:pPr marL="0" indent="0">
              <a:lnSpc>
                <a:spcPct val="90000"/>
              </a:lnSpc>
              <a:buNone/>
            </a:pPr>
            <a:r>
              <a:rPr lang="en-US" sz="1800" dirty="0"/>
              <a:t>4. Shadow Price</a:t>
            </a:r>
          </a:p>
        </p:txBody>
      </p:sp>
      <p:sp>
        <p:nvSpPr>
          <p:cNvPr id="9219" name="Text Box 3">
            <a:extLst>
              <a:ext uri="{FF2B5EF4-FFF2-40B4-BE49-F238E27FC236}">
                <a16:creationId xmlns:a16="http://schemas.microsoft.com/office/drawing/2014/main" id="{E4EFCBD0-538E-4215-A401-50FE8112C072}"/>
              </a:ext>
            </a:extLst>
          </p:cNvPr>
          <p:cNvSpPr txBox="1">
            <a:spLocks noChangeArrowheads="1"/>
          </p:cNvSpPr>
          <p:nvPr/>
        </p:nvSpPr>
        <p:spPr bwMode="auto">
          <a:xfrm>
            <a:off x="990600" y="1295400"/>
            <a:ext cx="7467600" cy="319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marL="0" indent="0">
              <a:lnSpc>
                <a:spcPct val="90000"/>
              </a:lnSpc>
              <a:buNone/>
            </a:pPr>
            <a:r>
              <a:rPr lang="en-US" dirty="0"/>
              <a:t>4. Shadow Price</a:t>
            </a:r>
          </a:p>
          <a:p>
            <a:pPr>
              <a:lnSpc>
                <a:spcPct val="90000"/>
              </a:lnSpc>
            </a:pPr>
            <a:endParaRPr lang="en-US" dirty="0"/>
          </a:p>
          <a:p>
            <a:pPr lvl="1">
              <a:lnSpc>
                <a:spcPct val="90000"/>
              </a:lnSpc>
            </a:pPr>
            <a:r>
              <a:rPr lang="en-US" sz="1600" dirty="0"/>
              <a:t>The primary values of interest in the Constraints section of the sensitivity report are the “Shadow Price” values for each of the constraints in the linear programing model. </a:t>
            </a:r>
            <a:r>
              <a:rPr lang="en-US" sz="1600" b="1" dirty="0"/>
              <a:t>The shadow price for each constraint variable tells you how much your objective function value (i.e. minimize total cost) will change for a one unit increase in that constraint.</a:t>
            </a:r>
          </a:p>
          <a:p>
            <a:pPr lvl="1">
              <a:lnSpc>
                <a:spcPct val="90000"/>
              </a:lnSpc>
            </a:pPr>
            <a:endParaRPr lang="en-US" sz="1600" dirty="0"/>
          </a:p>
          <a:p>
            <a:pPr lvl="1">
              <a:lnSpc>
                <a:spcPct val="90000"/>
              </a:lnSpc>
            </a:pPr>
            <a:r>
              <a:rPr lang="en-US" sz="1600" dirty="0"/>
              <a:t>The shadow prices tell us how much the optimal solution can be increased or decreased if we change the right-hand side values (resources available or capacity) with one unit.</a:t>
            </a:r>
          </a:p>
          <a:p>
            <a:pPr eaLnBrk="1" hangingPunct="1">
              <a:spcBef>
                <a:spcPct val="0"/>
              </a:spcBef>
            </a:pPr>
            <a:endParaRPr lang="en-US" altLang="en-US" dirty="0"/>
          </a:p>
        </p:txBody>
      </p:sp>
    </p:spTree>
    <p:extLst>
      <p:ext uri="{BB962C8B-B14F-4D97-AF65-F5344CB8AC3E}">
        <p14:creationId xmlns:p14="http://schemas.microsoft.com/office/powerpoint/2010/main" val="457961324"/>
      </p:ext>
    </p:extLst>
  </p:cSld>
  <p:clrMapOvr>
    <a:masterClrMapping/>
  </p:clrMapOv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50864FDC-D0E9-440E-8D26-2ACE0901B83A}"/>
              </a:ext>
            </a:extLst>
          </p:cNvPr>
          <p:cNvSpPr>
            <a:spLocks noGrp="1" noChangeArrowheads="1"/>
          </p:cNvSpPr>
          <p:nvPr>
            <p:ph type="title"/>
          </p:nvPr>
        </p:nvSpPr>
        <p:spPr>
          <a:xfrm>
            <a:off x="990600" y="228600"/>
            <a:ext cx="7543800" cy="838200"/>
          </a:xfrm>
          <a:noFill/>
        </p:spPr>
        <p:txBody>
          <a:bodyPr/>
          <a:lstStyle/>
          <a:p>
            <a:pPr marL="0" indent="0">
              <a:lnSpc>
                <a:spcPct val="90000"/>
              </a:lnSpc>
              <a:buNone/>
            </a:pPr>
            <a:r>
              <a:rPr lang="en-US" sz="1800" dirty="0"/>
              <a:t>4. Shadow Price</a:t>
            </a:r>
          </a:p>
        </p:txBody>
      </p:sp>
      <p:sp>
        <p:nvSpPr>
          <p:cNvPr id="9219" name="Text Box 3">
            <a:extLst>
              <a:ext uri="{FF2B5EF4-FFF2-40B4-BE49-F238E27FC236}">
                <a16:creationId xmlns:a16="http://schemas.microsoft.com/office/drawing/2014/main" id="{E4EFCBD0-538E-4215-A401-50FE8112C072}"/>
              </a:ext>
            </a:extLst>
          </p:cNvPr>
          <p:cNvSpPr txBox="1">
            <a:spLocks noChangeArrowheads="1"/>
          </p:cNvSpPr>
          <p:nvPr/>
        </p:nvSpPr>
        <p:spPr bwMode="auto">
          <a:xfrm>
            <a:off x="990600" y="1219200"/>
            <a:ext cx="7467600" cy="55338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marL="0" indent="0">
              <a:lnSpc>
                <a:spcPct val="90000"/>
              </a:lnSpc>
              <a:buNone/>
            </a:pPr>
            <a:r>
              <a:rPr lang="en-US" dirty="0"/>
              <a:t>4. Shadow Price</a:t>
            </a:r>
          </a:p>
          <a:p>
            <a:pPr>
              <a:lnSpc>
                <a:spcPct val="90000"/>
              </a:lnSpc>
            </a:pPr>
            <a:endParaRPr lang="en-US" dirty="0"/>
          </a:p>
          <a:p>
            <a:pPr lvl="1">
              <a:lnSpc>
                <a:spcPct val="90000"/>
              </a:lnSpc>
            </a:pPr>
            <a:r>
              <a:rPr lang="en-US" sz="1600" dirty="0"/>
              <a:t>Note that we have no shadow price for Plant 2 Total Shipped but have a shadow price of 250, 116, 194 and 239 for Total received Region 1, 2, 3 and 4 respectively. </a:t>
            </a:r>
          </a:p>
          <a:p>
            <a:pPr lvl="1">
              <a:lnSpc>
                <a:spcPct val="90000"/>
              </a:lnSpc>
            </a:pPr>
            <a:endParaRPr lang="en-US" sz="800" dirty="0"/>
          </a:p>
          <a:p>
            <a:pPr lvl="1">
              <a:lnSpc>
                <a:spcPct val="90000"/>
              </a:lnSpc>
            </a:pPr>
            <a:r>
              <a:rPr lang="en-US" sz="1600" dirty="0"/>
              <a:t>Notice, the constraints section, if the final value and the right hand side value of Total received Region 1 is 450 indicating we have used all the available resources we have. The shadow price of 250 for the Total received Region 1 in this example indicates that for every additional unit of resources we obtain will result in an increase of 250 in the objective value. </a:t>
            </a:r>
            <a:r>
              <a:rPr lang="en-US" sz="1600" b="1" dirty="0"/>
              <a:t>This shadow price indicates our total cost (objective function) will increase by $250 for every additional unit of Total received Region 1 resources added</a:t>
            </a:r>
            <a:r>
              <a:rPr lang="en-US" sz="1600" dirty="0"/>
              <a:t>.</a:t>
            </a:r>
          </a:p>
          <a:p>
            <a:pPr lvl="1">
              <a:lnSpc>
                <a:spcPct val="90000"/>
              </a:lnSpc>
            </a:pPr>
            <a:endParaRPr lang="en-US" sz="800" dirty="0"/>
          </a:p>
          <a:p>
            <a:pPr lvl="1">
              <a:lnSpc>
                <a:spcPct val="90000"/>
              </a:lnSpc>
            </a:pPr>
            <a:r>
              <a:rPr lang="en-US" sz="1600" dirty="0"/>
              <a:t>On the other hand, a shadow price of zero for the Plant 2 Total Shipped indicates that an additional unit of resource does not reduce our costs or objective function. Notice, the constraints section, that the final value of Plant 2 Total Shipped is 300 whereas the right hand side constraint is 600. This indicates that </a:t>
            </a:r>
            <a:r>
              <a:rPr lang="en-US" sz="1600" b="1" dirty="0"/>
              <a:t>we have not used all the resources we have</a:t>
            </a:r>
            <a:r>
              <a:rPr lang="en-US" sz="1600" dirty="0"/>
              <a:t> and explains why we have a shadow price of zero! </a:t>
            </a:r>
          </a:p>
          <a:p>
            <a:endParaRPr lang="en-US" dirty="0"/>
          </a:p>
          <a:p>
            <a:pPr eaLnBrk="1" hangingPunct="1">
              <a:spcBef>
                <a:spcPct val="0"/>
              </a:spcBef>
            </a:pPr>
            <a:endParaRPr lang="en-US" altLang="en-US" dirty="0"/>
          </a:p>
        </p:txBody>
      </p:sp>
    </p:spTree>
    <p:extLst>
      <p:ext uri="{BB962C8B-B14F-4D97-AF65-F5344CB8AC3E}">
        <p14:creationId xmlns:p14="http://schemas.microsoft.com/office/powerpoint/2010/main" val="2631944783"/>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DA8A6327-9334-49B8-BAB8-AD6A8FEF18A1}"/>
              </a:ext>
            </a:extLst>
          </p:cNvPr>
          <p:cNvSpPr>
            <a:spLocks noGrp="1" noChangeArrowheads="1"/>
          </p:cNvSpPr>
          <p:nvPr>
            <p:ph type="title"/>
          </p:nvPr>
        </p:nvSpPr>
        <p:spPr>
          <a:xfrm>
            <a:off x="990600" y="228600"/>
            <a:ext cx="7543800" cy="838200"/>
          </a:xfrm>
          <a:noFill/>
        </p:spPr>
        <p:txBody>
          <a:bodyPr/>
          <a:lstStyle/>
          <a:p>
            <a:r>
              <a:rPr lang="en-US" altLang="en-US" sz="1800"/>
              <a:t>The Modeling Process  </a:t>
            </a:r>
            <a:br>
              <a:rPr lang="en-US" altLang="en-US" sz="1800"/>
            </a:br>
            <a:r>
              <a:rPr lang="en-US" altLang="en-US" sz="1800"/>
              <a:t>Quantitative - Statistical</a:t>
            </a:r>
          </a:p>
        </p:txBody>
      </p:sp>
      <p:sp>
        <p:nvSpPr>
          <p:cNvPr id="25603" name="Rectangle 4">
            <a:extLst>
              <a:ext uri="{FF2B5EF4-FFF2-40B4-BE49-F238E27FC236}">
                <a16:creationId xmlns:a16="http://schemas.microsoft.com/office/drawing/2014/main" id="{0307B53C-C29B-4342-8699-40AB913C34E2}"/>
              </a:ext>
            </a:extLst>
          </p:cNvPr>
          <p:cNvSpPr>
            <a:spLocks noChangeArrowheads="1"/>
          </p:cNvSpPr>
          <p:nvPr/>
        </p:nvSpPr>
        <p:spPr bwMode="auto">
          <a:xfrm>
            <a:off x="1295400" y="2286000"/>
            <a:ext cx="1905000" cy="506413"/>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lnSpc>
                <a:spcPct val="60000"/>
              </a:lnSpc>
              <a:spcBef>
                <a:spcPct val="50000"/>
              </a:spcBef>
              <a:buFontTx/>
              <a:buNone/>
            </a:pPr>
            <a:r>
              <a:rPr lang="en-US" altLang="en-US" b="1">
                <a:latin typeface="Times New Roman" panose="02020603050405020304" pitchFamily="18" charset="0"/>
              </a:rPr>
              <a:t>Variables </a:t>
            </a:r>
          </a:p>
          <a:p>
            <a:pPr algn="ctr">
              <a:lnSpc>
                <a:spcPct val="60000"/>
              </a:lnSpc>
              <a:spcBef>
                <a:spcPct val="50000"/>
              </a:spcBef>
              <a:buFontTx/>
              <a:buNone/>
            </a:pPr>
            <a:r>
              <a:rPr lang="en-US" altLang="en-US" b="1">
                <a:latin typeface="Times New Roman" panose="02020603050405020304" pitchFamily="18" charset="0"/>
              </a:rPr>
              <a:t>and Attributes</a:t>
            </a:r>
          </a:p>
        </p:txBody>
      </p:sp>
      <p:sp>
        <p:nvSpPr>
          <p:cNvPr id="25604" name="Rectangle 5">
            <a:extLst>
              <a:ext uri="{FF2B5EF4-FFF2-40B4-BE49-F238E27FC236}">
                <a16:creationId xmlns:a16="http://schemas.microsoft.com/office/drawing/2014/main" id="{1C412B1D-D379-4430-B730-C37990E40C9F}"/>
              </a:ext>
            </a:extLst>
          </p:cNvPr>
          <p:cNvSpPr>
            <a:spLocks noChangeArrowheads="1"/>
          </p:cNvSpPr>
          <p:nvPr/>
        </p:nvSpPr>
        <p:spPr bwMode="auto">
          <a:xfrm>
            <a:off x="1295400" y="1524000"/>
            <a:ext cx="1905000" cy="506413"/>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lnSpc>
                <a:spcPct val="60000"/>
              </a:lnSpc>
              <a:spcBef>
                <a:spcPct val="50000"/>
              </a:spcBef>
              <a:buFontTx/>
              <a:buNone/>
            </a:pPr>
            <a:r>
              <a:rPr lang="en-US" altLang="en-US" b="1">
                <a:latin typeface="Times New Roman" panose="02020603050405020304" pitchFamily="18" charset="0"/>
              </a:rPr>
              <a:t>Objective</a:t>
            </a:r>
          </a:p>
          <a:p>
            <a:pPr algn="ctr">
              <a:lnSpc>
                <a:spcPct val="60000"/>
              </a:lnSpc>
              <a:spcBef>
                <a:spcPct val="50000"/>
              </a:spcBef>
              <a:buFontTx/>
              <a:buNone/>
            </a:pPr>
            <a:r>
              <a:rPr lang="en-US" altLang="en-US" b="1">
                <a:latin typeface="Times New Roman" panose="02020603050405020304" pitchFamily="18" charset="0"/>
              </a:rPr>
              <a:t>Hierarchies</a:t>
            </a:r>
          </a:p>
        </p:txBody>
      </p:sp>
      <p:sp>
        <p:nvSpPr>
          <p:cNvPr id="25605" name="Rectangle 6">
            <a:extLst>
              <a:ext uri="{FF2B5EF4-FFF2-40B4-BE49-F238E27FC236}">
                <a16:creationId xmlns:a16="http://schemas.microsoft.com/office/drawing/2014/main" id="{82502B40-73BD-4B50-B3DC-7E34D960D1E8}"/>
              </a:ext>
            </a:extLst>
          </p:cNvPr>
          <p:cNvSpPr>
            <a:spLocks noChangeArrowheads="1"/>
          </p:cNvSpPr>
          <p:nvPr/>
        </p:nvSpPr>
        <p:spPr bwMode="auto">
          <a:xfrm>
            <a:off x="1295400" y="3078163"/>
            <a:ext cx="1905000" cy="506412"/>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lnSpc>
                <a:spcPct val="60000"/>
              </a:lnSpc>
              <a:spcBef>
                <a:spcPct val="50000"/>
              </a:spcBef>
              <a:buFontTx/>
              <a:buNone/>
            </a:pPr>
            <a:r>
              <a:rPr lang="en-US" altLang="en-US" b="1">
                <a:latin typeface="Times New Roman" panose="02020603050405020304" pitchFamily="18" charset="0"/>
              </a:rPr>
              <a:t>Influence </a:t>
            </a:r>
          </a:p>
          <a:p>
            <a:pPr algn="ctr">
              <a:lnSpc>
                <a:spcPct val="60000"/>
              </a:lnSpc>
              <a:spcBef>
                <a:spcPct val="50000"/>
              </a:spcBef>
              <a:buFontTx/>
              <a:buNone/>
            </a:pPr>
            <a:r>
              <a:rPr lang="en-US" altLang="en-US" b="1">
                <a:latin typeface="Times New Roman" panose="02020603050405020304" pitchFamily="18" charset="0"/>
              </a:rPr>
              <a:t>Diagrams</a:t>
            </a:r>
          </a:p>
        </p:txBody>
      </p:sp>
      <p:sp>
        <p:nvSpPr>
          <p:cNvPr id="25606" name="Rectangle 7">
            <a:extLst>
              <a:ext uri="{FF2B5EF4-FFF2-40B4-BE49-F238E27FC236}">
                <a16:creationId xmlns:a16="http://schemas.microsoft.com/office/drawing/2014/main" id="{19D01260-7BBD-4B14-A3DF-11EF5CAF1B26}"/>
              </a:ext>
            </a:extLst>
          </p:cNvPr>
          <p:cNvSpPr>
            <a:spLocks noChangeArrowheads="1"/>
          </p:cNvSpPr>
          <p:nvPr/>
        </p:nvSpPr>
        <p:spPr bwMode="auto">
          <a:xfrm>
            <a:off x="1295400" y="3854450"/>
            <a:ext cx="1905000" cy="506413"/>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lnSpc>
                <a:spcPct val="60000"/>
              </a:lnSpc>
              <a:spcBef>
                <a:spcPct val="50000"/>
              </a:spcBef>
              <a:buFontTx/>
              <a:buNone/>
            </a:pPr>
            <a:r>
              <a:rPr lang="en-US" altLang="en-US" b="1">
                <a:latin typeface="Times New Roman" panose="02020603050405020304" pitchFamily="18" charset="0"/>
              </a:rPr>
              <a:t>Mathematical </a:t>
            </a:r>
          </a:p>
          <a:p>
            <a:pPr algn="ctr">
              <a:lnSpc>
                <a:spcPct val="60000"/>
              </a:lnSpc>
              <a:spcBef>
                <a:spcPct val="50000"/>
              </a:spcBef>
              <a:buFontTx/>
              <a:buNone/>
            </a:pPr>
            <a:r>
              <a:rPr lang="en-US" altLang="en-US" b="1">
                <a:latin typeface="Times New Roman" panose="02020603050405020304" pitchFamily="18" charset="0"/>
              </a:rPr>
              <a:t>Representation</a:t>
            </a:r>
          </a:p>
        </p:txBody>
      </p:sp>
      <p:sp>
        <p:nvSpPr>
          <p:cNvPr id="25607" name="Rectangle 8">
            <a:extLst>
              <a:ext uri="{FF2B5EF4-FFF2-40B4-BE49-F238E27FC236}">
                <a16:creationId xmlns:a16="http://schemas.microsoft.com/office/drawing/2014/main" id="{87092195-5BC2-44DE-BA6B-E5E522D0B6E9}"/>
              </a:ext>
            </a:extLst>
          </p:cNvPr>
          <p:cNvSpPr>
            <a:spLocks noChangeArrowheads="1"/>
          </p:cNvSpPr>
          <p:nvPr/>
        </p:nvSpPr>
        <p:spPr bwMode="auto">
          <a:xfrm>
            <a:off x="1295400" y="4632325"/>
            <a:ext cx="1905000" cy="506413"/>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lnSpc>
                <a:spcPct val="60000"/>
              </a:lnSpc>
              <a:spcBef>
                <a:spcPct val="50000"/>
              </a:spcBef>
              <a:buFontTx/>
              <a:buNone/>
            </a:pPr>
            <a:r>
              <a:rPr lang="en-US" altLang="en-US" b="1">
                <a:latin typeface="Times New Roman" panose="02020603050405020304" pitchFamily="18" charset="0"/>
              </a:rPr>
              <a:t>Testing and </a:t>
            </a:r>
          </a:p>
          <a:p>
            <a:pPr algn="ctr">
              <a:lnSpc>
                <a:spcPct val="60000"/>
              </a:lnSpc>
              <a:spcBef>
                <a:spcPct val="50000"/>
              </a:spcBef>
              <a:buFontTx/>
              <a:buNone/>
            </a:pPr>
            <a:r>
              <a:rPr lang="en-US" altLang="en-US" b="1">
                <a:latin typeface="Times New Roman" panose="02020603050405020304" pitchFamily="18" charset="0"/>
              </a:rPr>
              <a:t>Validation</a:t>
            </a:r>
          </a:p>
        </p:txBody>
      </p:sp>
      <p:sp>
        <p:nvSpPr>
          <p:cNvPr id="25608" name="Rectangle 9">
            <a:extLst>
              <a:ext uri="{FF2B5EF4-FFF2-40B4-BE49-F238E27FC236}">
                <a16:creationId xmlns:a16="http://schemas.microsoft.com/office/drawing/2014/main" id="{E5733CDF-97B9-430F-B842-449643884DBE}"/>
              </a:ext>
            </a:extLst>
          </p:cNvPr>
          <p:cNvSpPr>
            <a:spLocks noChangeArrowheads="1"/>
          </p:cNvSpPr>
          <p:nvPr/>
        </p:nvSpPr>
        <p:spPr bwMode="auto">
          <a:xfrm>
            <a:off x="1295400" y="5410200"/>
            <a:ext cx="1905000" cy="506413"/>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lnSpc>
                <a:spcPct val="60000"/>
              </a:lnSpc>
              <a:spcBef>
                <a:spcPct val="50000"/>
              </a:spcBef>
              <a:buFontTx/>
              <a:buNone/>
            </a:pPr>
            <a:r>
              <a:rPr lang="en-US" altLang="en-US" b="1">
                <a:latin typeface="Times New Roman" panose="02020603050405020304" pitchFamily="18" charset="0"/>
              </a:rPr>
              <a:t>Implementation</a:t>
            </a:r>
          </a:p>
          <a:p>
            <a:pPr algn="ctr">
              <a:lnSpc>
                <a:spcPct val="60000"/>
              </a:lnSpc>
              <a:spcBef>
                <a:spcPct val="50000"/>
              </a:spcBef>
              <a:buFontTx/>
              <a:buNone/>
            </a:pPr>
            <a:r>
              <a:rPr lang="en-US" altLang="en-US" b="1">
                <a:latin typeface="Times New Roman" panose="02020603050405020304" pitchFamily="18" charset="0"/>
              </a:rPr>
              <a:t>and use</a:t>
            </a:r>
          </a:p>
        </p:txBody>
      </p:sp>
      <p:sp>
        <p:nvSpPr>
          <p:cNvPr id="25609" name="Freeform 10">
            <a:extLst>
              <a:ext uri="{FF2B5EF4-FFF2-40B4-BE49-F238E27FC236}">
                <a16:creationId xmlns:a16="http://schemas.microsoft.com/office/drawing/2014/main" id="{CDF63008-9473-4E06-811C-BBBBC62A6CF7}"/>
              </a:ext>
            </a:extLst>
          </p:cNvPr>
          <p:cNvSpPr>
            <a:spLocks/>
          </p:cNvSpPr>
          <p:nvPr/>
        </p:nvSpPr>
        <p:spPr bwMode="auto">
          <a:xfrm>
            <a:off x="914400" y="1905000"/>
            <a:ext cx="384175" cy="568325"/>
          </a:xfrm>
          <a:custGeom>
            <a:avLst/>
            <a:gdLst>
              <a:gd name="T0" fmla="*/ 2147483646 w 242"/>
              <a:gd name="T1" fmla="*/ 0 h 358"/>
              <a:gd name="T2" fmla="*/ 2147483646 w 242"/>
              <a:gd name="T3" fmla="*/ 2147483646 h 358"/>
              <a:gd name="T4" fmla="*/ 2147483646 w 242"/>
              <a:gd name="T5" fmla="*/ 2147483646 h 358"/>
              <a:gd name="T6" fmla="*/ 2147483646 w 242"/>
              <a:gd name="T7" fmla="*/ 2147483646 h 358"/>
              <a:gd name="T8" fmla="*/ 2147483646 w 242"/>
              <a:gd name="T9" fmla="*/ 2147483646 h 358"/>
              <a:gd name="T10" fmla="*/ 2147483646 w 242"/>
              <a:gd name="T11" fmla="*/ 2147483646 h 358"/>
              <a:gd name="T12" fmla="*/ 2147483646 w 242"/>
              <a:gd name="T13" fmla="*/ 2147483646 h 358"/>
              <a:gd name="T14" fmla="*/ 2147483646 w 242"/>
              <a:gd name="T15" fmla="*/ 2147483646 h 358"/>
              <a:gd name="T16" fmla="*/ 2147483646 w 242"/>
              <a:gd name="T17" fmla="*/ 2147483646 h 358"/>
              <a:gd name="T18" fmla="*/ 2147483646 w 242"/>
              <a:gd name="T19" fmla="*/ 2147483646 h 358"/>
              <a:gd name="T20" fmla="*/ 0 w 242"/>
              <a:gd name="T21" fmla="*/ 2147483646 h 358"/>
              <a:gd name="T22" fmla="*/ 0 w 242"/>
              <a:gd name="T23" fmla="*/ 2147483646 h 358"/>
              <a:gd name="T24" fmla="*/ 2147483646 w 242"/>
              <a:gd name="T25" fmla="*/ 2147483646 h 358"/>
              <a:gd name="T26" fmla="*/ 2147483646 w 242"/>
              <a:gd name="T27" fmla="*/ 2147483646 h 358"/>
              <a:gd name="T28" fmla="*/ 2147483646 w 242"/>
              <a:gd name="T29" fmla="*/ 2147483646 h 358"/>
              <a:gd name="T30" fmla="*/ 2147483646 w 242"/>
              <a:gd name="T31" fmla="*/ 2147483646 h 358"/>
              <a:gd name="T32" fmla="*/ 2147483646 w 242"/>
              <a:gd name="T33" fmla="*/ 2147483646 h 358"/>
              <a:gd name="T34" fmla="*/ 2147483646 w 242"/>
              <a:gd name="T35" fmla="*/ 2147483646 h 358"/>
              <a:gd name="T36" fmla="*/ 2147483646 w 242"/>
              <a:gd name="T37" fmla="*/ 2147483646 h 358"/>
              <a:gd name="T38" fmla="*/ 2147483646 w 242"/>
              <a:gd name="T39" fmla="*/ 2147483646 h 358"/>
              <a:gd name="T40" fmla="*/ 2147483646 w 242"/>
              <a:gd name="T41" fmla="*/ 2147483646 h 358"/>
              <a:gd name="T42" fmla="*/ 2147483646 w 242"/>
              <a:gd name="T43" fmla="*/ 2147483646 h 358"/>
              <a:gd name="T44" fmla="*/ 2147483646 w 242"/>
              <a:gd name="T45" fmla="*/ 2147483646 h 358"/>
              <a:gd name="T46" fmla="*/ 2147483646 w 242"/>
              <a:gd name="T47" fmla="*/ 2147483646 h 358"/>
              <a:gd name="T48" fmla="*/ 2147483646 w 242"/>
              <a:gd name="T49" fmla="*/ 2147483646 h 358"/>
              <a:gd name="T50" fmla="*/ 2147483646 w 242"/>
              <a:gd name="T51" fmla="*/ 2147483646 h 358"/>
              <a:gd name="T52" fmla="*/ 2147483646 w 242"/>
              <a:gd name="T53" fmla="*/ 2147483646 h 358"/>
              <a:gd name="T54" fmla="*/ 2147483646 w 242"/>
              <a:gd name="T55" fmla="*/ 2147483646 h 358"/>
              <a:gd name="T56" fmla="*/ 2147483646 w 242"/>
              <a:gd name="T57" fmla="*/ 2147483646 h 358"/>
              <a:gd name="T58" fmla="*/ 2147483646 w 242"/>
              <a:gd name="T59" fmla="*/ 2147483646 h 358"/>
              <a:gd name="T60" fmla="*/ 2147483646 w 242"/>
              <a:gd name="T61" fmla="*/ 2147483646 h 358"/>
              <a:gd name="T62" fmla="*/ 2147483646 w 242"/>
              <a:gd name="T63" fmla="*/ 2147483646 h 358"/>
              <a:gd name="T64" fmla="*/ 2147483646 w 242"/>
              <a:gd name="T65" fmla="*/ 2147483646 h 358"/>
              <a:gd name="T66" fmla="*/ 2147483646 w 242"/>
              <a:gd name="T67" fmla="*/ 2147483646 h 358"/>
              <a:gd name="T68" fmla="*/ 2147483646 w 242"/>
              <a:gd name="T69" fmla="*/ 2147483646 h 358"/>
              <a:gd name="T70" fmla="*/ 2147483646 w 242"/>
              <a:gd name="T71" fmla="*/ 2147483646 h 358"/>
              <a:gd name="T72" fmla="*/ 2147483646 w 242"/>
              <a:gd name="T73" fmla="*/ 2147483646 h 358"/>
              <a:gd name="T74" fmla="*/ 2147483646 w 242"/>
              <a:gd name="T75" fmla="*/ 0 h 358"/>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42"/>
              <a:gd name="T115" fmla="*/ 0 h 358"/>
              <a:gd name="T116" fmla="*/ 242 w 242"/>
              <a:gd name="T117" fmla="*/ 358 h 358"/>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42" h="358">
                <a:moveTo>
                  <a:pt x="241" y="0"/>
                </a:moveTo>
                <a:lnTo>
                  <a:pt x="191" y="3"/>
                </a:lnTo>
                <a:lnTo>
                  <a:pt x="146" y="12"/>
                </a:lnTo>
                <a:lnTo>
                  <a:pt x="106" y="24"/>
                </a:lnTo>
                <a:lnTo>
                  <a:pt x="71" y="39"/>
                </a:lnTo>
                <a:lnTo>
                  <a:pt x="42" y="60"/>
                </a:lnTo>
                <a:lnTo>
                  <a:pt x="19" y="81"/>
                </a:lnTo>
                <a:lnTo>
                  <a:pt x="11" y="93"/>
                </a:lnTo>
                <a:lnTo>
                  <a:pt x="4" y="106"/>
                </a:lnTo>
                <a:lnTo>
                  <a:pt x="2" y="121"/>
                </a:lnTo>
                <a:lnTo>
                  <a:pt x="0" y="133"/>
                </a:lnTo>
                <a:lnTo>
                  <a:pt x="0" y="212"/>
                </a:lnTo>
                <a:lnTo>
                  <a:pt x="2" y="227"/>
                </a:lnTo>
                <a:lnTo>
                  <a:pt x="7" y="242"/>
                </a:lnTo>
                <a:lnTo>
                  <a:pt x="15" y="257"/>
                </a:lnTo>
                <a:lnTo>
                  <a:pt x="25" y="272"/>
                </a:lnTo>
                <a:lnTo>
                  <a:pt x="38" y="284"/>
                </a:lnTo>
                <a:lnTo>
                  <a:pt x="52" y="296"/>
                </a:lnTo>
                <a:lnTo>
                  <a:pt x="71" y="309"/>
                </a:lnTo>
                <a:lnTo>
                  <a:pt x="92" y="318"/>
                </a:lnTo>
                <a:lnTo>
                  <a:pt x="92" y="357"/>
                </a:lnTo>
                <a:lnTo>
                  <a:pt x="241" y="306"/>
                </a:lnTo>
                <a:lnTo>
                  <a:pt x="92" y="203"/>
                </a:lnTo>
                <a:lnTo>
                  <a:pt x="92" y="239"/>
                </a:lnTo>
                <a:lnTo>
                  <a:pt x="65" y="227"/>
                </a:lnTo>
                <a:lnTo>
                  <a:pt x="42" y="212"/>
                </a:lnTo>
                <a:lnTo>
                  <a:pt x="23" y="193"/>
                </a:lnTo>
                <a:lnTo>
                  <a:pt x="11" y="172"/>
                </a:lnTo>
                <a:lnTo>
                  <a:pt x="25" y="151"/>
                </a:lnTo>
                <a:lnTo>
                  <a:pt x="44" y="133"/>
                </a:lnTo>
                <a:lnTo>
                  <a:pt x="69" y="118"/>
                </a:lnTo>
                <a:lnTo>
                  <a:pt x="96" y="103"/>
                </a:lnTo>
                <a:lnTo>
                  <a:pt x="129" y="93"/>
                </a:lnTo>
                <a:lnTo>
                  <a:pt x="164" y="84"/>
                </a:lnTo>
                <a:lnTo>
                  <a:pt x="202" y="81"/>
                </a:lnTo>
                <a:lnTo>
                  <a:pt x="241" y="78"/>
                </a:lnTo>
                <a:lnTo>
                  <a:pt x="241" y="0"/>
                </a:lnTo>
              </a:path>
            </a:pathLst>
          </a:custGeom>
          <a:solidFill>
            <a:schemeClr val="accent1"/>
          </a:solidFill>
          <a:ln w="12700" cap="rnd" cmpd="sng">
            <a:solidFill>
              <a:schemeClr val="tx1"/>
            </a:solidFill>
            <a:prstDash val="solid"/>
            <a:round/>
            <a:headEnd/>
            <a:tailEnd/>
          </a:ln>
        </p:spPr>
        <p:txBody>
          <a:bodyPr/>
          <a:lstStyle/>
          <a:p>
            <a:endParaRPr lang="en-US"/>
          </a:p>
        </p:txBody>
      </p:sp>
      <p:sp>
        <p:nvSpPr>
          <p:cNvPr id="25610" name="Freeform 11">
            <a:extLst>
              <a:ext uri="{FF2B5EF4-FFF2-40B4-BE49-F238E27FC236}">
                <a16:creationId xmlns:a16="http://schemas.microsoft.com/office/drawing/2014/main" id="{AB6A8EB0-28F6-4C31-8DD5-D7768FB37A5E}"/>
              </a:ext>
            </a:extLst>
          </p:cNvPr>
          <p:cNvSpPr>
            <a:spLocks/>
          </p:cNvSpPr>
          <p:nvPr/>
        </p:nvSpPr>
        <p:spPr bwMode="auto">
          <a:xfrm>
            <a:off x="3200400" y="2670175"/>
            <a:ext cx="384175" cy="596900"/>
          </a:xfrm>
          <a:custGeom>
            <a:avLst/>
            <a:gdLst>
              <a:gd name="T0" fmla="*/ 0 w 242"/>
              <a:gd name="T1" fmla="*/ 0 h 376"/>
              <a:gd name="T2" fmla="*/ 2147483646 w 242"/>
              <a:gd name="T3" fmla="*/ 2147483646 h 376"/>
              <a:gd name="T4" fmla="*/ 2147483646 w 242"/>
              <a:gd name="T5" fmla="*/ 2147483646 h 376"/>
              <a:gd name="T6" fmla="*/ 2147483646 w 242"/>
              <a:gd name="T7" fmla="*/ 2147483646 h 376"/>
              <a:gd name="T8" fmla="*/ 2147483646 w 242"/>
              <a:gd name="T9" fmla="*/ 2147483646 h 376"/>
              <a:gd name="T10" fmla="*/ 2147483646 w 242"/>
              <a:gd name="T11" fmla="*/ 2147483646 h 376"/>
              <a:gd name="T12" fmla="*/ 2147483646 w 242"/>
              <a:gd name="T13" fmla="*/ 2147483646 h 376"/>
              <a:gd name="T14" fmla="*/ 2147483646 w 242"/>
              <a:gd name="T15" fmla="*/ 2147483646 h 376"/>
              <a:gd name="T16" fmla="*/ 2147483646 w 242"/>
              <a:gd name="T17" fmla="*/ 2147483646 h 376"/>
              <a:gd name="T18" fmla="*/ 2147483646 w 242"/>
              <a:gd name="T19" fmla="*/ 2147483646 h 376"/>
              <a:gd name="T20" fmla="*/ 2147483646 w 242"/>
              <a:gd name="T21" fmla="*/ 2147483646 h 376"/>
              <a:gd name="T22" fmla="*/ 2147483646 w 242"/>
              <a:gd name="T23" fmla="*/ 2147483646 h 376"/>
              <a:gd name="T24" fmla="*/ 2147483646 w 242"/>
              <a:gd name="T25" fmla="*/ 2147483646 h 376"/>
              <a:gd name="T26" fmla="*/ 2147483646 w 242"/>
              <a:gd name="T27" fmla="*/ 2147483646 h 376"/>
              <a:gd name="T28" fmla="*/ 2147483646 w 242"/>
              <a:gd name="T29" fmla="*/ 2147483646 h 376"/>
              <a:gd name="T30" fmla="*/ 2147483646 w 242"/>
              <a:gd name="T31" fmla="*/ 2147483646 h 376"/>
              <a:gd name="T32" fmla="*/ 2147483646 w 242"/>
              <a:gd name="T33" fmla="*/ 2147483646 h 376"/>
              <a:gd name="T34" fmla="*/ 2147483646 w 242"/>
              <a:gd name="T35" fmla="*/ 2147483646 h 376"/>
              <a:gd name="T36" fmla="*/ 0 w 242"/>
              <a:gd name="T37" fmla="*/ 2147483646 h 376"/>
              <a:gd name="T38" fmla="*/ 2147483646 w 242"/>
              <a:gd name="T39" fmla="*/ 2147483646 h 376"/>
              <a:gd name="T40" fmla="*/ 2147483646 w 242"/>
              <a:gd name="T41" fmla="*/ 2147483646 h 376"/>
              <a:gd name="T42" fmla="*/ 2147483646 w 242"/>
              <a:gd name="T43" fmla="*/ 2147483646 h 376"/>
              <a:gd name="T44" fmla="*/ 2147483646 w 242"/>
              <a:gd name="T45" fmla="*/ 2147483646 h 376"/>
              <a:gd name="T46" fmla="*/ 2147483646 w 242"/>
              <a:gd name="T47" fmla="*/ 2147483646 h 376"/>
              <a:gd name="T48" fmla="*/ 2147483646 w 242"/>
              <a:gd name="T49" fmla="*/ 2147483646 h 376"/>
              <a:gd name="T50" fmla="*/ 2147483646 w 242"/>
              <a:gd name="T51" fmla="*/ 2147483646 h 376"/>
              <a:gd name="T52" fmla="*/ 2147483646 w 242"/>
              <a:gd name="T53" fmla="*/ 2147483646 h 376"/>
              <a:gd name="T54" fmla="*/ 2147483646 w 242"/>
              <a:gd name="T55" fmla="*/ 2147483646 h 376"/>
              <a:gd name="T56" fmla="*/ 2147483646 w 242"/>
              <a:gd name="T57" fmla="*/ 2147483646 h 376"/>
              <a:gd name="T58" fmla="*/ 2147483646 w 242"/>
              <a:gd name="T59" fmla="*/ 2147483646 h 376"/>
              <a:gd name="T60" fmla="*/ 2147483646 w 242"/>
              <a:gd name="T61" fmla="*/ 2147483646 h 376"/>
              <a:gd name="T62" fmla="*/ 0 w 242"/>
              <a:gd name="T63" fmla="*/ 2147483646 h 376"/>
              <a:gd name="T64" fmla="*/ 0 w 242"/>
              <a:gd name="T65" fmla="*/ 0 h 37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42"/>
              <a:gd name="T100" fmla="*/ 0 h 376"/>
              <a:gd name="T101" fmla="*/ 242 w 242"/>
              <a:gd name="T102" fmla="*/ 376 h 37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42" h="376">
                <a:moveTo>
                  <a:pt x="0" y="0"/>
                </a:moveTo>
                <a:lnTo>
                  <a:pt x="48" y="4"/>
                </a:lnTo>
                <a:lnTo>
                  <a:pt x="92" y="11"/>
                </a:lnTo>
                <a:lnTo>
                  <a:pt x="136" y="23"/>
                </a:lnTo>
                <a:lnTo>
                  <a:pt x="171" y="38"/>
                </a:lnTo>
                <a:lnTo>
                  <a:pt x="202" y="57"/>
                </a:lnTo>
                <a:lnTo>
                  <a:pt x="223" y="80"/>
                </a:lnTo>
                <a:lnTo>
                  <a:pt x="237" y="107"/>
                </a:lnTo>
                <a:lnTo>
                  <a:pt x="241" y="134"/>
                </a:lnTo>
                <a:lnTo>
                  <a:pt x="241" y="210"/>
                </a:lnTo>
                <a:lnTo>
                  <a:pt x="237" y="233"/>
                </a:lnTo>
                <a:lnTo>
                  <a:pt x="228" y="252"/>
                </a:lnTo>
                <a:lnTo>
                  <a:pt x="215" y="272"/>
                </a:lnTo>
                <a:lnTo>
                  <a:pt x="197" y="287"/>
                </a:lnTo>
                <a:lnTo>
                  <a:pt x="171" y="302"/>
                </a:lnTo>
                <a:lnTo>
                  <a:pt x="145" y="318"/>
                </a:lnTo>
                <a:lnTo>
                  <a:pt x="79" y="337"/>
                </a:lnTo>
                <a:lnTo>
                  <a:pt x="79" y="375"/>
                </a:lnTo>
                <a:lnTo>
                  <a:pt x="0" y="306"/>
                </a:lnTo>
                <a:lnTo>
                  <a:pt x="79" y="222"/>
                </a:lnTo>
                <a:lnTo>
                  <a:pt x="79" y="260"/>
                </a:lnTo>
                <a:lnTo>
                  <a:pt x="132" y="245"/>
                </a:lnTo>
                <a:lnTo>
                  <a:pt x="175" y="226"/>
                </a:lnTo>
                <a:lnTo>
                  <a:pt x="206" y="199"/>
                </a:lnTo>
                <a:lnTo>
                  <a:pt x="228" y="172"/>
                </a:lnTo>
                <a:lnTo>
                  <a:pt x="215" y="153"/>
                </a:lnTo>
                <a:lnTo>
                  <a:pt x="197" y="134"/>
                </a:lnTo>
                <a:lnTo>
                  <a:pt x="171" y="118"/>
                </a:lnTo>
                <a:lnTo>
                  <a:pt x="145" y="103"/>
                </a:lnTo>
                <a:lnTo>
                  <a:pt x="75" y="84"/>
                </a:lnTo>
                <a:lnTo>
                  <a:pt x="0" y="76"/>
                </a:lnTo>
                <a:lnTo>
                  <a:pt x="0" y="0"/>
                </a:lnTo>
              </a:path>
            </a:pathLst>
          </a:custGeom>
          <a:solidFill>
            <a:schemeClr val="accent1"/>
          </a:solidFill>
          <a:ln w="12700" cap="rnd" cmpd="sng">
            <a:solidFill>
              <a:schemeClr val="tx1"/>
            </a:solidFill>
            <a:prstDash val="solid"/>
            <a:round/>
            <a:headEnd/>
            <a:tailEnd/>
          </a:ln>
        </p:spPr>
        <p:txBody>
          <a:bodyPr/>
          <a:lstStyle/>
          <a:p>
            <a:endParaRPr lang="en-US"/>
          </a:p>
        </p:txBody>
      </p:sp>
      <p:sp>
        <p:nvSpPr>
          <p:cNvPr id="25611" name="Freeform 12">
            <a:extLst>
              <a:ext uri="{FF2B5EF4-FFF2-40B4-BE49-F238E27FC236}">
                <a16:creationId xmlns:a16="http://schemas.microsoft.com/office/drawing/2014/main" id="{13CCF9D7-90D7-4494-AE89-DB69635C360F}"/>
              </a:ext>
            </a:extLst>
          </p:cNvPr>
          <p:cNvSpPr>
            <a:spLocks/>
          </p:cNvSpPr>
          <p:nvPr/>
        </p:nvSpPr>
        <p:spPr bwMode="auto">
          <a:xfrm>
            <a:off x="914400" y="3430588"/>
            <a:ext cx="384175" cy="566737"/>
          </a:xfrm>
          <a:custGeom>
            <a:avLst/>
            <a:gdLst>
              <a:gd name="T0" fmla="*/ 2147483646 w 242"/>
              <a:gd name="T1" fmla="*/ 0 h 357"/>
              <a:gd name="T2" fmla="*/ 2147483646 w 242"/>
              <a:gd name="T3" fmla="*/ 2147483646 h 357"/>
              <a:gd name="T4" fmla="*/ 2147483646 w 242"/>
              <a:gd name="T5" fmla="*/ 2147483646 h 357"/>
              <a:gd name="T6" fmla="*/ 2147483646 w 242"/>
              <a:gd name="T7" fmla="*/ 2147483646 h 357"/>
              <a:gd name="T8" fmla="*/ 2147483646 w 242"/>
              <a:gd name="T9" fmla="*/ 2147483646 h 357"/>
              <a:gd name="T10" fmla="*/ 2147483646 w 242"/>
              <a:gd name="T11" fmla="*/ 2147483646 h 357"/>
              <a:gd name="T12" fmla="*/ 2147483646 w 242"/>
              <a:gd name="T13" fmla="*/ 2147483646 h 357"/>
              <a:gd name="T14" fmla="*/ 2147483646 w 242"/>
              <a:gd name="T15" fmla="*/ 2147483646 h 357"/>
              <a:gd name="T16" fmla="*/ 2147483646 w 242"/>
              <a:gd name="T17" fmla="*/ 2147483646 h 357"/>
              <a:gd name="T18" fmla="*/ 2147483646 w 242"/>
              <a:gd name="T19" fmla="*/ 2147483646 h 357"/>
              <a:gd name="T20" fmla="*/ 0 w 242"/>
              <a:gd name="T21" fmla="*/ 2147483646 h 357"/>
              <a:gd name="T22" fmla="*/ 0 w 242"/>
              <a:gd name="T23" fmla="*/ 2147483646 h 357"/>
              <a:gd name="T24" fmla="*/ 2147483646 w 242"/>
              <a:gd name="T25" fmla="*/ 2147483646 h 357"/>
              <a:gd name="T26" fmla="*/ 2147483646 w 242"/>
              <a:gd name="T27" fmla="*/ 2147483646 h 357"/>
              <a:gd name="T28" fmla="*/ 2147483646 w 242"/>
              <a:gd name="T29" fmla="*/ 2147483646 h 357"/>
              <a:gd name="T30" fmla="*/ 2147483646 w 242"/>
              <a:gd name="T31" fmla="*/ 2147483646 h 357"/>
              <a:gd name="T32" fmla="*/ 2147483646 w 242"/>
              <a:gd name="T33" fmla="*/ 2147483646 h 357"/>
              <a:gd name="T34" fmla="*/ 2147483646 w 242"/>
              <a:gd name="T35" fmla="*/ 2147483646 h 357"/>
              <a:gd name="T36" fmla="*/ 2147483646 w 242"/>
              <a:gd name="T37" fmla="*/ 2147483646 h 357"/>
              <a:gd name="T38" fmla="*/ 2147483646 w 242"/>
              <a:gd name="T39" fmla="*/ 2147483646 h 357"/>
              <a:gd name="T40" fmla="*/ 2147483646 w 242"/>
              <a:gd name="T41" fmla="*/ 2147483646 h 357"/>
              <a:gd name="T42" fmla="*/ 2147483646 w 242"/>
              <a:gd name="T43" fmla="*/ 2147483646 h 357"/>
              <a:gd name="T44" fmla="*/ 2147483646 w 242"/>
              <a:gd name="T45" fmla="*/ 2147483646 h 357"/>
              <a:gd name="T46" fmla="*/ 2147483646 w 242"/>
              <a:gd name="T47" fmla="*/ 2147483646 h 357"/>
              <a:gd name="T48" fmla="*/ 2147483646 w 242"/>
              <a:gd name="T49" fmla="*/ 2147483646 h 357"/>
              <a:gd name="T50" fmla="*/ 2147483646 w 242"/>
              <a:gd name="T51" fmla="*/ 2147483646 h 357"/>
              <a:gd name="T52" fmla="*/ 2147483646 w 242"/>
              <a:gd name="T53" fmla="*/ 2147483646 h 357"/>
              <a:gd name="T54" fmla="*/ 2147483646 w 242"/>
              <a:gd name="T55" fmla="*/ 2147483646 h 357"/>
              <a:gd name="T56" fmla="*/ 2147483646 w 242"/>
              <a:gd name="T57" fmla="*/ 2147483646 h 357"/>
              <a:gd name="T58" fmla="*/ 2147483646 w 242"/>
              <a:gd name="T59" fmla="*/ 2147483646 h 357"/>
              <a:gd name="T60" fmla="*/ 2147483646 w 242"/>
              <a:gd name="T61" fmla="*/ 2147483646 h 357"/>
              <a:gd name="T62" fmla="*/ 2147483646 w 242"/>
              <a:gd name="T63" fmla="*/ 2147483646 h 357"/>
              <a:gd name="T64" fmla="*/ 2147483646 w 242"/>
              <a:gd name="T65" fmla="*/ 2147483646 h 357"/>
              <a:gd name="T66" fmla="*/ 2147483646 w 242"/>
              <a:gd name="T67" fmla="*/ 2147483646 h 357"/>
              <a:gd name="T68" fmla="*/ 2147483646 w 242"/>
              <a:gd name="T69" fmla="*/ 2147483646 h 357"/>
              <a:gd name="T70" fmla="*/ 2147483646 w 242"/>
              <a:gd name="T71" fmla="*/ 2147483646 h 357"/>
              <a:gd name="T72" fmla="*/ 2147483646 w 242"/>
              <a:gd name="T73" fmla="*/ 2147483646 h 357"/>
              <a:gd name="T74" fmla="*/ 2147483646 w 242"/>
              <a:gd name="T75" fmla="*/ 0 h 357"/>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42"/>
              <a:gd name="T115" fmla="*/ 0 h 357"/>
              <a:gd name="T116" fmla="*/ 242 w 242"/>
              <a:gd name="T117" fmla="*/ 357 h 357"/>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42" h="357">
                <a:moveTo>
                  <a:pt x="241" y="0"/>
                </a:moveTo>
                <a:lnTo>
                  <a:pt x="191" y="5"/>
                </a:lnTo>
                <a:lnTo>
                  <a:pt x="146" y="9"/>
                </a:lnTo>
                <a:lnTo>
                  <a:pt x="106" y="23"/>
                </a:lnTo>
                <a:lnTo>
                  <a:pt x="71" y="41"/>
                </a:lnTo>
                <a:lnTo>
                  <a:pt x="42" y="59"/>
                </a:lnTo>
                <a:lnTo>
                  <a:pt x="19" y="82"/>
                </a:lnTo>
                <a:lnTo>
                  <a:pt x="11" y="91"/>
                </a:lnTo>
                <a:lnTo>
                  <a:pt x="4" y="105"/>
                </a:lnTo>
                <a:lnTo>
                  <a:pt x="2" y="119"/>
                </a:lnTo>
                <a:lnTo>
                  <a:pt x="0" y="132"/>
                </a:lnTo>
                <a:lnTo>
                  <a:pt x="0" y="210"/>
                </a:lnTo>
                <a:lnTo>
                  <a:pt x="2" y="224"/>
                </a:lnTo>
                <a:lnTo>
                  <a:pt x="7" y="242"/>
                </a:lnTo>
                <a:lnTo>
                  <a:pt x="15" y="256"/>
                </a:lnTo>
                <a:lnTo>
                  <a:pt x="25" y="269"/>
                </a:lnTo>
                <a:lnTo>
                  <a:pt x="38" y="283"/>
                </a:lnTo>
                <a:lnTo>
                  <a:pt x="52" y="297"/>
                </a:lnTo>
                <a:lnTo>
                  <a:pt x="71" y="306"/>
                </a:lnTo>
                <a:lnTo>
                  <a:pt x="92" y="315"/>
                </a:lnTo>
                <a:lnTo>
                  <a:pt x="92" y="356"/>
                </a:lnTo>
                <a:lnTo>
                  <a:pt x="241" y="306"/>
                </a:lnTo>
                <a:lnTo>
                  <a:pt x="92" y="201"/>
                </a:lnTo>
                <a:lnTo>
                  <a:pt x="92" y="237"/>
                </a:lnTo>
                <a:lnTo>
                  <a:pt x="65" y="224"/>
                </a:lnTo>
                <a:lnTo>
                  <a:pt x="42" y="210"/>
                </a:lnTo>
                <a:lnTo>
                  <a:pt x="23" y="192"/>
                </a:lnTo>
                <a:lnTo>
                  <a:pt x="11" y="173"/>
                </a:lnTo>
                <a:lnTo>
                  <a:pt x="25" y="151"/>
                </a:lnTo>
                <a:lnTo>
                  <a:pt x="44" y="132"/>
                </a:lnTo>
                <a:lnTo>
                  <a:pt x="69" y="119"/>
                </a:lnTo>
                <a:lnTo>
                  <a:pt x="96" y="105"/>
                </a:lnTo>
                <a:lnTo>
                  <a:pt x="129" y="91"/>
                </a:lnTo>
                <a:lnTo>
                  <a:pt x="164" y="82"/>
                </a:lnTo>
                <a:lnTo>
                  <a:pt x="202" y="78"/>
                </a:lnTo>
                <a:lnTo>
                  <a:pt x="241" y="78"/>
                </a:lnTo>
                <a:lnTo>
                  <a:pt x="241" y="0"/>
                </a:lnTo>
              </a:path>
            </a:pathLst>
          </a:custGeom>
          <a:solidFill>
            <a:schemeClr val="accent1"/>
          </a:solidFill>
          <a:ln w="12700" cap="rnd" cmpd="sng">
            <a:solidFill>
              <a:schemeClr val="tx1"/>
            </a:solidFill>
            <a:prstDash val="solid"/>
            <a:round/>
            <a:headEnd/>
            <a:tailEnd/>
          </a:ln>
        </p:spPr>
        <p:txBody>
          <a:bodyPr/>
          <a:lstStyle/>
          <a:p>
            <a:endParaRPr lang="en-US"/>
          </a:p>
        </p:txBody>
      </p:sp>
      <p:sp>
        <p:nvSpPr>
          <p:cNvPr id="25612" name="Freeform 13">
            <a:extLst>
              <a:ext uri="{FF2B5EF4-FFF2-40B4-BE49-F238E27FC236}">
                <a16:creationId xmlns:a16="http://schemas.microsoft.com/office/drawing/2014/main" id="{8F22BBE8-103C-41E8-99C9-5BE6FADCB473}"/>
              </a:ext>
            </a:extLst>
          </p:cNvPr>
          <p:cNvSpPr>
            <a:spLocks/>
          </p:cNvSpPr>
          <p:nvPr/>
        </p:nvSpPr>
        <p:spPr bwMode="auto">
          <a:xfrm>
            <a:off x="914400" y="4948238"/>
            <a:ext cx="384175" cy="573087"/>
          </a:xfrm>
          <a:custGeom>
            <a:avLst/>
            <a:gdLst>
              <a:gd name="T0" fmla="*/ 2147483646 w 242"/>
              <a:gd name="T1" fmla="*/ 0 h 361"/>
              <a:gd name="T2" fmla="*/ 2147483646 w 242"/>
              <a:gd name="T3" fmla="*/ 0 h 361"/>
              <a:gd name="T4" fmla="*/ 2147483646 w 242"/>
              <a:gd name="T5" fmla="*/ 2147483646 h 361"/>
              <a:gd name="T6" fmla="*/ 2147483646 w 242"/>
              <a:gd name="T7" fmla="*/ 2147483646 h 361"/>
              <a:gd name="T8" fmla="*/ 2147483646 w 242"/>
              <a:gd name="T9" fmla="*/ 2147483646 h 361"/>
              <a:gd name="T10" fmla="*/ 2147483646 w 242"/>
              <a:gd name="T11" fmla="*/ 2147483646 h 361"/>
              <a:gd name="T12" fmla="*/ 2147483646 w 242"/>
              <a:gd name="T13" fmla="*/ 2147483646 h 361"/>
              <a:gd name="T14" fmla="*/ 2147483646 w 242"/>
              <a:gd name="T15" fmla="*/ 2147483646 h 361"/>
              <a:gd name="T16" fmla="*/ 2147483646 w 242"/>
              <a:gd name="T17" fmla="*/ 2147483646 h 361"/>
              <a:gd name="T18" fmla="*/ 2147483646 w 242"/>
              <a:gd name="T19" fmla="*/ 2147483646 h 361"/>
              <a:gd name="T20" fmla="*/ 0 w 242"/>
              <a:gd name="T21" fmla="*/ 2147483646 h 361"/>
              <a:gd name="T22" fmla="*/ 0 w 242"/>
              <a:gd name="T23" fmla="*/ 2147483646 h 361"/>
              <a:gd name="T24" fmla="*/ 2147483646 w 242"/>
              <a:gd name="T25" fmla="*/ 2147483646 h 361"/>
              <a:gd name="T26" fmla="*/ 2147483646 w 242"/>
              <a:gd name="T27" fmla="*/ 2147483646 h 361"/>
              <a:gd name="T28" fmla="*/ 2147483646 w 242"/>
              <a:gd name="T29" fmla="*/ 2147483646 h 361"/>
              <a:gd name="T30" fmla="*/ 2147483646 w 242"/>
              <a:gd name="T31" fmla="*/ 2147483646 h 361"/>
              <a:gd name="T32" fmla="*/ 2147483646 w 242"/>
              <a:gd name="T33" fmla="*/ 2147483646 h 361"/>
              <a:gd name="T34" fmla="*/ 2147483646 w 242"/>
              <a:gd name="T35" fmla="*/ 2147483646 h 361"/>
              <a:gd name="T36" fmla="*/ 2147483646 w 242"/>
              <a:gd name="T37" fmla="*/ 2147483646 h 361"/>
              <a:gd name="T38" fmla="*/ 2147483646 w 242"/>
              <a:gd name="T39" fmla="*/ 2147483646 h 361"/>
              <a:gd name="T40" fmla="*/ 2147483646 w 242"/>
              <a:gd name="T41" fmla="*/ 2147483646 h 361"/>
              <a:gd name="T42" fmla="*/ 2147483646 w 242"/>
              <a:gd name="T43" fmla="*/ 2147483646 h 361"/>
              <a:gd name="T44" fmla="*/ 2147483646 w 242"/>
              <a:gd name="T45" fmla="*/ 2147483646 h 361"/>
              <a:gd name="T46" fmla="*/ 2147483646 w 242"/>
              <a:gd name="T47" fmla="*/ 2147483646 h 361"/>
              <a:gd name="T48" fmla="*/ 2147483646 w 242"/>
              <a:gd name="T49" fmla="*/ 2147483646 h 361"/>
              <a:gd name="T50" fmla="*/ 2147483646 w 242"/>
              <a:gd name="T51" fmla="*/ 2147483646 h 361"/>
              <a:gd name="T52" fmla="*/ 2147483646 w 242"/>
              <a:gd name="T53" fmla="*/ 2147483646 h 361"/>
              <a:gd name="T54" fmla="*/ 2147483646 w 242"/>
              <a:gd name="T55" fmla="*/ 2147483646 h 361"/>
              <a:gd name="T56" fmla="*/ 2147483646 w 242"/>
              <a:gd name="T57" fmla="*/ 2147483646 h 361"/>
              <a:gd name="T58" fmla="*/ 2147483646 w 242"/>
              <a:gd name="T59" fmla="*/ 2147483646 h 361"/>
              <a:gd name="T60" fmla="*/ 2147483646 w 242"/>
              <a:gd name="T61" fmla="*/ 2147483646 h 361"/>
              <a:gd name="T62" fmla="*/ 2147483646 w 242"/>
              <a:gd name="T63" fmla="*/ 2147483646 h 361"/>
              <a:gd name="T64" fmla="*/ 2147483646 w 242"/>
              <a:gd name="T65" fmla="*/ 2147483646 h 361"/>
              <a:gd name="T66" fmla="*/ 2147483646 w 242"/>
              <a:gd name="T67" fmla="*/ 2147483646 h 361"/>
              <a:gd name="T68" fmla="*/ 2147483646 w 242"/>
              <a:gd name="T69" fmla="*/ 2147483646 h 361"/>
              <a:gd name="T70" fmla="*/ 2147483646 w 242"/>
              <a:gd name="T71" fmla="*/ 2147483646 h 361"/>
              <a:gd name="T72" fmla="*/ 2147483646 w 242"/>
              <a:gd name="T73" fmla="*/ 2147483646 h 361"/>
              <a:gd name="T74" fmla="*/ 2147483646 w 242"/>
              <a:gd name="T75" fmla="*/ 0 h 361"/>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42"/>
              <a:gd name="T115" fmla="*/ 0 h 361"/>
              <a:gd name="T116" fmla="*/ 242 w 242"/>
              <a:gd name="T117" fmla="*/ 361 h 361"/>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42" h="361">
                <a:moveTo>
                  <a:pt x="241" y="0"/>
                </a:moveTo>
                <a:lnTo>
                  <a:pt x="191" y="0"/>
                </a:lnTo>
                <a:lnTo>
                  <a:pt x="146" y="12"/>
                </a:lnTo>
                <a:lnTo>
                  <a:pt x="106" y="24"/>
                </a:lnTo>
                <a:lnTo>
                  <a:pt x="71" y="43"/>
                </a:lnTo>
                <a:lnTo>
                  <a:pt x="42" y="61"/>
                </a:lnTo>
                <a:lnTo>
                  <a:pt x="19" y="85"/>
                </a:lnTo>
                <a:lnTo>
                  <a:pt x="11" y="98"/>
                </a:lnTo>
                <a:lnTo>
                  <a:pt x="4" y="110"/>
                </a:lnTo>
                <a:lnTo>
                  <a:pt x="2" y="122"/>
                </a:lnTo>
                <a:lnTo>
                  <a:pt x="0" y="134"/>
                </a:lnTo>
                <a:lnTo>
                  <a:pt x="0" y="214"/>
                </a:lnTo>
                <a:lnTo>
                  <a:pt x="2" y="232"/>
                </a:lnTo>
                <a:lnTo>
                  <a:pt x="7" y="244"/>
                </a:lnTo>
                <a:lnTo>
                  <a:pt x="15" y="256"/>
                </a:lnTo>
                <a:lnTo>
                  <a:pt x="25" y="275"/>
                </a:lnTo>
                <a:lnTo>
                  <a:pt x="38" y="287"/>
                </a:lnTo>
                <a:lnTo>
                  <a:pt x="52" y="299"/>
                </a:lnTo>
                <a:lnTo>
                  <a:pt x="71" y="305"/>
                </a:lnTo>
                <a:lnTo>
                  <a:pt x="92" y="317"/>
                </a:lnTo>
                <a:lnTo>
                  <a:pt x="92" y="360"/>
                </a:lnTo>
                <a:lnTo>
                  <a:pt x="241" y="311"/>
                </a:lnTo>
                <a:lnTo>
                  <a:pt x="92" y="207"/>
                </a:lnTo>
                <a:lnTo>
                  <a:pt x="92" y="244"/>
                </a:lnTo>
                <a:lnTo>
                  <a:pt x="65" y="232"/>
                </a:lnTo>
                <a:lnTo>
                  <a:pt x="42" y="214"/>
                </a:lnTo>
                <a:lnTo>
                  <a:pt x="23" y="195"/>
                </a:lnTo>
                <a:lnTo>
                  <a:pt x="11" y="177"/>
                </a:lnTo>
                <a:lnTo>
                  <a:pt x="25" y="153"/>
                </a:lnTo>
                <a:lnTo>
                  <a:pt x="44" y="134"/>
                </a:lnTo>
                <a:lnTo>
                  <a:pt x="69" y="122"/>
                </a:lnTo>
                <a:lnTo>
                  <a:pt x="96" y="104"/>
                </a:lnTo>
                <a:lnTo>
                  <a:pt x="129" y="92"/>
                </a:lnTo>
                <a:lnTo>
                  <a:pt x="164" y="85"/>
                </a:lnTo>
                <a:lnTo>
                  <a:pt x="202" y="79"/>
                </a:lnTo>
                <a:lnTo>
                  <a:pt x="241" y="79"/>
                </a:lnTo>
                <a:lnTo>
                  <a:pt x="241" y="0"/>
                </a:lnTo>
              </a:path>
            </a:pathLst>
          </a:custGeom>
          <a:solidFill>
            <a:schemeClr val="accent1"/>
          </a:solidFill>
          <a:ln w="12700" cap="rnd" cmpd="sng">
            <a:solidFill>
              <a:schemeClr val="tx1"/>
            </a:solidFill>
            <a:prstDash val="solid"/>
            <a:round/>
            <a:headEnd/>
            <a:tailEnd/>
          </a:ln>
        </p:spPr>
        <p:txBody>
          <a:bodyPr/>
          <a:lstStyle/>
          <a:p>
            <a:endParaRPr lang="en-US"/>
          </a:p>
        </p:txBody>
      </p:sp>
      <p:sp>
        <p:nvSpPr>
          <p:cNvPr id="25613" name="Freeform 14">
            <a:extLst>
              <a:ext uri="{FF2B5EF4-FFF2-40B4-BE49-F238E27FC236}">
                <a16:creationId xmlns:a16="http://schemas.microsoft.com/office/drawing/2014/main" id="{CBFDB24D-0F8C-4834-9955-E529AF2E05E3}"/>
              </a:ext>
            </a:extLst>
          </p:cNvPr>
          <p:cNvSpPr>
            <a:spLocks/>
          </p:cNvSpPr>
          <p:nvPr/>
        </p:nvSpPr>
        <p:spPr bwMode="auto">
          <a:xfrm>
            <a:off x="3200400" y="4192588"/>
            <a:ext cx="384175" cy="598487"/>
          </a:xfrm>
          <a:custGeom>
            <a:avLst/>
            <a:gdLst>
              <a:gd name="T0" fmla="*/ 0 w 242"/>
              <a:gd name="T1" fmla="*/ 0 h 377"/>
              <a:gd name="T2" fmla="*/ 2147483646 w 242"/>
              <a:gd name="T3" fmla="*/ 2147483646 h 377"/>
              <a:gd name="T4" fmla="*/ 2147483646 w 242"/>
              <a:gd name="T5" fmla="*/ 2147483646 h 377"/>
              <a:gd name="T6" fmla="*/ 2147483646 w 242"/>
              <a:gd name="T7" fmla="*/ 2147483646 h 377"/>
              <a:gd name="T8" fmla="*/ 2147483646 w 242"/>
              <a:gd name="T9" fmla="*/ 2147483646 h 377"/>
              <a:gd name="T10" fmla="*/ 2147483646 w 242"/>
              <a:gd name="T11" fmla="*/ 2147483646 h 377"/>
              <a:gd name="T12" fmla="*/ 2147483646 w 242"/>
              <a:gd name="T13" fmla="*/ 2147483646 h 377"/>
              <a:gd name="T14" fmla="*/ 2147483646 w 242"/>
              <a:gd name="T15" fmla="*/ 2147483646 h 377"/>
              <a:gd name="T16" fmla="*/ 2147483646 w 242"/>
              <a:gd name="T17" fmla="*/ 2147483646 h 377"/>
              <a:gd name="T18" fmla="*/ 2147483646 w 242"/>
              <a:gd name="T19" fmla="*/ 2147483646 h 377"/>
              <a:gd name="T20" fmla="*/ 2147483646 w 242"/>
              <a:gd name="T21" fmla="*/ 2147483646 h 377"/>
              <a:gd name="T22" fmla="*/ 2147483646 w 242"/>
              <a:gd name="T23" fmla="*/ 2147483646 h 377"/>
              <a:gd name="T24" fmla="*/ 2147483646 w 242"/>
              <a:gd name="T25" fmla="*/ 2147483646 h 377"/>
              <a:gd name="T26" fmla="*/ 2147483646 w 242"/>
              <a:gd name="T27" fmla="*/ 2147483646 h 377"/>
              <a:gd name="T28" fmla="*/ 2147483646 w 242"/>
              <a:gd name="T29" fmla="*/ 2147483646 h 377"/>
              <a:gd name="T30" fmla="*/ 2147483646 w 242"/>
              <a:gd name="T31" fmla="*/ 2147483646 h 377"/>
              <a:gd name="T32" fmla="*/ 2147483646 w 242"/>
              <a:gd name="T33" fmla="*/ 2147483646 h 377"/>
              <a:gd name="T34" fmla="*/ 2147483646 w 242"/>
              <a:gd name="T35" fmla="*/ 2147483646 h 377"/>
              <a:gd name="T36" fmla="*/ 0 w 242"/>
              <a:gd name="T37" fmla="*/ 2147483646 h 377"/>
              <a:gd name="T38" fmla="*/ 2147483646 w 242"/>
              <a:gd name="T39" fmla="*/ 2147483646 h 377"/>
              <a:gd name="T40" fmla="*/ 2147483646 w 242"/>
              <a:gd name="T41" fmla="*/ 2147483646 h 377"/>
              <a:gd name="T42" fmla="*/ 2147483646 w 242"/>
              <a:gd name="T43" fmla="*/ 2147483646 h 377"/>
              <a:gd name="T44" fmla="*/ 2147483646 w 242"/>
              <a:gd name="T45" fmla="*/ 2147483646 h 377"/>
              <a:gd name="T46" fmla="*/ 2147483646 w 242"/>
              <a:gd name="T47" fmla="*/ 2147483646 h 377"/>
              <a:gd name="T48" fmla="*/ 2147483646 w 242"/>
              <a:gd name="T49" fmla="*/ 2147483646 h 377"/>
              <a:gd name="T50" fmla="*/ 2147483646 w 242"/>
              <a:gd name="T51" fmla="*/ 2147483646 h 377"/>
              <a:gd name="T52" fmla="*/ 2147483646 w 242"/>
              <a:gd name="T53" fmla="*/ 2147483646 h 377"/>
              <a:gd name="T54" fmla="*/ 2147483646 w 242"/>
              <a:gd name="T55" fmla="*/ 2147483646 h 377"/>
              <a:gd name="T56" fmla="*/ 2147483646 w 242"/>
              <a:gd name="T57" fmla="*/ 2147483646 h 377"/>
              <a:gd name="T58" fmla="*/ 2147483646 w 242"/>
              <a:gd name="T59" fmla="*/ 2147483646 h 377"/>
              <a:gd name="T60" fmla="*/ 2147483646 w 242"/>
              <a:gd name="T61" fmla="*/ 2147483646 h 377"/>
              <a:gd name="T62" fmla="*/ 0 w 242"/>
              <a:gd name="T63" fmla="*/ 2147483646 h 377"/>
              <a:gd name="T64" fmla="*/ 0 w 242"/>
              <a:gd name="T65" fmla="*/ 0 h 37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42"/>
              <a:gd name="T100" fmla="*/ 0 h 377"/>
              <a:gd name="T101" fmla="*/ 242 w 242"/>
              <a:gd name="T102" fmla="*/ 377 h 377"/>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42" h="377">
                <a:moveTo>
                  <a:pt x="0" y="0"/>
                </a:moveTo>
                <a:lnTo>
                  <a:pt x="48" y="6"/>
                </a:lnTo>
                <a:lnTo>
                  <a:pt x="92" y="11"/>
                </a:lnTo>
                <a:lnTo>
                  <a:pt x="136" y="22"/>
                </a:lnTo>
                <a:lnTo>
                  <a:pt x="171" y="38"/>
                </a:lnTo>
                <a:lnTo>
                  <a:pt x="202" y="59"/>
                </a:lnTo>
                <a:lnTo>
                  <a:pt x="223" y="81"/>
                </a:lnTo>
                <a:lnTo>
                  <a:pt x="237" y="108"/>
                </a:lnTo>
                <a:lnTo>
                  <a:pt x="241" y="135"/>
                </a:lnTo>
                <a:lnTo>
                  <a:pt x="241" y="210"/>
                </a:lnTo>
                <a:lnTo>
                  <a:pt x="237" y="231"/>
                </a:lnTo>
                <a:lnTo>
                  <a:pt x="228" y="253"/>
                </a:lnTo>
                <a:lnTo>
                  <a:pt x="215" y="269"/>
                </a:lnTo>
                <a:lnTo>
                  <a:pt x="197" y="290"/>
                </a:lnTo>
                <a:lnTo>
                  <a:pt x="171" y="306"/>
                </a:lnTo>
                <a:lnTo>
                  <a:pt x="145" y="317"/>
                </a:lnTo>
                <a:lnTo>
                  <a:pt x="79" y="338"/>
                </a:lnTo>
                <a:lnTo>
                  <a:pt x="79" y="376"/>
                </a:lnTo>
                <a:lnTo>
                  <a:pt x="0" y="306"/>
                </a:lnTo>
                <a:lnTo>
                  <a:pt x="79" y="220"/>
                </a:lnTo>
                <a:lnTo>
                  <a:pt x="79" y="258"/>
                </a:lnTo>
                <a:lnTo>
                  <a:pt x="132" y="247"/>
                </a:lnTo>
                <a:lnTo>
                  <a:pt x="175" y="226"/>
                </a:lnTo>
                <a:lnTo>
                  <a:pt x="206" y="204"/>
                </a:lnTo>
                <a:lnTo>
                  <a:pt x="228" y="172"/>
                </a:lnTo>
                <a:lnTo>
                  <a:pt x="215" y="151"/>
                </a:lnTo>
                <a:lnTo>
                  <a:pt x="197" y="135"/>
                </a:lnTo>
                <a:lnTo>
                  <a:pt x="171" y="118"/>
                </a:lnTo>
                <a:lnTo>
                  <a:pt x="145" y="102"/>
                </a:lnTo>
                <a:lnTo>
                  <a:pt x="75" y="81"/>
                </a:lnTo>
                <a:lnTo>
                  <a:pt x="0" y="76"/>
                </a:lnTo>
                <a:lnTo>
                  <a:pt x="0" y="0"/>
                </a:lnTo>
              </a:path>
            </a:pathLst>
          </a:custGeom>
          <a:solidFill>
            <a:schemeClr val="accent1"/>
          </a:solidFill>
          <a:ln w="12700" cap="rnd" cmpd="sng">
            <a:solidFill>
              <a:schemeClr val="tx1"/>
            </a:solidFill>
            <a:prstDash val="solid"/>
            <a:round/>
            <a:headEnd/>
            <a:tailEnd/>
          </a:ln>
        </p:spPr>
        <p:txBody>
          <a:bodyPr/>
          <a:lstStyle/>
          <a:p>
            <a:endParaRPr lang="en-US"/>
          </a:p>
        </p:txBody>
      </p:sp>
      <p:sp>
        <p:nvSpPr>
          <p:cNvPr id="25614" name="Rectangle 15">
            <a:extLst>
              <a:ext uri="{FF2B5EF4-FFF2-40B4-BE49-F238E27FC236}">
                <a16:creationId xmlns:a16="http://schemas.microsoft.com/office/drawing/2014/main" id="{BEEBC81C-3052-4D7D-B0D9-0A9D9E224925}"/>
              </a:ext>
            </a:extLst>
          </p:cNvPr>
          <p:cNvSpPr>
            <a:spLocks noChangeArrowheads="1"/>
          </p:cNvSpPr>
          <p:nvPr/>
        </p:nvSpPr>
        <p:spPr bwMode="auto">
          <a:xfrm>
            <a:off x="3733800" y="1295400"/>
            <a:ext cx="4648200"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nSpc>
                <a:spcPct val="80000"/>
              </a:lnSpc>
              <a:spcBef>
                <a:spcPct val="50000"/>
              </a:spcBef>
            </a:pPr>
            <a:r>
              <a:rPr lang="en-US" altLang="en-US" sz="1200" b="1"/>
              <a:t>   Describe  Problem / opportunity</a:t>
            </a:r>
          </a:p>
          <a:p>
            <a:pPr>
              <a:lnSpc>
                <a:spcPct val="80000"/>
              </a:lnSpc>
              <a:spcBef>
                <a:spcPct val="50000"/>
              </a:spcBef>
            </a:pPr>
            <a:r>
              <a:rPr lang="en-US" altLang="en-US" sz="1200" b="1"/>
              <a:t>   Identify  Overall  Objective</a:t>
            </a:r>
          </a:p>
          <a:p>
            <a:pPr>
              <a:lnSpc>
                <a:spcPct val="80000"/>
              </a:lnSpc>
              <a:spcBef>
                <a:spcPct val="50000"/>
              </a:spcBef>
            </a:pPr>
            <a:r>
              <a:rPr lang="en-US" altLang="en-US" sz="1200" b="1"/>
              <a:t>   Organize   Sub-Objectives  into  a  hierarchy</a:t>
            </a:r>
          </a:p>
        </p:txBody>
      </p:sp>
      <p:sp>
        <p:nvSpPr>
          <p:cNvPr id="25615" name="Rectangle 16">
            <a:extLst>
              <a:ext uri="{FF2B5EF4-FFF2-40B4-BE49-F238E27FC236}">
                <a16:creationId xmlns:a16="http://schemas.microsoft.com/office/drawing/2014/main" id="{24891E2F-6089-46BE-9517-1B406CFC3BB5}"/>
              </a:ext>
            </a:extLst>
          </p:cNvPr>
          <p:cNvSpPr>
            <a:spLocks noChangeArrowheads="1"/>
          </p:cNvSpPr>
          <p:nvPr/>
        </p:nvSpPr>
        <p:spPr bwMode="auto">
          <a:xfrm>
            <a:off x="3733800" y="2286000"/>
            <a:ext cx="4038600"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nSpc>
                <a:spcPct val="80000"/>
              </a:lnSpc>
              <a:spcBef>
                <a:spcPct val="50000"/>
              </a:spcBef>
            </a:pPr>
            <a:r>
              <a:rPr lang="en-US" altLang="en-US" sz="1200" b="1"/>
              <a:t>   Identify  Model’s   Objective</a:t>
            </a:r>
          </a:p>
          <a:p>
            <a:pPr>
              <a:lnSpc>
                <a:spcPct val="80000"/>
              </a:lnSpc>
              <a:spcBef>
                <a:spcPct val="50000"/>
              </a:spcBef>
            </a:pPr>
            <a:r>
              <a:rPr lang="en-US" altLang="en-US" sz="1200" b="1"/>
              <a:t>   Determine  all  variables  and  their  attributes</a:t>
            </a:r>
          </a:p>
          <a:p>
            <a:pPr>
              <a:lnSpc>
                <a:spcPct val="80000"/>
              </a:lnSpc>
              <a:spcBef>
                <a:spcPct val="50000"/>
              </a:spcBef>
            </a:pPr>
            <a:r>
              <a:rPr lang="en-US" altLang="en-US" sz="1200" b="1"/>
              <a:t>   Decide on Measurement / Data Collection </a:t>
            </a:r>
          </a:p>
        </p:txBody>
      </p:sp>
      <p:sp>
        <p:nvSpPr>
          <p:cNvPr id="25616" name="Rectangle 17">
            <a:extLst>
              <a:ext uri="{FF2B5EF4-FFF2-40B4-BE49-F238E27FC236}">
                <a16:creationId xmlns:a16="http://schemas.microsoft.com/office/drawing/2014/main" id="{079DED27-F71C-4B67-9D54-0E82AC17CD0A}"/>
              </a:ext>
            </a:extLst>
          </p:cNvPr>
          <p:cNvSpPr>
            <a:spLocks noChangeArrowheads="1"/>
          </p:cNvSpPr>
          <p:nvPr/>
        </p:nvSpPr>
        <p:spPr bwMode="auto">
          <a:xfrm>
            <a:off x="3733800" y="3200400"/>
            <a:ext cx="4572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nSpc>
                <a:spcPct val="80000"/>
              </a:lnSpc>
              <a:spcBef>
                <a:spcPct val="50000"/>
              </a:spcBef>
            </a:pPr>
            <a:r>
              <a:rPr lang="en-US" altLang="en-US" sz="1200" b="1"/>
              <a:t>  Graphically  depict  relationships  among  variables</a:t>
            </a:r>
          </a:p>
          <a:p>
            <a:pPr>
              <a:lnSpc>
                <a:spcPct val="80000"/>
              </a:lnSpc>
              <a:spcBef>
                <a:spcPct val="50000"/>
              </a:spcBef>
            </a:pPr>
            <a:r>
              <a:rPr lang="en-US" altLang="en-US" sz="1200" b="1"/>
              <a:t>   Distinguish  between  Decision  and  outcome  variables </a:t>
            </a:r>
          </a:p>
        </p:txBody>
      </p:sp>
      <p:sp>
        <p:nvSpPr>
          <p:cNvPr id="25617" name="Rectangle 18">
            <a:extLst>
              <a:ext uri="{FF2B5EF4-FFF2-40B4-BE49-F238E27FC236}">
                <a16:creationId xmlns:a16="http://schemas.microsoft.com/office/drawing/2014/main" id="{EB08377A-6D05-4C40-A298-6BA7FD0338EB}"/>
              </a:ext>
            </a:extLst>
          </p:cNvPr>
          <p:cNvSpPr>
            <a:spLocks noChangeArrowheads="1"/>
          </p:cNvSpPr>
          <p:nvPr/>
        </p:nvSpPr>
        <p:spPr bwMode="auto">
          <a:xfrm>
            <a:off x="3733800" y="3962400"/>
            <a:ext cx="4572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nSpc>
                <a:spcPct val="80000"/>
              </a:lnSpc>
              <a:spcBef>
                <a:spcPct val="50000"/>
              </a:spcBef>
            </a:pPr>
            <a:r>
              <a:rPr lang="en-US" altLang="en-US" sz="1200" b="1"/>
              <a:t>   Determine  mathematical  relationships  among  variables</a:t>
            </a:r>
          </a:p>
          <a:p>
            <a:pPr>
              <a:lnSpc>
                <a:spcPct val="80000"/>
              </a:lnSpc>
              <a:spcBef>
                <a:spcPct val="50000"/>
              </a:spcBef>
            </a:pPr>
            <a:r>
              <a:rPr lang="en-US" altLang="en-US" sz="1200" b="1"/>
              <a:t>   Develop  mathematical  model(s)</a:t>
            </a:r>
          </a:p>
        </p:txBody>
      </p:sp>
      <p:sp>
        <p:nvSpPr>
          <p:cNvPr id="25618" name="Rectangle 19">
            <a:extLst>
              <a:ext uri="{FF2B5EF4-FFF2-40B4-BE49-F238E27FC236}">
                <a16:creationId xmlns:a16="http://schemas.microsoft.com/office/drawing/2014/main" id="{C6E4AA18-7F04-4DD5-91F8-3B2F230A4072}"/>
              </a:ext>
            </a:extLst>
          </p:cNvPr>
          <p:cNvSpPr>
            <a:spLocks noChangeArrowheads="1"/>
          </p:cNvSpPr>
          <p:nvPr/>
        </p:nvSpPr>
        <p:spPr bwMode="auto">
          <a:xfrm>
            <a:off x="3733800" y="4724400"/>
            <a:ext cx="4038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nSpc>
                <a:spcPct val="80000"/>
              </a:lnSpc>
              <a:spcBef>
                <a:spcPct val="50000"/>
              </a:spcBef>
            </a:pPr>
            <a:r>
              <a:rPr lang="en-US" altLang="en-US" sz="1200" b="1"/>
              <a:t>   Evaluate   reliability  and  validity</a:t>
            </a:r>
          </a:p>
          <a:p>
            <a:pPr>
              <a:lnSpc>
                <a:spcPct val="80000"/>
              </a:lnSpc>
              <a:spcBef>
                <a:spcPct val="50000"/>
              </a:spcBef>
            </a:pPr>
            <a:r>
              <a:rPr lang="en-US" altLang="en-US" sz="1200" b="1"/>
              <a:t>   Understand  limitations</a:t>
            </a:r>
          </a:p>
        </p:txBody>
      </p:sp>
      <p:sp>
        <p:nvSpPr>
          <p:cNvPr id="25619" name="Rectangle 20">
            <a:extLst>
              <a:ext uri="{FF2B5EF4-FFF2-40B4-BE49-F238E27FC236}">
                <a16:creationId xmlns:a16="http://schemas.microsoft.com/office/drawing/2014/main" id="{098C0CA8-8544-4DF5-8038-4D1617335752}"/>
              </a:ext>
            </a:extLst>
          </p:cNvPr>
          <p:cNvSpPr>
            <a:spLocks noChangeArrowheads="1"/>
          </p:cNvSpPr>
          <p:nvPr/>
        </p:nvSpPr>
        <p:spPr bwMode="auto">
          <a:xfrm>
            <a:off x="3733800" y="5410200"/>
            <a:ext cx="4038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nSpc>
                <a:spcPct val="80000"/>
              </a:lnSpc>
              <a:spcBef>
                <a:spcPct val="50000"/>
              </a:spcBef>
            </a:pPr>
            <a:r>
              <a:rPr lang="en-US" altLang="en-US" sz="1200" b="1"/>
              <a:t>   Implement models in DSSs</a:t>
            </a:r>
          </a:p>
          <a:p>
            <a:pPr>
              <a:lnSpc>
                <a:spcPct val="80000"/>
              </a:lnSpc>
              <a:spcBef>
                <a:spcPct val="50000"/>
              </a:spcBef>
            </a:pPr>
            <a:r>
              <a:rPr lang="en-US" altLang="en-US" sz="1200" b="1"/>
              <a:t>   Clarify assumptions, inputs, and outputs </a:t>
            </a:r>
          </a:p>
        </p:txBody>
      </p:sp>
    </p:spTree>
  </p:cSld>
  <p:clrMapOvr>
    <a:masterClrMapping/>
  </p:clrMapOv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50864FDC-D0E9-440E-8D26-2ACE0901B83A}"/>
              </a:ext>
            </a:extLst>
          </p:cNvPr>
          <p:cNvSpPr>
            <a:spLocks noGrp="1" noChangeArrowheads="1"/>
          </p:cNvSpPr>
          <p:nvPr>
            <p:ph type="title"/>
          </p:nvPr>
        </p:nvSpPr>
        <p:spPr>
          <a:xfrm>
            <a:off x="990600" y="228600"/>
            <a:ext cx="7543800" cy="838200"/>
          </a:xfrm>
          <a:noFill/>
        </p:spPr>
        <p:txBody>
          <a:bodyPr/>
          <a:lstStyle/>
          <a:p>
            <a:pPr>
              <a:lnSpc>
                <a:spcPct val="90000"/>
              </a:lnSpc>
            </a:pPr>
            <a:br>
              <a:rPr lang="en-US" sz="1800" dirty="0"/>
            </a:br>
            <a:r>
              <a:rPr lang="en-US" sz="1800" dirty="0"/>
              <a:t>5. Constraint R.H. Side</a:t>
            </a:r>
            <a:br>
              <a:rPr lang="en-US" sz="1800" dirty="0"/>
            </a:br>
            <a:endParaRPr lang="en-US" sz="1800" dirty="0"/>
          </a:p>
        </p:txBody>
      </p:sp>
      <p:sp>
        <p:nvSpPr>
          <p:cNvPr id="9219" name="Text Box 3">
            <a:extLst>
              <a:ext uri="{FF2B5EF4-FFF2-40B4-BE49-F238E27FC236}">
                <a16:creationId xmlns:a16="http://schemas.microsoft.com/office/drawing/2014/main" id="{E4EFCBD0-538E-4215-A401-50FE8112C072}"/>
              </a:ext>
            </a:extLst>
          </p:cNvPr>
          <p:cNvSpPr txBox="1">
            <a:spLocks noChangeArrowheads="1"/>
          </p:cNvSpPr>
          <p:nvPr/>
        </p:nvSpPr>
        <p:spPr bwMode="auto">
          <a:xfrm>
            <a:off x="990600" y="1219200"/>
            <a:ext cx="7467600" cy="358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marL="0" indent="0">
              <a:lnSpc>
                <a:spcPct val="90000"/>
              </a:lnSpc>
              <a:buNone/>
            </a:pPr>
            <a:r>
              <a:rPr lang="en-US" dirty="0"/>
              <a:t>5. Constraint R.H. Side</a:t>
            </a:r>
          </a:p>
          <a:p>
            <a:pPr>
              <a:lnSpc>
                <a:spcPct val="90000"/>
              </a:lnSpc>
            </a:pPr>
            <a:endParaRPr lang="en-US" dirty="0"/>
          </a:p>
          <a:p>
            <a:pPr lvl="1">
              <a:lnSpc>
                <a:spcPct val="90000"/>
              </a:lnSpc>
            </a:pPr>
            <a:r>
              <a:rPr lang="en-US" sz="1600" dirty="0"/>
              <a:t>The R.H. Side constraint is </a:t>
            </a:r>
            <a:r>
              <a:rPr lang="en-US" sz="1600" b="1" dirty="0"/>
              <a:t>the right-hand side of that constraint equation</a:t>
            </a:r>
            <a:r>
              <a:rPr lang="en-US" sz="1600" dirty="0"/>
              <a:t> in the linear programing model that you set up and ran on solver.</a:t>
            </a:r>
          </a:p>
          <a:p>
            <a:pPr lvl="1">
              <a:lnSpc>
                <a:spcPct val="90000"/>
              </a:lnSpc>
            </a:pPr>
            <a:endParaRPr lang="en-US" sz="1600" dirty="0"/>
          </a:p>
          <a:p>
            <a:pPr lvl="1">
              <a:lnSpc>
                <a:spcPct val="90000"/>
              </a:lnSpc>
            </a:pPr>
            <a:r>
              <a:rPr lang="en-US" sz="1600" dirty="0"/>
              <a:t>You were told in the example you had only 450, 600 and 500 units available in Plant 1, 2 and 3 respectively. </a:t>
            </a:r>
          </a:p>
          <a:p>
            <a:pPr lvl="1">
              <a:lnSpc>
                <a:spcPct val="90000"/>
              </a:lnSpc>
            </a:pPr>
            <a:endParaRPr lang="en-US" sz="1600" dirty="0"/>
          </a:p>
          <a:p>
            <a:pPr lvl="1">
              <a:lnSpc>
                <a:spcPct val="90000"/>
              </a:lnSpc>
            </a:pPr>
            <a:r>
              <a:rPr lang="en-US" sz="1600" dirty="0"/>
              <a:t>In addition, you were told that the maximum number demanded was 450, 200, 300 and 300 for Region 1, 2, 3 and 4 respectively. These are the values you find in the R.H. Side constraint.</a:t>
            </a:r>
          </a:p>
          <a:p>
            <a:endParaRPr lang="en-US" dirty="0"/>
          </a:p>
          <a:p>
            <a:pPr eaLnBrk="1" hangingPunct="1">
              <a:spcBef>
                <a:spcPct val="0"/>
              </a:spcBef>
            </a:pPr>
            <a:endParaRPr lang="en-US" altLang="en-US" dirty="0"/>
          </a:p>
        </p:txBody>
      </p:sp>
    </p:spTree>
    <p:extLst>
      <p:ext uri="{BB962C8B-B14F-4D97-AF65-F5344CB8AC3E}">
        <p14:creationId xmlns:p14="http://schemas.microsoft.com/office/powerpoint/2010/main" val="4105700773"/>
      </p:ext>
    </p:extLst>
  </p:cSld>
  <p:clrMapOvr>
    <a:masterClrMapping/>
  </p:clrMapOv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50864FDC-D0E9-440E-8D26-2ACE0901B83A}"/>
              </a:ext>
            </a:extLst>
          </p:cNvPr>
          <p:cNvSpPr>
            <a:spLocks noGrp="1" noChangeArrowheads="1"/>
          </p:cNvSpPr>
          <p:nvPr>
            <p:ph type="title"/>
          </p:nvPr>
        </p:nvSpPr>
        <p:spPr>
          <a:xfrm>
            <a:off x="990600" y="228600"/>
            <a:ext cx="7543800" cy="838200"/>
          </a:xfrm>
          <a:noFill/>
        </p:spPr>
        <p:txBody>
          <a:bodyPr/>
          <a:lstStyle/>
          <a:p>
            <a:pPr>
              <a:lnSpc>
                <a:spcPct val="90000"/>
              </a:lnSpc>
            </a:pPr>
            <a:br>
              <a:rPr lang="en-US" sz="1800" dirty="0"/>
            </a:br>
            <a:br>
              <a:rPr lang="en-US" sz="1800" dirty="0"/>
            </a:br>
            <a:r>
              <a:rPr lang="en-US" sz="1800" dirty="0"/>
              <a:t>6. Allowable Increase and Allowable Decrease</a:t>
            </a:r>
            <a:br>
              <a:rPr lang="en-US" sz="1800" dirty="0"/>
            </a:br>
            <a:br>
              <a:rPr lang="en-US" sz="1800" dirty="0"/>
            </a:br>
            <a:endParaRPr lang="en-US" sz="1800" dirty="0"/>
          </a:p>
        </p:txBody>
      </p:sp>
      <p:sp>
        <p:nvSpPr>
          <p:cNvPr id="9219" name="Text Box 3">
            <a:extLst>
              <a:ext uri="{FF2B5EF4-FFF2-40B4-BE49-F238E27FC236}">
                <a16:creationId xmlns:a16="http://schemas.microsoft.com/office/drawing/2014/main" id="{E4EFCBD0-538E-4215-A401-50FE8112C072}"/>
              </a:ext>
            </a:extLst>
          </p:cNvPr>
          <p:cNvSpPr txBox="1">
            <a:spLocks noChangeArrowheads="1"/>
          </p:cNvSpPr>
          <p:nvPr/>
        </p:nvSpPr>
        <p:spPr bwMode="auto">
          <a:xfrm>
            <a:off x="990600" y="1219200"/>
            <a:ext cx="7467600" cy="3896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marL="0" indent="0">
              <a:lnSpc>
                <a:spcPct val="90000"/>
              </a:lnSpc>
              <a:buNone/>
            </a:pPr>
            <a:r>
              <a:rPr lang="en-US" dirty="0"/>
              <a:t>6. Allowable Increase and Allowable Decrease</a:t>
            </a:r>
          </a:p>
          <a:p>
            <a:pPr>
              <a:lnSpc>
                <a:spcPct val="90000"/>
              </a:lnSpc>
            </a:pPr>
            <a:endParaRPr lang="en-US" sz="800" dirty="0"/>
          </a:p>
          <a:p>
            <a:pPr lvl="1">
              <a:lnSpc>
                <a:spcPct val="90000"/>
              </a:lnSpc>
            </a:pPr>
            <a:r>
              <a:rPr lang="en-US" sz="1600" dirty="0"/>
              <a:t>The allowable increase and allowable decrease values tell you how much the right-hand side constraint can change before the shadow price becomes unreliable (or changes). </a:t>
            </a:r>
          </a:p>
          <a:p>
            <a:pPr lvl="1">
              <a:lnSpc>
                <a:spcPct val="90000"/>
              </a:lnSpc>
            </a:pPr>
            <a:endParaRPr lang="en-US" sz="1600" dirty="0"/>
          </a:p>
          <a:p>
            <a:pPr lvl="1">
              <a:lnSpc>
                <a:spcPct val="90000"/>
              </a:lnSpc>
            </a:pPr>
            <a:r>
              <a:rPr lang="en-US" sz="1600" dirty="0"/>
              <a:t>In other words, </a:t>
            </a:r>
            <a:r>
              <a:rPr lang="en-US" sz="1600" b="1" dirty="0"/>
              <a:t>if the right-hand side constraint increases by an amount less than the allowable increase, the shadow price will not change and is relevant</a:t>
            </a:r>
            <a:r>
              <a:rPr lang="en-US" sz="1600" dirty="0"/>
              <a:t>. </a:t>
            </a:r>
          </a:p>
          <a:p>
            <a:pPr lvl="1">
              <a:lnSpc>
                <a:spcPct val="90000"/>
              </a:lnSpc>
            </a:pPr>
            <a:endParaRPr lang="en-US" sz="1600" dirty="0"/>
          </a:p>
          <a:p>
            <a:pPr lvl="1">
              <a:lnSpc>
                <a:spcPct val="90000"/>
              </a:lnSpc>
            </a:pPr>
            <a:r>
              <a:rPr lang="en-US" sz="1600" dirty="0"/>
              <a:t>However, if the right-hand side constraint increases by an amount greater than the allowable increase or decreases by an amount more than the allowable decrease, the shadow price changes and will not hold any more.</a:t>
            </a:r>
          </a:p>
          <a:p>
            <a:endParaRPr lang="en-US" dirty="0"/>
          </a:p>
          <a:p>
            <a:pPr eaLnBrk="1" hangingPunct="1">
              <a:spcBef>
                <a:spcPct val="0"/>
              </a:spcBef>
            </a:pPr>
            <a:endParaRPr lang="en-US" altLang="en-US" dirty="0"/>
          </a:p>
        </p:txBody>
      </p:sp>
    </p:spTree>
    <p:extLst>
      <p:ext uri="{BB962C8B-B14F-4D97-AF65-F5344CB8AC3E}">
        <p14:creationId xmlns:p14="http://schemas.microsoft.com/office/powerpoint/2010/main" val="16951286"/>
      </p:ext>
    </p:extLst>
  </p:cSld>
  <p:clrMapOvr>
    <a:masterClrMapping/>
  </p:clrMapOvr>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50864FDC-D0E9-440E-8D26-2ACE0901B83A}"/>
              </a:ext>
            </a:extLst>
          </p:cNvPr>
          <p:cNvSpPr>
            <a:spLocks noGrp="1" noChangeArrowheads="1"/>
          </p:cNvSpPr>
          <p:nvPr>
            <p:ph type="title"/>
          </p:nvPr>
        </p:nvSpPr>
        <p:spPr>
          <a:xfrm>
            <a:off x="990600" y="228600"/>
            <a:ext cx="7543800" cy="838200"/>
          </a:xfrm>
          <a:noFill/>
        </p:spPr>
        <p:txBody>
          <a:bodyPr/>
          <a:lstStyle/>
          <a:p>
            <a:pPr>
              <a:lnSpc>
                <a:spcPct val="90000"/>
              </a:lnSpc>
            </a:pPr>
            <a:br>
              <a:rPr lang="en-US" sz="1800" dirty="0"/>
            </a:br>
            <a:br>
              <a:rPr lang="en-US" sz="1800" dirty="0"/>
            </a:br>
            <a:r>
              <a:rPr lang="en-US" sz="1800" dirty="0"/>
              <a:t>6. Allowable Increase and Allowable Decrease</a:t>
            </a:r>
            <a:br>
              <a:rPr lang="en-US" sz="1800" dirty="0"/>
            </a:br>
            <a:br>
              <a:rPr lang="en-US" sz="1800" dirty="0"/>
            </a:br>
            <a:endParaRPr lang="en-US" sz="1800" dirty="0"/>
          </a:p>
        </p:txBody>
      </p:sp>
      <p:sp>
        <p:nvSpPr>
          <p:cNvPr id="9219" name="Text Box 3">
            <a:extLst>
              <a:ext uri="{FF2B5EF4-FFF2-40B4-BE49-F238E27FC236}">
                <a16:creationId xmlns:a16="http://schemas.microsoft.com/office/drawing/2014/main" id="{E4EFCBD0-538E-4215-A401-50FE8112C072}"/>
              </a:ext>
            </a:extLst>
          </p:cNvPr>
          <p:cNvSpPr txBox="1">
            <a:spLocks noChangeArrowheads="1"/>
          </p:cNvSpPr>
          <p:nvPr/>
        </p:nvSpPr>
        <p:spPr bwMode="auto">
          <a:xfrm>
            <a:off x="990600" y="1219200"/>
            <a:ext cx="7467600" cy="379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marL="0" indent="0">
              <a:lnSpc>
                <a:spcPct val="90000"/>
              </a:lnSpc>
              <a:buNone/>
            </a:pPr>
            <a:r>
              <a:rPr lang="en-US" dirty="0"/>
              <a:t>6. Allowable Increase and Allowable Decrease</a:t>
            </a:r>
          </a:p>
          <a:p>
            <a:pPr>
              <a:lnSpc>
                <a:spcPct val="90000"/>
              </a:lnSpc>
            </a:pPr>
            <a:endParaRPr lang="en-US" sz="800" dirty="0"/>
          </a:p>
          <a:p>
            <a:pPr lvl="1">
              <a:lnSpc>
                <a:spcPct val="90000"/>
              </a:lnSpc>
            </a:pPr>
            <a:r>
              <a:rPr lang="en-US" sz="1600" dirty="0"/>
              <a:t>In our example, you will note that the allowable increase for Total received Region 1 is 300 and allowable decrease is 100. This indicates that as long as the resources available increases by less than 300 or decreases by less than 100, the shadow price of 250 holds true. </a:t>
            </a:r>
          </a:p>
          <a:p>
            <a:pPr lvl="1">
              <a:lnSpc>
                <a:spcPct val="90000"/>
              </a:lnSpc>
            </a:pPr>
            <a:endParaRPr lang="en-US" sz="1600" dirty="0"/>
          </a:p>
          <a:p>
            <a:pPr lvl="1">
              <a:lnSpc>
                <a:spcPct val="90000"/>
              </a:lnSpc>
            </a:pPr>
            <a:r>
              <a:rPr lang="en-US" sz="1600" dirty="0"/>
              <a:t>Since the shadow price holds within this range, we can estimate the increase in costs if we add 10 units using the shadow price and know that the costs go up by 10*250= 2500! However, if the resource availability increased by 301 units, the shadow price of 250 will not be valid anymore and we cannot estimate the total cost using the shadow price of 250.</a:t>
            </a:r>
          </a:p>
          <a:p>
            <a:endParaRPr lang="en-US" dirty="0"/>
          </a:p>
          <a:p>
            <a:pPr eaLnBrk="1" hangingPunct="1">
              <a:spcBef>
                <a:spcPct val="0"/>
              </a:spcBef>
            </a:pPr>
            <a:endParaRPr lang="en-US" altLang="en-US" dirty="0"/>
          </a:p>
        </p:txBody>
      </p:sp>
    </p:spTree>
    <p:extLst>
      <p:ext uri="{BB962C8B-B14F-4D97-AF65-F5344CB8AC3E}">
        <p14:creationId xmlns:p14="http://schemas.microsoft.com/office/powerpoint/2010/main" val="4086938077"/>
      </p:ext>
    </p:extLst>
  </p:cSld>
  <p:clrMapOvr>
    <a:masterClrMapping/>
  </p:clrMapOvr>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5B3ABF55-DE1F-4009-88F6-15AA2A78F0BD}"/>
              </a:ext>
            </a:extLst>
          </p:cNvPr>
          <p:cNvSpPr>
            <a:spLocks noGrp="1" noChangeArrowheads="1"/>
          </p:cNvSpPr>
          <p:nvPr>
            <p:ph type="title"/>
          </p:nvPr>
        </p:nvSpPr>
        <p:spPr/>
        <p:txBody>
          <a:bodyPr/>
          <a:lstStyle/>
          <a:p>
            <a:r>
              <a:rPr lang="en-US" altLang="en-US"/>
              <a:t>Agenda</a:t>
            </a:r>
          </a:p>
        </p:txBody>
      </p:sp>
      <p:grpSp>
        <p:nvGrpSpPr>
          <p:cNvPr id="6147" name="Group 3">
            <a:extLst>
              <a:ext uri="{FF2B5EF4-FFF2-40B4-BE49-F238E27FC236}">
                <a16:creationId xmlns:a16="http://schemas.microsoft.com/office/drawing/2014/main" id="{B7267F13-3235-413E-9C33-81D11540A28C}"/>
              </a:ext>
            </a:extLst>
          </p:cNvPr>
          <p:cNvGrpSpPr>
            <a:grpSpLocks/>
          </p:cNvGrpSpPr>
          <p:nvPr/>
        </p:nvGrpSpPr>
        <p:grpSpPr bwMode="auto">
          <a:xfrm>
            <a:off x="3903663" y="2133600"/>
            <a:ext cx="1854200" cy="1676400"/>
            <a:chOff x="1978" y="1344"/>
            <a:chExt cx="1169" cy="1056"/>
          </a:xfrm>
        </p:grpSpPr>
        <p:sp>
          <p:nvSpPr>
            <p:cNvPr id="6157" name="Line 4">
              <a:extLst>
                <a:ext uri="{FF2B5EF4-FFF2-40B4-BE49-F238E27FC236}">
                  <a16:creationId xmlns:a16="http://schemas.microsoft.com/office/drawing/2014/main" id="{B8A11D42-5C45-4D61-B475-283C7B7E463A}"/>
                </a:ext>
              </a:extLst>
            </p:cNvPr>
            <p:cNvSpPr>
              <a:spLocks noChangeShapeType="1"/>
            </p:cNvSpPr>
            <p:nvPr/>
          </p:nvSpPr>
          <p:spPr bwMode="auto">
            <a:xfrm flipH="1" flipV="1">
              <a:off x="2991" y="1375"/>
              <a:ext cx="123"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6158" name="Line 5">
              <a:extLst>
                <a:ext uri="{FF2B5EF4-FFF2-40B4-BE49-F238E27FC236}">
                  <a16:creationId xmlns:a16="http://schemas.microsoft.com/office/drawing/2014/main" id="{A2EFB6D2-F78E-4A2D-AF1B-D36A4B7A5757}"/>
                </a:ext>
              </a:extLst>
            </p:cNvPr>
            <p:cNvSpPr>
              <a:spLocks noChangeShapeType="1"/>
            </p:cNvSpPr>
            <p:nvPr/>
          </p:nvSpPr>
          <p:spPr bwMode="auto">
            <a:xfrm flipH="1">
              <a:off x="3023" y="1933"/>
              <a:ext cx="124"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6159" name="Line 6">
              <a:extLst>
                <a:ext uri="{FF2B5EF4-FFF2-40B4-BE49-F238E27FC236}">
                  <a16:creationId xmlns:a16="http://schemas.microsoft.com/office/drawing/2014/main" id="{D377D2D0-3042-48DF-94C9-12B3273AF902}"/>
                </a:ext>
              </a:extLst>
            </p:cNvPr>
            <p:cNvSpPr>
              <a:spLocks noChangeShapeType="1"/>
            </p:cNvSpPr>
            <p:nvPr/>
          </p:nvSpPr>
          <p:spPr bwMode="auto">
            <a:xfrm flipH="1">
              <a:off x="2011" y="1344"/>
              <a:ext cx="946"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6160" name="Line 7">
              <a:extLst>
                <a:ext uri="{FF2B5EF4-FFF2-40B4-BE49-F238E27FC236}">
                  <a16:creationId xmlns:a16="http://schemas.microsoft.com/office/drawing/2014/main" id="{A3D97101-C51C-42FA-8DA1-FC5AA44D1AC6}"/>
                </a:ext>
              </a:extLst>
            </p:cNvPr>
            <p:cNvSpPr>
              <a:spLocks noChangeShapeType="1"/>
            </p:cNvSpPr>
            <p:nvPr/>
          </p:nvSpPr>
          <p:spPr bwMode="auto">
            <a:xfrm flipH="1">
              <a:off x="2011" y="2400"/>
              <a:ext cx="946"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6161" name="Line 8">
              <a:extLst>
                <a:ext uri="{FF2B5EF4-FFF2-40B4-BE49-F238E27FC236}">
                  <a16:creationId xmlns:a16="http://schemas.microsoft.com/office/drawing/2014/main" id="{1850E55B-7E19-4A2A-9296-9CB5495E28C7}"/>
                </a:ext>
              </a:extLst>
            </p:cNvPr>
            <p:cNvSpPr>
              <a:spLocks noChangeShapeType="1"/>
            </p:cNvSpPr>
            <p:nvPr/>
          </p:nvSpPr>
          <p:spPr bwMode="auto">
            <a:xfrm flipH="1" flipV="1">
              <a:off x="1978" y="1375"/>
              <a:ext cx="124"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6162" name="Line 9">
              <a:extLst>
                <a:ext uri="{FF2B5EF4-FFF2-40B4-BE49-F238E27FC236}">
                  <a16:creationId xmlns:a16="http://schemas.microsoft.com/office/drawing/2014/main" id="{B9E6F2DE-1FD2-401A-BBBE-FC7962532018}"/>
                </a:ext>
              </a:extLst>
            </p:cNvPr>
            <p:cNvSpPr>
              <a:spLocks noChangeShapeType="1"/>
            </p:cNvSpPr>
            <p:nvPr/>
          </p:nvSpPr>
          <p:spPr bwMode="auto">
            <a:xfrm flipH="1">
              <a:off x="2011" y="1933"/>
              <a:ext cx="123"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grpSp>
      <p:sp>
        <p:nvSpPr>
          <p:cNvPr id="6148" name="Rectangle 10">
            <a:extLst>
              <a:ext uri="{FF2B5EF4-FFF2-40B4-BE49-F238E27FC236}">
                <a16:creationId xmlns:a16="http://schemas.microsoft.com/office/drawing/2014/main" id="{5E81101F-67D7-4676-8998-3EFB4814473D}"/>
              </a:ext>
            </a:extLst>
          </p:cNvPr>
          <p:cNvSpPr>
            <a:spLocks noChangeArrowheads="1"/>
          </p:cNvSpPr>
          <p:nvPr/>
        </p:nvSpPr>
        <p:spPr bwMode="auto">
          <a:xfrm>
            <a:off x="4267200" y="2133600"/>
            <a:ext cx="13716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marL="169863" indent="-169863">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r>
              <a:rPr lang="en-US" altLang="en-US" sz="1400"/>
              <a:t>Problems</a:t>
            </a:r>
          </a:p>
        </p:txBody>
      </p:sp>
      <p:grpSp>
        <p:nvGrpSpPr>
          <p:cNvPr id="6149" name="Group 19">
            <a:extLst>
              <a:ext uri="{FF2B5EF4-FFF2-40B4-BE49-F238E27FC236}">
                <a16:creationId xmlns:a16="http://schemas.microsoft.com/office/drawing/2014/main" id="{44EA7974-D6CE-49F2-9FA9-F653F8E8D79F}"/>
              </a:ext>
            </a:extLst>
          </p:cNvPr>
          <p:cNvGrpSpPr>
            <a:grpSpLocks/>
          </p:cNvGrpSpPr>
          <p:nvPr/>
        </p:nvGrpSpPr>
        <p:grpSpPr bwMode="auto">
          <a:xfrm>
            <a:off x="2286000" y="2133600"/>
            <a:ext cx="1909763" cy="1676400"/>
            <a:chOff x="960" y="1344"/>
            <a:chExt cx="1203" cy="1056"/>
          </a:xfrm>
        </p:grpSpPr>
        <p:sp>
          <p:nvSpPr>
            <p:cNvPr id="6150" name="Rectangle 20">
              <a:extLst>
                <a:ext uri="{FF2B5EF4-FFF2-40B4-BE49-F238E27FC236}">
                  <a16:creationId xmlns:a16="http://schemas.microsoft.com/office/drawing/2014/main" id="{F1CA4F99-9CFA-4757-B714-57CC6BA577A7}"/>
                </a:ext>
              </a:extLst>
            </p:cNvPr>
            <p:cNvSpPr>
              <a:spLocks noChangeArrowheads="1"/>
            </p:cNvSpPr>
            <p:nvPr/>
          </p:nvSpPr>
          <p:spPr bwMode="auto">
            <a:xfrm>
              <a:off x="1056" y="1344"/>
              <a:ext cx="864" cy="1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r>
                <a:rPr lang="en-US" altLang="en-US" sz="1400" b="1"/>
                <a:t>Simulation</a:t>
              </a:r>
            </a:p>
          </p:txBody>
        </p:sp>
        <p:grpSp>
          <p:nvGrpSpPr>
            <p:cNvPr id="6151" name="Group 21">
              <a:extLst>
                <a:ext uri="{FF2B5EF4-FFF2-40B4-BE49-F238E27FC236}">
                  <a16:creationId xmlns:a16="http://schemas.microsoft.com/office/drawing/2014/main" id="{85AA5B3B-A2E7-4805-949E-BBA7978CF4AC}"/>
                </a:ext>
              </a:extLst>
            </p:cNvPr>
            <p:cNvGrpSpPr>
              <a:grpSpLocks/>
            </p:cNvGrpSpPr>
            <p:nvPr/>
          </p:nvGrpSpPr>
          <p:grpSpPr bwMode="auto">
            <a:xfrm>
              <a:off x="960" y="1344"/>
              <a:ext cx="1203" cy="1056"/>
              <a:chOff x="960" y="1344"/>
              <a:chExt cx="1203" cy="1056"/>
            </a:xfrm>
          </p:grpSpPr>
          <p:sp>
            <p:nvSpPr>
              <p:cNvPr id="6152" name="Line 22">
                <a:extLst>
                  <a:ext uri="{FF2B5EF4-FFF2-40B4-BE49-F238E27FC236}">
                    <a16:creationId xmlns:a16="http://schemas.microsoft.com/office/drawing/2014/main" id="{647E1742-F39A-44A5-83D6-63DAC28A321F}"/>
                  </a:ext>
                </a:extLst>
              </p:cNvPr>
              <p:cNvSpPr>
                <a:spLocks noChangeShapeType="1"/>
              </p:cNvSpPr>
              <p:nvPr/>
            </p:nvSpPr>
            <p:spPr bwMode="auto">
              <a:xfrm flipH="1" flipV="1">
                <a:off x="2007" y="1375"/>
                <a:ext cx="123" cy="467"/>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6153" name="Line 23">
                <a:extLst>
                  <a:ext uri="{FF2B5EF4-FFF2-40B4-BE49-F238E27FC236}">
                    <a16:creationId xmlns:a16="http://schemas.microsoft.com/office/drawing/2014/main" id="{B7DBE3D2-49B2-4707-8648-4DB3AC06E61C}"/>
                  </a:ext>
                </a:extLst>
              </p:cNvPr>
              <p:cNvSpPr>
                <a:spLocks noChangeShapeType="1"/>
              </p:cNvSpPr>
              <p:nvPr/>
            </p:nvSpPr>
            <p:spPr bwMode="auto">
              <a:xfrm flipH="1">
                <a:off x="2039" y="1933"/>
                <a:ext cx="124" cy="467"/>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6154" name="Line 24">
                <a:extLst>
                  <a:ext uri="{FF2B5EF4-FFF2-40B4-BE49-F238E27FC236}">
                    <a16:creationId xmlns:a16="http://schemas.microsoft.com/office/drawing/2014/main" id="{B5D27CB9-2A24-4755-829E-4B6570B0F245}"/>
                  </a:ext>
                </a:extLst>
              </p:cNvPr>
              <p:cNvSpPr>
                <a:spLocks noChangeShapeType="1"/>
              </p:cNvSpPr>
              <p:nvPr/>
            </p:nvSpPr>
            <p:spPr bwMode="auto">
              <a:xfrm flipH="1">
                <a:off x="1026" y="1344"/>
                <a:ext cx="947" cy="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6155" name="Line 25">
                <a:extLst>
                  <a:ext uri="{FF2B5EF4-FFF2-40B4-BE49-F238E27FC236}">
                    <a16:creationId xmlns:a16="http://schemas.microsoft.com/office/drawing/2014/main" id="{7345283D-73B0-4566-B3DB-E3BD72D8E3E5}"/>
                  </a:ext>
                </a:extLst>
              </p:cNvPr>
              <p:cNvSpPr>
                <a:spLocks noChangeShapeType="1"/>
              </p:cNvSpPr>
              <p:nvPr/>
            </p:nvSpPr>
            <p:spPr bwMode="auto">
              <a:xfrm>
                <a:off x="960" y="1405"/>
                <a:ext cx="0" cy="995"/>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6156" name="Line 26">
                <a:extLst>
                  <a:ext uri="{FF2B5EF4-FFF2-40B4-BE49-F238E27FC236}">
                    <a16:creationId xmlns:a16="http://schemas.microsoft.com/office/drawing/2014/main" id="{A6A91318-F5A1-44C4-86B9-534F9A485B9D}"/>
                  </a:ext>
                </a:extLst>
              </p:cNvPr>
              <p:cNvSpPr>
                <a:spLocks noChangeShapeType="1"/>
              </p:cNvSpPr>
              <p:nvPr/>
            </p:nvSpPr>
            <p:spPr bwMode="auto">
              <a:xfrm flipH="1">
                <a:off x="1026" y="2400"/>
                <a:ext cx="947" cy="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grpSp>
      </p:grpSp>
    </p:spTree>
  </p:cSld>
  <p:clrMapOvr>
    <a:masterClrMapping/>
  </p:clrMapOvr>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AF612AD4-569B-4AFF-8B31-611D43152B0D}"/>
              </a:ext>
            </a:extLst>
          </p:cNvPr>
          <p:cNvSpPr>
            <a:spLocks noGrp="1" noChangeArrowheads="1"/>
          </p:cNvSpPr>
          <p:nvPr>
            <p:ph type="title"/>
          </p:nvPr>
        </p:nvSpPr>
        <p:spPr/>
        <p:txBody>
          <a:bodyPr/>
          <a:lstStyle/>
          <a:p>
            <a:r>
              <a:rPr lang="en-US" altLang="en-US" sz="1800"/>
              <a:t>Simulation</a:t>
            </a:r>
          </a:p>
        </p:txBody>
      </p:sp>
      <p:sp>
        <p:nvSpPr>
          <p:cNvPr id="8195" name="Rectangle 3">
            <a:extLst>
              <a:ext uri="{FF2B5EF4-FFF2-40B4-BE49-F238E27FC236}">
                <a16:creationId xmlns:a16="http://schemas.microsoft.com/office/drawing/2014/main" id="{4BA8942A-28C5-4AFF-9C69-8962C94E0B3F}"/>
              </a:ext>
            </a:extLst>
          </p:cNvPr>
          <p:cNvSpPr>
            <a:spLocks noGrp="1" noChangeArrowheads="1"/>
          </p:cNvSpPr>
          <p:nvPr>
            <p:ph type="body" idx="1"/>
          </p:nvPr>
        </p:nvSpPr>
        <p:spPr>
          <a:xfrm>
            <a:off x="990600" y="1143000"/>
            <a:ext cx="7543800" cy="4953000"/>
          </a:xfrm>
        </p:spPr>
        <p:txBody>
          <a:bodyPr/>
          <a:lstStyle/>
          <a:p>
            <a:r>
              <a:rPr lang="en-US" altLang="en-US" dirty="0"/>
              <a:t>What is a simulation?</a:t>
            </a:r>
          </a:p>
          <a:p>
            <a:endParaRPr lang="en-US" altLang="en-US" dirty="0"/>
          </a:p>
          <a:p>
            <a:pPr marL="990600" lvl="1" indent="-533400" eaLnBrk="1" hangingPunct="1"/>
            <a:r>
              <a:rPr lang="en-US" altLang="en-US" sz="1600" dirty="0"/>
              <a:t>Imitation or representation, as of a potential situation or in experimental testing. </a:t>
            </a:r>
          </a:p>
          <a:p>
            <a:pPr marL="990600" lvl="1" indent="-533400" eaLnBrk="1" hangingPunct="1"/>
            <a:r>
              <a:rPr lang="en-US" altLang="en-US" sz="1600" dirty="0"/>
              <a:t>Representation of the operation or features of one process or system through the use of another: </a:t>
            </a:r>
            <a:r>
              <a:rPr lang="en-US" altLang="en-US" sz="1600" i="1" dirty="0"/>
              <a:t>computer simulation of an in-flight emergency.</a:t>
            </a:r>
            <a:r>
              <a:rPr lang="en-US" altLang="en-US" sz="1600" dirty="0"/>
              <a:t> </a:t>
            </a:r>
          </a:p>
          <a:p>
            <a:endParaRPr lang="en-US" altLang="en-US" dirty="0"/>
          </a:p>
          <a:p>
            <a:r>
              <a:rPr lang="en-US" altLang="en-US" dirty="0"/>
              <a:t>What does random mean?</a:t>
            </a:r>
          </a:p>
          <a:p>
            <a:endParaRPr lang="en-US" altLang="en-US" dirty="0"/>
          </a:p>
          <a:p>
            <a:r>
              <a:rPr lang="en-US" altLang="en-US" dirty="0"/>
              <a:t>Benefits to simulation:</a:t>
            </a:r>
          </a:p>
          <a:p>
            <a:pPr lvl="1"/>
            <a:r>
              <a:rPr lang="en-US" altLang="en-US" sz="1600" dirty="0"/>
              <a:t>Time can be compressed </a:t>
            </a:r>
          </a:p>
          <a:p>
            <a:pPr lvl="1"/>
            <a:r>
              <a:rPr lang="en-US" altLang="en-US" sz="1600" dirty="0"/>
              <a:t>Simulations do not disrupt ongoing activities of the real system </a:t>
            </a:r>
          </a:p>
          <a:p>
            <a:pPr lvl="1"/>
            <a:r>
              <a:rPr lang="en-US" altLang="en-US" sz="1600" dirty="0"/>
              <a:t>Simulations can be used to analyze transient (infrequent) conditions </a:t>
            </a:r>
          </a:p>
          <a:p>
            <a:pPr lvl="1"/>
            <a:r>
              <a:rPr lang="en-US" altLang="en-US" sz="1600" dirty="0"/>
              <a:t>Developing a simulation model can lead to better understanding of the real system</a:t>
            </a:r>
            <a:r>
              <a:rPr lang="en-US" altLang="en-US" dirty="0"/>
              <a:t> </a:t>
            </a:r>
          </a:p>
          <a:p>
            <a:endParaRPr lang="en-US" altLang="en-US"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AF612AD4-569B-4AFF-8B31-611D43152B0D}"/>
              </a:ext>
            </a:extLst>
          </p:cNvPr>
          <p:cNvSpPr>
            <a:spLocks noGrp="1" noChangeArrowheads="1"/>
          </p:cNvSpPr>
          <p:nvPr>
            <p:ph type="title"/>
          </p:nvPr>
        </p:nvSpPr>
        <p:spPr/>
        <p:txBody>
          <a:bodyPr/>
          <a:lstStyle/>
          <a:p>
            <a:r>
              <a:rPr lang="en-US" altLang="en-US" sz="1800"/>
              <a:t>Simulation</a:t>
            </a:r>
          </a:p>
        </p:txBody>
      </p:sp>
      <p:sp>
        <p:nvSpPr>
          <p:cNvPr id="8195" name="Rectangle 3">
            <a:extLst>
              <a:ext uri="{FF2B5EF4-FFF2-40B4-BE49-F238E27FC236}">
                <a16:creationId xmlns:a16="http://schemas.microsoft.com/office/drawing/2014/main" id="{4BA8942A-28C5-4AFF-9C69-8962C94E0B3F}"/>
              </a:ext>
            </a:extLst>
          </p:cNvPr>
          <p:cNvSpPr>
            <a:spLocks noGrp="1" noChangeArrowheads="1"/>
          </p:cNvSpPr>
          <p:nvPr>
            <p:ph type="body" idx="1"/>
          </p:nvPr>
        </p:nvSpPr>
        <p:spPr>
          <a:xfrm>
            <a:off x="990600" y="1143000"/>
            <a:ext cx="7543800" cy="4953000"/>
          </a:xfrm>
        </p:spPr>
        <p:txBody>
          <a:bodyPr/>
          <a:lstStyle/>
          <a:p>
            <a:r>
              <a:rPr lang="en-US" altLang="en-US" dirty="0"/>
              <a:t>Why simulate?</a:t>
            </a:r>
          </a:p>
          <a:p>
            <a:endParaRPr lang="en-US" altLang="en-US" dirty="0"/>
          </a:p>
          <a:p>
            <a:pPr marL="990600" lvl="1" indent="-533400" eaLnBrk="1" hangingPunct="1"/>
            <a:r>
              <a:rPr lang="en-US" altLang="en-US" sz="1600" dirty="0"/>
              <a:t>Safety – flight simulator</a:t>
            </a:r>
          </a:p>
          <a:p>
            <a:pPr marL="990600" lvl="1" indent="-533400" eaLnBrk="1" hangingPunct="1"/>
            <a:r>
              <a:rPr lang="en-US" altLang="en-US" sz="1600" dirty="0"/>
              <a:t>Cost – easier to simulate adding a new runway and find out effects than to implement in reality and then find out</a:t>
            </a:r>
          </a:p>
          <a:p>
            <a:pPr marL="990600" lvl="1" indent="-533400" eaLnBrk="1" hangingPunct="1"/>
            <a:r>
              <a:rPr lang="en-US" altLang="en-US" sz="1600" dirty="0"/>
              <a:t>Time – Boeing uses simulated manufacturing before the real thing, with tremendous savings in time and money – can discover parts that do not fit and fix them before actual production</a:t>
            </a:r>
          </a:p>
          <a:p>
            <a:endParaRPr lang="en-US" altLang="en-US" dirty="0"/>
          </a:p>
          <a:p>
            <a:r>
              <a:rPr lang="en-US" altLang="en-US" dirty="0"/>
              <a:t>How?</a:t>
            </a:r>
          </a:p>
          <a:p>
            <a:endParaRPr lang="en-US" altLang="en-US" dirty="0"/>
          </a:p>
          <a:p>
            <a:pPr lvl="1" eaLnBrk="1" hangingPunct="1"/>
            <a:r>
              <a:rPr lang="en-US" altLang="en-US" sz="1600" dirty="0"/>
              <a:t>Uses mathematical models</a:t>
            </a:r>
          </a:p>
          <a:p>
            <a:pPr lvl="1" eaLnBrk="1" hangingPunct="1"/>
            <a:r>
              <a:rPr lang="en-US" altLang="en-US" sz="1600" dirty="0"/>
              <a:t>Probabilistic (as opposed to deterministic)</a:t>
            </a:r>
          </a:p>
          <a:p>
            <a:pPr lvl="1" eaLnBrk="1" hangingPunct="1"/>
            <a:r>
              <a:rPr lang="en-US" altLang="en-US" sz="1600" dirty="0"/>
              <a:t>Uses the entire range of possible values of a variable in the model </a:t>
            </a:r>
          </a:p>
          <a:p>
            <a:pPr lvl="1" eaLnBrk="1" hangingPunct="1"/>
            <a:r>
              <a:rPr lang="en-US" altLang="en-US" sz="1600" dirty="0"/>
              <a:t>Imitates a system or situation (like a coin-flip, or how long a person might have to wait in a line at a restaurant)</a:t>
            </a:r>
          </a:p>
          <a:p>
            <a:endParaRPr lang="en-US" altLang="en-US" dirty="0"/>
          </a:p>
        </p:txBody>
      </p:sp>
    </p:spTree>
    <p:extLst>
      <p:ext uri="{BB962C8B-B14F-4D97-AF65-F5344CB8AC3E}">
        <p14:creationId xmlns:p14="http://schemas.microsoft.com/office/powerpoint/2010/main" val="17875340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AF612AD4-569B-4AFF-8B31-611D43152B0D}"/>
              </a:ext>
            </a:extLst>
          </p:cNvPr>
          <p:cNvSpPr>
            <a:spLocks noGrp="1" noChangeArrowheads="1"/>
          </p:cNvSpPr>
          <p:nvPr>
            <p:ph type="title"/>
          </p:nvPr>
        </p:nvSpPr>
        <p:spPr/>
        <p:txBody>
          <a:bodyPr/>
          <a:lstStyle/>
          <a:p>
            <a:r>
              <a:rPr lang="en-US" altLang="en-US" sz="1800"/>
              <a:t>Simulation</a:t>
            </a:r>
          </a:p>
        </p:txBody>
      </p:sp>
      <p:sp>
        <p:nvSpPr>
          <p:cNvPr id="8195" name="Rectangle 3">
            <a:extLst>
              <a:ext uri="{FF2B5EF4-FFF2-40B4-BE49-F238E27FC236}">
                <a16:creationId xmlns:a16="http://schemas.microsoft.com/office/drawing/2014/main" id="{4BA8942A-28C5-4AFF-9C69-8962C94E0B3F}"/>
              </a:ext>
            </a:extLst>
          </p:cNvPr>
          <p:cNvSpPr>
            <a:spLocks noGrp="1" noChangeArrowheads="1"/>
          </p:cNvSpPr>
          <p:nvPr>
            <p:ph type="body" idx="1"/>
          </p:nvPr>
        </p:nvSpPr>
        <p:spPr>
          <a:xfrm>
            <a:off x="990600" y="1143000"/>
            <a:ext cx="7543800" cy="4953000"/>
          </a:xfrm>
        </p:spPr>
        <p:txBody>
          <a:bodyPr/>
          <a:lstStyle/>
          <a:p>
            <a:pPr eaLnBrk="1" hangingPunct="1">
              <a:lnSpc>
                <a:spcPct val="90000"/>
              </a:lnSpc>
            </a:pPr>
            <a:endParaRPr lang="en-US" altLang="en-US" dirty="0"/>
          </a:p>
          <a:p>
            <a:pPr eaLnBrk="1" hangingPunct="1">
              <a:lnSpc>
                <a:spcPct val="90000"/>
              </a:lnSpc>
            </a:pPr>
            <a:r>
              <a:rPr lang="en-US" altLang="en-US" dirty="0"/>
              <a:t>Simulation requires you to know </a:t>
            </a:r>
          </a:p>
          <a:p>
            <a:pPr lvl="1" eaLnBrk="1" hangingPunct="1">
              <a:lnSpc>
                <a:spcPct val="90000"/>
              </a:lnSpc>
            </a:pPr>
            <a:r>
              <a:rPr lang="en-US" altLang="en-US" sz="1600" dirty="0">
                <a:ea typeface="+mn-ea"/>
                <a:cs typeface="+mn-cs"/>
              </a:rPr>
              <a:t>What variable is to be simulated</a:t>
            </a:r>
          </a:p>
          <a:p>
            <a:pPr lvl="1" eaLnBrk="1" hangingPunct="1">
              <a:lnSpc>
                <a:spcPct val="90000"/>
              </a:lnSpc>
            </a:pPr>
            <a:r>
              <a:rPr lang="en-US" altLang="en-US" sz="1600" dirty="0">
                <a:ea typeface="+mn-ea"/>
                <a:cs typeface="+mn-cs"/>
              </a:rPr>
              <a:t>Is the variable discrete or continuous? </a:t>
            </a:r>
          </a:p>
          <a:p>
            <a:pPr lvl="1" eaLnBrk="1" hangingPunct="1">
              <a:lnSpc>
                <a:spcPct val="90000"/>
              </a:lnSpc>
            </a:pPr>
            <a:r>
              <a:rPr lang="en-US" altLang="en-US" sz="1600" dirty="0">
                <a:ea typeface="+mn-ea"/>
                <a:cs typeface="+mn-cs"/>
              </a:rPr>
              <a:t>The distribution of the variable – values it can take on and the probabilities of those values occurring.</a:t>
            </a:r>
          </a:p>
          <a:p>
            <a:pPr eaLnBrk="1" hangingPunct="1">
              <a:lnSpc>
                <a:spcPct val="90000"/>
              </a:lnSpc>
            </a:pPr>
            <a:endParaRPr lang="en-US" altLang="en-US" dirty="0"/>
          </a:p>
          <a:p>
            <a:pPr eaLnBrk="1" hangingPunct="1">
              <a:lnSpc>
                <a:spcPct val="90000"/>
              </a:lnSpc>
            </a:pPr>
            <a:r>
              <a:rPr lang="en-US" altLang="en-US" dirty="0"/>
              <a:t>Step 1: Generate a variable containing uniformly distributed random variables between 0 and 1 (the rand() function in Excel).</a:t>
            </a:r>
          </a:p>
          <a:p>
            <a:pPr eaLnBrk="1" hangingPunct="1">
              <a:lnSpc>
                <a:spcPct val="90000"/>
              </a:lnSpc>
            </a:pPr>
            <a:endParaRPr lang="en-US" altLang="en-US" dirty="0"/>
          </a:p>
          <a:p>
            <a:pPr eaLnBrk="1" hangingPunct="1">
              <a:lnSpc>
                <a:spcPct val="90000"/>
              </a:lnSpc>
            </a:pPr>
            <a:r>
              <a:rPr lang="en-US" altLang="en-US" dirty="0"/>
              <a:t>Step 2: Create a rule to map the random numbers to values of the variable desired in the right proportion, and apply the rule.</a:t>
            </a:r>
          </a:p>
          <a:p>
            <a:endParaRPr lang="en-US" altLang="en-US" dirty="0"/>
          </a:p>
        </p:txBody>
      </p:sp>
    </p:spTree>
    <p:extLst>
      <p:ext uri="{BB962C8B-B14F-4D97-AF65-F5344CB8AC3E}">
        <p14:creationId xmlns:p14="http://schemas.microsoft.com/office/powerpoint/2010/main" val="310664133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7" name="Rectangle 2">
            <a:extLst>
              <a:ext uri="{FF2B5EF4-FFF2-40B4-BE49-F238E27FC236}">
                <a16:creationId xmlns:a16="http://schemas.microsoft.com/office/drawing/2014/main" id="{E9150CB0-553C-4620-A837-1BD9AC692DCB}"/>
              </a:ext>
            </a:extLst>
          </p:cNvPr>
          <p:cNvSpPr>
            <a:spLocks noGrp="1" noChangeArrowheads="1"/>
          </p:cNvSpPr>
          <p:nvPr>
            <p:ph type="title"/>
          </p:nvPr>
        </p:nvSpPr>
        <p:spPr/>
        <p:txBody>
          <a:bodyPr/>
          <a:lstStyle/>
          <a:p>
            <a:r>
              <a:rPr lang="en-US" altLang="en-US" sz="1800"/>
              <a:t>Types of Simulations</a:t>
            </a:r>
          </a:p>
        </p:txBody>
      </p:sp>
      <p:graphicFrame>
        <p:nvGraphicFramePr>
          <p:cNvPr id="2" name="Diagram 1">
            <a:extLst>
              <a:ext uri="{FF2B5EF4-FFF2-40B4-BE49-F238E27FC236}">
                <a16:creationId xmlns:a16="http://schemas.microsoft.com/office/drawing/2014/main" id="{163A725E-8265-477F-9AD2-97E288D2E8C2}"/>
              </a:ext>
            </a:extLst>
          </p:cNvPr>
          <p:cNvGraphicFramePr/>
          <p:nvPr/>
        </p:nvGraphicFramePr>
        <p:xfrm>
          <a:off x="762000" y="1295400"/>
          <a:ext cx="77724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B6156D8E-8696-4E72-9042-ACB06A8CA4C1}"/>
              </a:ext>
            </a:extLst>
          </p:cNvPr>
          <p:cNvSpPr>
            <a:spLocks noGrp="1" noChangeArrowheads="1"/>
          </p:cNvSpPr>
          <p:nvPr>
            <p:ph type="title"/>
          </p:nvPr>
        </p:nvSpPr>
        <p:spPr/>
        <p:txBody>
          <a:bodyPr/>
          <a:lstStyle/>
          <a:p>
            <a:r>
              <a:rPr lang="en-US" altLang="en-US" sz="1800"/>
              <a:t>Types of Simulations</a:t>
            </a:r>
            <a:br>
              <a:rPr lang="en-US" altLang="en-US" sz="1800"/>
            </a:br>
            <a:r>
              <a:rPr lang="en-US" altLang="en-US" sz="1800"/>
              <a:t>2-Value: Coin Toss</a:t>
            </a:r>
          </a:p>
        </p:txBody>
      </p:sp>
      <p:sp>
        <p:nvSpPr>
          <p:cNvPr id="9219" name="Rectangle 4">
            <a:extLst>
              <a:ext uri="{FF2B5EF4-FFF2-40B4-BE49-F238E27FC236}">
                <a16:creationId xmlns:a16="http://schemas.microsoft.com/office/drawing/2014/main" id="{F9DAC512-E778-4243-8906-5C0F1555D229}"/>
              </a:ext>
            </a:extLst>
          </p:cNvPr>
          <p:cNvSpPr>
            <a:spLocks noGrp="1" noChangeArrowheads="1"/>
          </p:cNvSpPr>
          <p:nvPr>
            <p:ph type="body" idx="1"/>
          </p:nvPr>
        </p:nvSpPr>
        <p:spPr/>
        <p:txBody>
          <a:bodyPr/>
          <a:lstStyle/>
          <a:p>
            <a:r>
              <a:rPr lang="en-US" altLang="en-US"/>
              <a:t>Create a column of random numbers from 0 to 1</a:t>
            </a:r>
          </a:p>
          <a:p>
            <a:r>
              <a:rPr lang="en-US" altLang="en-US"/>
              <a:t>How would you assign a value to heads and tails?</a:t>
            </a:r>
          </a:p>
          <a:p>
            <a:endParaRPr lang="en-US" altLang="en-US"/>
          </a:p>
          <a:p>
            <a:endParaRPr lang="en-US" altLang="en-US"/>
          </a:p>
          <a:p>
            <a:endParaRPr lang="en-US" altLang="en-US"/>
          </a:p>
          <a:p>
            <a:endParaRPr lang="en-US" altLang="en-US"/>
          </a:p>
          <a:p>
            <a:endParaRPr lang="en-US" altLang="en-US"/>
          </a:p>
          <a:p>
            <a:endParaRPr lang="en-US" altLang="en-US"/>
          </a:p>
          <a:p>
            <a:endParaRPr lang="en-US" altLang="en-US"/>
          </a:p>
        </p:txBody>
      </p:sp>
      <p:sp>
        <p:nvSpPr>
          <p:cNvPr id="9220" name="Rectangle 5">
            <a:extLst>
              <a:ext uri="{FF2B5EF4-FFF2-40B4-BE49-F238E27FC236}">
                <a16:creationId xmlns:a16="http://schemas.microsoft.com/office/drawing/2014/main" id="{0DBDB12A-340A-47DD-AE0E-2514327BE5E5}"/>
              </a:ext>
            </a:extLst>
          </p:cNvPr>
          <p:cNvSpPr>
            <a:spLocks noChangeArrowheads="1"/>
          </p:cNvSpPr>
          <p:nvPr/>
        </p:nvSpPr>
        <p:spPr bwMode="auto">
          <a:xfrm>
            <a:off x="1219200" y="2057400"/>
            <a:ext cx="2362200" cy="1447800"/>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eaLnBrk="1" hangingPunct="1">
              <a:spcBef>
                <a:spcPct val="0"/>
              </a:spcBef>
              <a:buFontTx/>
              <a:buNone/>
            </a:pPr>
            <a:r>
              <a:rPr lang="en-US" altLang="en-US" sz="1800"/>
              <a:t>Heads</a:t>
            </a:r>
          </a:p>
        </p:txBody>
      </p:sp>
      <p:sp>
        <p:nvSpPr>
          <p:cNvPr id="9221" name="Rectangle 6">
            <a:extLst>
              <a:ext uri="{FF2B5EF4-FFF2-40B4-BE49-F238E27FC236}">
                <a16:creationId xmlns:a16="http://schemas.microsoft.com/office/drawing/2014/main" id="{C5BED08E-DCA7-41D6-A8AA-C6BD152C13E4}"/>
              </a:ext>
            </a:extLst>
          </p:cNvPr>
          <p:cNvSpPr>
            <a:spLocks noChangeArrowheads="1"/>
          </p:cNvSpPr>
          <p:nvPr/>
        </p:nvSpPr>
        <p:spPr bwMode="auto">
          <a:xfrm>
            <a:off x="3581400" y="2057400"/>
            <a:ext cx="2362200" cy="1447800"/>
          </a:xfrm>
          <a:prstGeom prst="rect">
            <a:avLst/>
          </a:prstGeom>
          <a:solidFill>
            <a:schemeClr val="bg1"/>
          </a:solidFill>
          <a:ln w="9525">
            <a:solidFill>
              <a:schemeClr val="tx1"/>
            </a:solidFill>
            <a:miter lim="800000"/>
            <a:headEnd/>
            <a:tailEnd/>
          </a:ln>
        </p:spPr>
        <p:txBody>
          <a:bodyPr wrap="none"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eaLnBrk="1" hangingPunct="1">
              <a:spcBef>
                <a:spcPct val="0"/>
              </a:spcBef>
              <a:buFontTx/>
              <a:buNone/>
            </a:pPr>
            <a:r>
              <a:rPr lang="en-US" altLang="en-US" sz="1800"/>
              <a:t>Tails</a:t>
            </a:r>
          </a:p>
        </p:txBody>
      </p:sp>
      <p:sp>
        <p:nvSpPr>
          <p:cNvPr id="9222" name="Text Box 7">
            <a:extLst>
              <a:ext uri="{FF2B5EF4-FFF2-40B4-BE49-F238E27FC236}">
                <a16:creationId xmlns:a16="http://schemas.microsoft.com/office/drawing/2014/main" id="{D4B74D10-4222-464A-BDB2-86E06AB2AC93}"/>
              </a:ext>
            </a:extLst>
          </p:cNvPr>
          <p:cNvSpPr txBox="1">
            <a:spLocks noChangeArrowheads="1"/>
          </p:cNvSpPr>
          <p:nvPr/>
        </p:nvSpPr>
        <p:spPr bwMode="auto">
          <a:xfrm>
            <a:off x="1050925" y="3465513"/>
            <a:ext cx="5016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lang="en-US" altLang="en-US" sz="1800"/>
              <a:t>0.0</a:t>
            </a:r>
          </a:p>
        </p:txBody>
      </p:sp>
      <p:sp>
        <p:nvSpPr>
          <p:cNvPr id="9223" name="Text Box 8">
            <a:extLst>
              <a:ext uri="{FF2B5EF4-FFF2-40B4-BE49-F238E27FC236}">
                <a16:creationId xmlns:a16="http://schemas.microsoft.com/office/drawing/2014/main" id="{8F2BA3B7-5368-49E0-94D4-727E61AFC382}"/>
              </a:ext>
            </a:extLst>
          </p:cNvPr>
          <p:cNvSpPr txBox="1">
            <a:spLocks noChangeArrowheads="1"/>
          </p:cNvSpPr>
          <p:nvPr/>
        </p:nvSpPr>
        <p:spPr bwMode="auto">
          <a:xfrm>
            <a:off x="3336925" y="3541713"/>
            <a:ext cx="3746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lang="en-US" altLang="en-US" sz="1800"/>
              <a:t>.5</a:t>
            </a:r>
          </a:p>
        </p:txBody>
      </p:sp>
      <p:sp>
        <p:nvSpPr>
          <p:cNvPr id="9224" name="Text Box 9">
            <a:extLst>
              <a:ext uri="{FF2B5EF4-FFF2-40B4-BE49-F238E27FC236}">
                <a16:creationId xmlns:a16="http://schemas.microsoft.com/office/drawing/2014/main" id="{EA888BDC-F858-4EAF-99C3-2BFCD9167E6D}"/>
              </a:ext>
            </a:extLst>
          </p:cNvPr>
          <p:cNvSpPr txBox="1">
            <a:spLocks noChangeArrowheads="1"/>
          </p:cNvSpPr>
          <p:nvPr/>
        </p:nvSpPr>
        <p:spPr bwMode="auto">
          <a:xfrm>
            <a:off x="5699125" y="3541713"/>
            <a:ext cx="5016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lang="en-US" altLang="en-US" sz="1800"/>
              <a:t>1.0</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DF0D8A6-ED87-4574-BA85-A2151168343C}"/>
              </a:ext>
            </a:extLst>
          </p:cNvPr>
          <p:cNvSpPr>
            <a:spLocks noGrp="1" noChangeArrowheads="1"/>
          </p:cNvSpPr>
          <p:nvPr>
            <p:ph type="title"/>
          </p:nvPr>
        </p:nvSpPr>
        <p:spPr/>
        <p:txBody>
          <a:bodyPr/>
          <a:lstStyle/>
          <a:p>
            <a:r>
              <a:rPr lang="en-US" altLang="en-US"/>
              <a:t>Types of Simulations</a:t>
            </a:r>
            <a:br>
              <a:rPr lang="en-US" altLang="en-US"/>
            </a:br>
            <a:r>
              <a:rPr lang="en-US" altLang="en-US"/>
              <a:t>Multi-Valued</a:t>
            </a:r>
          </a:p>
        </p:txBody>
      </p:sp>
      <p:sp>
        <p:nvSpPr>
          <p:cNvPr id="10243" name="Rectangle 3">
            <a:extLst>
              <a:ext uri="{FF2B5EF4-FFF2-40B4-BE49-F238E27FC236}">
                <a16:creationId xmlns:a16="http://schemas.microsoft.com/office/drawing/2014/main" id="{F8718A8B-3278-4F7D-A263-6681238DEF20}"/>
              </a:ext>
            </a:extLst>
          </p:cNvPr>
          <p:cNvSpPr>
            <a:spLocks noGrp="1" noChangeArrowheads="1"/>
          </p:cNvSpPr>
          <p:nvPr>
            <p:ph type="body" idx="1"/>
          </p:nvPr>
        </p:nvSpPr>
        <p:spPr/>
        <p:txBody>
          <a:bodyPr/>
          <a:lstStyle/>
          <a:p>
            <a:r>
              <a:rPr lang="en-US" altLang="en-US"/>
              <a:t>Suppose we put 100 colored balls in a bag and randomly pull them out.</a:t>
            </a:r>
          </a:p>
          <a:p>
            <a:endParaRPr lang="en-US" altLang="en-US"/>
          </a:p>
          <a:p>
            <a:endParaRPr lang="en-US" altLang="en-US"/>
          </a:p>
          <a:p>
            <a:endParaRPr lang="en-US" altLang="en-US"/>
          </a:p>
          <a:p>
            <a:endParaRPr lang="en-US" altLang="en-US"/>
          </a:p>
          <a:p>
            <a:endParaRPr lang="en-US" altLang="en-US"/>
          </a:p>
          <a:p>
            <a:endParaRPr lang="en-US" altLang="en-US"/>
          </a:p>
          <a:p>
            <a:endParaRPr lang="en-US" altLang="en-US"/>
          </a:p>
        </p:txBody>
      </p:sp>
      <p:sp>
        <p:nvSpPr>
          <p:cNvPr id="10244" name="Text Box 9">
            <a:extLst>
              <a:ext uri="{FF2B5EF4-FFF2-40B4-BE49-F238E27FC236}">
                <a16:creationId xmlns:a16="http://schemas.microsoft.com/office/drawing/2014/main" id="{F668E5BF-AE9A-4454-9161-1AE662F134D3}"/>
              </a:ext>
            </a:extLst>
          </p:cNvPr>
          <p:cNvSpPr txBox="1">
            <a:spLocks noChangeArrowheads="1"/>
          </p:cNvSpPr>
          <p:nvPr/>
        </p:nvSpPr>
        <p:spPr bwMode="auto">
          <a:xfrm>
            <a:off x="1143000" y="1954213"/>
            <a:ext cx="5770563" cy="1069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lang="en-US" altLang="en-US" u="sng"/>
              <a:t>Color		# 	Probability	Cumulative</a:t>
            </a:r>
          </a:p>
          <a:p>
            <a:pPr eaLnBrk="1" hangingPunct="1">
              <a:spcBef>
                <a:spcPct val="0"/>
              </a:spcBef>
              <a:buFontTx/>
              <a:buNone/>
            </a:pPr>
            <a:r>
              <a:rPr lang="en-US" altLang="en-US"/>
              <a:t>Red		25	     25%		     .25</a:t>
            </a:r>
          </a:p>
          <a:p>
            <a:pPr eaLnBrk="1" hangingPunct="1">
              <a:spcBef>
                <a:spcPct val="0"/>
              </a:spcBef>
              <a:buFontTx/>
              <a:buNone/>
            </a:pPr>
            <a:r>
              <a:rPr lang="en-US" altLang="en-US"/>
              <a:t>Blue		42	     42%		     .67</a:t>
            </a:r>
          </a:p>
          <a:p>
            <a:pPr eaLnBrk="1" hangingPunct="1">
              <a:spcBef>
                <a:spcPct val="0"/>
              </a:spcBef>
              <a:buFontTx/>
              <a:buNone/>
            </a:pPr>
            <a:r>
              <a:rPr lang="en-US" altLang="en-US"/>
              <a:t>Yellow		33	     33%          	     1.0</a:t>
            </a:r>
          </a:p>
        </p:txBody>
      </p:sp>
      <p:grpSp>
        <p:nvGrpSpPr>
          <p:cNvPr id="10245" name="Group 10">
            <a:extLst>
              <a:ext uri="{FF2B5EF4-FFF2-40B4-BE49-F238E27FC236}">
                <a16:creationId xmlns:a16="http://schemas.microsoft.com/office/drawing/2014/main" id="{AD6DEACE-1176-48E4-830F-AF6269093DFA}"/>
              </a:ext>
            </a:extLst>
          </p:cNvPr>
          <p:cNvGrpSpPr>
            <a:grpSpLocks/>
          </p:cNvGrpSpPr>
          <p:nvPr/>
        </p:nvGrpSpPr>
        <p:grpSpPr bwMode="auto">
          <a:xfrm>
            <a:off x="1219200" y="3276600"/>
            <a:ext cx="4352925" cy="1311275"/>
            <a:chOff x="1238" y="2016"/>
            <a:chExt cx="2742" cy="826"/>
          </a:xfrm>
        </p:grpSpPr>
        <p:sp>
          <p:nvSpPr>
            <p:cNvPr id="10247" name="Rectangle 11">
              <a:extLst>
                <a:ext uri="{FF2B5EF4-FFF2-40B4-BE49-F238E27FC236}">
                  <a16:creationId xmlns:a16="http://schemas.microsoft.com/office/drawing/2014/main" id="{0EAD7DB0-BF64-40C9-92FA-F571BBC6FE47}"/>
                </a:ext>
              </a:extLst>
            </p:cNvPr>
            <p:cNvSpPr>
              <a:spLocks noChangeArrowheads="1"/>
            </p:cNvSpPr>
            <p:nvPr/>
          </p:nvSpPr>
          <p:spPr bwMode="auto">
            <a:xfrm>
              <a:off x="1392" y="2016"/>
              <a:ext cx="576" cy="624"/>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eaLnBrk="1" hangingPunct="1">
                <a:spcBef>
                  <a:spcPct val="0"/>
                </a:spcBef>
                <a:buFontTx/>
                <a:buNone/>
              </a:pPr>
              <a:r>
                <a:rPr lang="en-US" altLang="en-US"/>
                <a:t>Red</a:t>
              </a:r>
            </a:p>
          </p:txBody>
        </p:sp>
        <p:sp>
          <p:nvSpPr>
            <p:cNvPr id="10248" name="Rectangle 12">
              <a:extLst>
                <a:ext uri="{FF2B5EF4-FFF2-40B4-BE49-F238E27FC236}">
                  <a16:creationId xmlns:a16="http://schemas.microsoft.com/office/drawing/2014/main" id="{174EAF71-A63D-428A-8226-27E1748A8737}"/>
                </a:ext>
              </a:extLst>
            </p:cNvPr>
            <p:cNvSpPr>
              <a:spLocks noChangeArrowheads="1"/>
            </p:cNvSpPr>
            <p:nvPr/>
          </p:nvSpPr>
          <p:spPr bwMode="auto">
            <a:xfrm>
              <a:off x="1968" y="2016"/>
              <a:ext cx="1056" cy="624"/>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eaLnBrk="1" hangingPunct="1">
                <a:spcBef>
                  <a:spcPct val="0"/>
                </a:spcBef>
                <a:buFontTx/>
                <a:buNone/>
              </a:pPr>
              <a:r>
                <a:rPr lang="en-US" altLang="en-US"/>
                <a:t>Blue</a:t>
              </a:r>
            </a:p>
          </p:txBody>
        </p:sp>
        <p:sp>
          <p:nvSpPr>
            <p:cNvPr id="10249" name="Rectangle 13">
              <a:extLst>
                <a:ext uri="{FF2B5EF4-FFF2-40B4-BE49-F238E27FC236}">
                  <a16:creationId xmlns:a16="http://schemas.microsoft.com/office/drawing/2014/main" id="{0629C5A7-9C44-4E32-A30D-4428E60929D1}"/>
                </a:ext>
              </a:extLst>
            </p:cNvPr>
            <p:cNvSpPr>
              <a:spLocks noChangeArrowheads="1"/>
            </p:cNvSpPr>
            <p:nvPr/>
          </p:nvSpPr>
          <p:spPr bwMode="auto">
            <a:xfrm>
              <a:off x="3024" y="2016"/>
              <a:ext cx="816" cy="624"/>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eaLnBrk="1" hangingPunct="1">
                <a:spcBef>
                  <a:spcPct val="0"/>
                </a:spcBef>
                <a:buFontTx/>
                <a:buNone/>
              </a:pPr>
              <a:r>
                <a:rPr lang="en-US" altLang="en-US"/>
                <a:t>Yellow</a:t>
              </a:r>
            </a:p>
          </p:txBody>
        </p:sp>
        <p:sp>
          <p:nvSpPr>
            <p:cNvPr id="10250" name="Text Box 14">
              <a:extLst>
                <a:ext uri="{FF2B5EF4-FFF2-40B4-BE49-F238E27FC236}">
                  <a16:creationId xmlns:a16="http://schemas.microsoft.com/office/drawing/2014/main" id="{2CF299D3-5029-4755-B9B9-D50C45A70862}"/>
                </a:ext>
              </a:extLst>
            </p:cNvPr>
            <p:cNvSpPr txBox="1">
              <a:spLocks noChangeArrowheads="1"/>
            </p:cNvSpPr>
            <p:nvPr/>
          </p:nvSpPr>
          <p:spPr bwMode="auto">
            <a:xfrm>
              <a:off x="1238" y="2630"/>
              <a:ext cx="274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lang="en-US" altLang="en-US"/>
                <a:t>0.0	.25	            .67	    1.0</a:t>
              </a:r>
            </a:p>
          </p:txBody>
        </p:sp>
      </p:grpSp>
      <p:sp>
        <p:nvSpPr>
          <p:cNvPr id="310287" name="Text Box 15">
            <a:extLst>
              <a:ext uri="{FF2B5EF4-FFF2-40B4-BE49-F238E27FC236}">
                <a16:creationId xmlns:a16="http://schemas.microsoft.com/office/drawing/2014/main" id="{71CA34D4-1F87-4C90-8F2D-C1647B4D5912}"/>
              </a:ext>
            </a:extLst>
          </p:cNvPr>
          <p:cNvSpPr txBox="1">
            <a:spLocks noChangeArrowheads="1"/>
          </p:cNvSpPr>
          <p:nvPr/>
        </p:nvSpPr>
        <p:spPr bwMode="auto">
          <a:xfrm>
            <a:off x="1143000" y="4900613"/>
            <a:ext cx="425926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lang="en-US" altLang="en-US"/>
              <a:t>=if(f7&lt;=c$7,“Red”,if(f7&lt;=c$8,“Blue”,“Yellow”))</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10287"/>
                                        </p:tgtEl>
                                        <p:attrNameLst>
                                          <p:attrName>style.visibility</p:attrName>
                                        </p:attrNameLst>
                                      </p:cBhvr>
                                      <p:to>
                                        <p:strVal val="visible"/>
                                      </p:to>
                                    </p:set>
                                    <p:anim calcmode="lin" valueType="num">
                                      <p:cBhvr additive="base">
                                        <p:cTn id="7" dur="500" fill="hold"/>
                                        <p:tgtEl>
                                          <p:spTgt spid="310287"/>
                                        </p:tgtEl>
                                        <p:attrNameLst>
                                          <p:attrName>ppt_x</p:attrName>
                                        </p:attrNameLst>
                                      </p:cBhvr>
                                      <p:tavLst>
                                        <p:tav tm="0">
                                          <p:val>
                                            <p:strVal val="#ppt_x"/>
                                          </p:val>
                                        </p:tav>
                                        <p:tav tm="100000">
                                          <p:val>
                                            <p:strVal val="#ppt_x"/>
                                          </p:val>
                                        </p:tav>
                                      </p:tavLst>
                                    </p:anim>
                                    <p:anim calcmode="lin" valueType="num">
                                      <p:cBhvr additive="base">
                                        <p:cTn id="8" dur="500" fill="hold"/>
                                        <p:tgtEl>
                                          <p:spTgt spid="31028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028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2CF066E5-FE53-4272-9C34-41A32BEA97D3}"/>
              </a:ext>
            </a:extLst>
          </p:cNvPr>
          <p:cNvSpPr>
            <a:spLocks noGrp="1" noChangeArrowheads="1"/>
          </p:cNvSpPr>
          <p:nvPr>
            <p:ph type="title"/>
          </p:nvPr>
        </p:nvSpPr>
        <p:spPr>
          <a:noFill/>
        </p:spPr>
        <p:txBody>
          <a:bodyPr/>
          <a:lstStyle/>
          <a:p>
            <a:r>
              <a:rPr lang="en-US" altLang="en-US" sz="1800"/>
              <a:t>The Modeling Process  </a:t>
            </a:r>
            <a:br>
              <a:rPr lang="en-US" altLang="en-US" sz="1800"/>
            </a:br>
            <a:r>
              <a:rPr lang="en-US" altLang="en-US" sz="1800"/>
              <a:t>Quantitative – Non-Statistical</a:t>
            </a:r>
          </a:p>
        </p:txBody>
      </p:sp>
      <p:sp>
        <p:nvSpPr>
          <p:cNvPr id="90122" name="Text Box 10">
            <a:extLst>
              <a:ext uri="{FF2B5EF4-FFF2-40B4-BE49-F238E27FC236}">
                <a16:creationId xmlns:a16="http://schemas.microsoft.com/office/drawing/2014/main" id="{B8AD65DA-E8D4-4168-84B3-098CD7F10A4A}"/>
              </a:ext>
            </a:extLst>
          </p:cNvPr>
          <p:cNvSpPr txBox="1">
            <a:spLocks noChangeArrowheads="1"/>
          </p:cNvSpPr>
          <p:nvPr/>
        </p:nvSpPr>
        <p:spPr bwMode="auto">
          <a:xfrm>
            <a:off x="457200" y="1519238"/>
            <a:ext cx="41592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lang="en-US" altLang="en-US" b="1"/>
              <a:t>Managerial Approach to Decision Making</a:t>
            </a:r>
          </a:p>
        </p:txBody>
      </p:sp>
      <p:grpSp>
        <p:nvGrpSpPr>
          <p:cNvPr id="2" name="Group 11">
            <a:extLst>
              <a:ext uri="{FF2B5EF4-FFF2-40B4-BE49-F238E27FC236}">
                <a16:creationId xmlns:a16="http://schemas.microsoft.com/office/drawing/2014/main" id="{C3C73E4E-AA7A-45E3-8D8A-C2F6B689E11E}"/>
              </a:ext>
            </a:extLst>
          </p:cNvPr>
          <p:cNvGrpSpPr>
            <a:grpSpLocks/>
          </p:cNvGrpSpPr>
          <p:nvPr/>
        </p:nvGrpSpPr>
        <p:grpSpPr bwMode="auto">
          <a:xfrm>
            <a:off x="609600" y="1989138"/>
            <a:ext cx="4794250" cy="812800"/>
            <a:chOff x="576" y="1872"/>
            <a:chExt cx="3020" cy="512"/>
          </a:xfrm>
        </p:grpSpPr>
        <p:sp>
          <p:nvSpPr>
            <p:cNvPr id="27668" name="Text Box 12">
              <a:extLst>
                <a:ext uri="{FF2B5EF4-FFF2-40B4-BE49-F238E27FC236}">
                  <a16:creationId xmlns:a16="http://schemas.microsoft.com/office/drawing/2014/main" id="{0B2A028E-9C70-4BCF-927E-002F7D4B1161}"/>
                </a:ext>
              </a:extLst>
            </p:cNvPr>
            <p:cNvSpPr txBox="1">
              <a:spLocks noChangeArrowheads="1"/>
            </p:cNvSpPr>
            <p:nvPr/>
          </p:nvSpPr>
          <p:spPr bwMode="auto">
            <a:xfrm>
              <a:off x="2112" y="1884"/>
              <a:ext cx="1484" cy="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lang="en-US" altLang="en-US" b="1"/>
                <a:t>Manager analyzes </a:t>
              </a:r>
            </a:p>
            <a:p>
              <a:pPr eaLnBrk="1" hangingPunct="1">
                <a:spcBef>
                  <a:spcPct val="0"/>
                </a:spcBef>
                <a:buFontTx/>
                <a:buNone/>
              </a:pPr>
              <a:r>
                <a:rPr lang="en-US" altLang="en-US" b="1"/>
                <a:t>situation (alternatives)</a:t>
              </a:r>
            </a:p>
          </p:txBody>
        </p:sp>
        <p:pic>
          <p:nvPicPr>
            <p:cNvPr id="27669" name="Picture 13" descr="button_chp1_01">
              <a:extLst>
                <a:ext uri="{FF2B5EF4-FFF2-40B4-BE49-F238E27FC236}">
                  <a16:creationId xmlns:a16="http://schemas.microsoft.com/office/drawing/2014/main" id="{986D415A-B082-46E4-92D2-DAF54E7C8AB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6" y="1872"/>
              <a:ext cx="1248" cy="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3" name="Group 14">
            <a:extLst>
              <a:ext uri="{FF2B5EF4-FFF2-40B4-BE49-F238E27FC236}">
                <a16:creationId xmlns:a16="http://schemas.microsoft.com/office/drawing/2014/main" id="{AD80E6CE-9AB2-4537-89C0-48696A6AD1ED}"/>
              </a:ext>
            </a:extLst>
          </p:cNvPr>
          <p:cNvGrpSpPr>
            <a:grpSpLocks/>
          </p:cNvGrpSpPr>
          <p:nvPr/>
        </p:nvGrpSpPr>
        <p:grpSpPr bwMode="auto">
          <a:xfrm>
            <a:off x="2590800" y="2446338"/>
            <a:ext cx="4449763" cy="1117600"/>
            <a:chOff x="1824" y="2160"/>
            <a:chExt cx="2803" cy="704"/>
          </a:xfrm>
        </p:grpSpPr>
        <p:sp>
          <p:nvSpPr>
            <p:cNvPr id="27665" name="Line 15">
              <a:extLst>
                <a:ext uri="{FF2B5EF4-FFF2-40B4-BE49-F238E27FC236}">
                  <a16:creationId xmlns:a16="http://schemas.microsoft.com/office/drawing/2014/main" id="{342D4E4E-FE0F-41E2-9703-D83D6CC31F3D}"/>
                </a:ext>
              </a:extLst>
            </p:cNvPr>
            <p:cNvSpPr>
              <a:spLocks noChangeShapeType="1"/>
            </p:cNvSpPr>
            <p:nvPr/>
          </p:nvSpPr>
          <p:spPr bwMode="auto">
            <a:xfrm>
              <a:off x="1824" y="2160"/>
              <a:ext cx="240" cy="192"/>
            </a:xfrm>
            <a:prstGeom prst="line">
              <a:avLst/>
            </a:prstGeom>
            <a:noFill/>
            <a:ln w="25400">
              <a:solidFill>
                <a:schemeClr val="tx1"/>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7666" name="Text Box 16">
              <a:extLst>
                <a:ext uri="{FF2B5EF4-FFF2-40B4-BE49-F238E27FC236}">
                  <a16:creationId xmlns:a16="http://schemas.microsoft.com/office/drawing/2014/main" id="{1D0A73D3-602E-4BC7-B8C7-E03119B9DDC2}"/>
                </a:ext>
              </a:extLst>
            </p:cNvPr>
            <p:cNvSpPr txBox="1">
              <a:spLocks noChangeArrowheads="1"/>
            </p:cNvSpPr>
            <p:nvPr/>
          </p:nvSpPr>
          <p:spPr bwMode="auto">
            <a:xfrm>
              <a:off x="3408" y="2412"/>
              <a:ext cx="1219" cy="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lang="en-US" altLang="en-US" b="1"/>
                <a:t>Makes decision to</a:t>
              </a:r>
            </a:p>
            <a:p>
              <a:pPr eaLnBrk="1" hangingPunct="1">
                <a:spcBef>
                  <a:spcPct val="0"/>
                </a:spcBef>
                <a:buFontTx/>
                <a:buNone/>
              </a:pPr>
              <a:r>
                <a:rPr lang="en-US" altLang="en-US" b="1"/>
                <a:t>resolve conflict</a:t>
              </a:r>
            </a:p>
          </p:txBody>
        </p:sp>
        <p:pic>
          <p:nvPicPr>
            <p:cNvPr id="27667" name="Picture 17" descr="button_chp1_02">
              <a:extLst>
                <a:ext uri="{FF2B5EF4-FFF2-40B4-BE49-F238E27FC236}">
                  <a16:creationId xmlns:a16="http://schemas.microsoft.com/office/drawing/2014/main" id="{21971C63-59C2-430E-8763-C2922EF8541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68" y="2352"/>
              <a:ext cx="1248" cy="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4" name="Group 18">
            <a:extLst>
              <a:ext uri="{FF2B5EF4-FFF2-40B4-BE49-F238E27FC236}">
                <a16:creationId xmlns:a16="http://schemas.microsoft.com/office/drawing/2014/main" id="{081A910E-6207-4DAD-B1B6-F1F58282BD4B}"/>
              </a:ext>
            </a:extLst>
          </p:cNvPr>
          <p:cNvGrpSpPr>
            <a:grpSpLocks/>
          </p:cNvGrpSpPr>
          <p:nvPr/>
        </p:nvGrpSpPr>
        <p:grpSpPr bwMode="auto">
          <a:xfrm>
            <a:off x="2971800" y="3360738"/>
            <a:ext cx="4343400" cy="1174750"/>
            <a:chOff x="2064" y="2736"/>
            <a:chExt cx="2736" cy="740"/>
          </a:xfrm>
        </p:grpSpPr>
        <p:sp>
          <p:nvSpPr>
            <p:cNvPr id="27662" name="Line 19">
              <a:extLst>
                <a:ext uri="{FF2B5EF4-FFF2-40B4-BE49-F238E27FC236}">
                  <a16:creationId xmlns:a16="http://schemas.microsoft.com/office/drawing/2014/main" id="{69C8718B-F6EF-4811-98F5-6A36660F90FA}"/>
                </a:ext>
              </a:extLst>
            </p:cNvPr>
            <p:cNvSpPr>
              <a:spLocks noChangeShapeType="1"/>
            </p:cNvSpPr>
            <p:nvPr/>
          </p:nvSpPr>
          <p:spPr bwMode="auto">
            <a:xfrm>
              <a:off x="3216" y="2736"/>
              <a:ext cx="192" cy="144"/>
            </a:xfrm>
            <a:prstGeom prst="line">
              <a:avLst/>
            </a:prstGeom>
            <a:noFill/>
            <a:ln w="25400">
              <a:solidFill>
                <a:schemeClr val="tx1"/>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7663" name="Text Box 20">
              <a:extLst>
                <a:ext uri="{FF2B5EF4-FFF2-40B4-BE49-F238E27FC236}">
                  <a16:creationId xmlns:a16="http://schemas.microsoft.com/office/drawing/2014/main" id="{9510379A-049D-40F4-961C-B00EBE9A5CD2}"/>
                </a:ext>
              </a:extLst>
            </p:cNvPr>
            <p:cNvSpPr txBox="1">
              <a:spLocks noChangeArrowheads="1"/>
            </p:cNvSpPr>
            <p:nvPr/>
          </p:nvSpPr>
          <p:spPr bwMode="auto">
            <a:xfrm>
              <a:off x="2064" y="3036"/>
              <a:ext cx="984" cy="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lang="en-US" altLang="en-US" b="1"/>
                <a:t>Decisions are </a:t>
              </a:r>
            </a:p>
            <a:p>
              <a:pPr eaLnBrk="1" hangingPunct="1">
                <a:spcBef>
                  <a:spcPct val="0"/>
                </a:spcBef>
                <a:buFontTx/>
                <a:buNone/>
              </a:pPr>
              <a:r>
                <a:rPr lang="en-US" altLang="en-US" b="1"/>
                <a:t>implemented</a:t>
              </a:r>
            </a:p>
          </p:txBody>
        </p:sp>
        <p:pic>
          <p:nvPicPr>
            <p:cNvPr id="27664" name="Picture 21" descr="button_chp1_03">
              <a:extLst>
                <a:ext uri="{FF2B5EF4-FFF2-40B4-BE49-F238E27FC236}">
                  <a16:creationId xmlns:a16="http://schemas.microsoft.com/office/drawing/2014/main" id="{A797730F-2486-47DA-BA08-35C6B9CF51E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64" y="2928"/>
              <a:ext cx="1536" cy="5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5" name="Group 22">
            <a:extLst>
              <a:ext uri="{FF2B5EF4-FFF2-40B4-BE49-F238E27FC236}">
                <a16:creationId xmlns:a16="http://schemas.microsoft.com/office/drawing/2014/main" id="{35F65EF6-FF31-4AD7-A8BC-20F144A95F97}"/>
              </a:ext>
            </a:extLst>
          </p:cNvPr>
          <p:cNvGrpSpPr>
            <a:grpSpLocks/>
          </p:cNvGrpSpPr>
          <p:nvPr/>
        </p:nvGrpSpPr>
        <p:grpSpPr bwMode="auto">
          <a:xfrm>
            <a:off x="4495800" y="4503738"/>
            <a:ext cx="4114800" cy="1193800"/>
            <a:chOff x="3168" y="3456"/>
            <a:chExt cx="2592" cy="752"/>
          </a:xfrm>
        </p:grpSpPr>
        <p:sp>
          <p:nvSpPr>
            <p:cNvPr id="27659" name="Line 23">
              <a:extLst>
                <a:ext uri="{FF2B5EF4-FFF2-40B4-BE49-F238E27FC236}">
                  <a16:creationId xmlns:a16="http://schemas.microsoft.com/office/drawing/2014/main" id="{687166E4-9424-43FE-BE74-C7DF47BF4D9B}"/>
                </a:ext>
              </a:extLst>
            </p:cNvPr>
            <p:cNvSpPr>
              <a:spLocks noChangeShapeType="1"/>
            </p:cNvSpPr>
            <p:nvPr/>
          </p:nvSpPr>
          <p:spPr bwMode="auto">
            <a:xfrm>
              <a:off x="4656" y="3456"/>
              <a:ext cx="240" cy="192"/>
            </a:xfrm>
            <a:prstGeom prst="line">
              <a:avLst/>
            </a:prstGeom>
            <a:noFill/>
            <a:ln w="25400">
              <a:solidFill>
                <a:schemeClr val="tx1"/>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7660" name="Text Box 24">
              <a:extLst>
                <a:ext uri="{FF2B5EF4-FFF2-40B4-BE49-F238E27FC236}">
                  <a16:creationId xmlns:a16="http://schemas.microsoft.com/office/drawing/2014/main" id="{B38CDBA0-BC0E-4590-872A-4BEAA3F9A296}"/>
                </a:ext>
              </a:extLst>
            </p:cNvPr>
            <p:cNvSpPr txBox="1">
              <a:spLocks noChangeArrowheads="1"/>
            </p:cNvSpPr>
            <p:nvPr/>
          </p:nvSpPr>
          <p:spPr bwMode="auto">
            <a:xfrm>
              <a:off x="3168" y="3756"/>
              <a:ext cx="1060" cy="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lang="en-US" altLang="en-US" b="1"/>
                <a:t>Consequences </a:t>
              </a:r>
              <a:br>
                <a:rPr lang="en-US" altLang="en-US" b="1"/>
              </a:br>
              <a:r>
                <a:rPr lang="en-US" altLang="en-US" b="1"/>
                <a:t>of decision</a:t>
              </a:r>
            </a:p>
          </p:txBody>
        </p:sp>
        <p:pic>
          <p:nvPicPr>
            <p:cNvPr id="27661" name="Picture 25" descr="button_chp1_04">
              <a:extLst>
                <a:ext uri="{FF2B5EF4-FFF2-40B4-BE49-F238E27FC236}">
                  <a16:creationId xmlns:a16="http://schemas.microsoft.com/office/drawing/2014/main" id="{33A83063-5B38-4CF2-9BA8-B08014D1BE0A}"/>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12" y="3696"/>
              <a:ext cx="1248" cy="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6" name="Group 26">
            <a:extLst>
              <a:ext uri="{FF2B5EF4-FFF2-40B4-BE49-F238E27FC236}">
                <a16:creationId xmlns:a16="http://schemas.microsoft.com/office/drawing/2014/main" id="{0E0C488C-ECBA-4C94-B4AE-CD4C475B8A22}"/>
              </a:ext>
            </a:extLst>
          </p:cNvPr>
          <p:cNvGrpSpPr>
            <a:grpSpLocks/>
          </p:cNvGrpSpPr>
          <p:nvPr/>
        </p:nvGrpSpPr>
        <p:grpSpPr bwMode="auto">
          <a:xfrm>
            <a:off x="6934200" y="1676400"/>
            <a:ext cx="1516063" cy="1600200"/>
            <a:chOff x="4800" y="1824"/>
            <a:chExt cx="955" cy="1008"/>
          </a:xfrm>
        </p:grpSpPr>
        <p:sp>
          <p:nvSpPr>
            <p:cNvPr id="27657" name="AutoShape 27">
              <a:extLst>
                <a:ext uri="{FF2B5EF4-FFF2-40B4-BE49-F238E27FC236}">
                  <a16:creationId xmlns:a16="http://schemas.microsoft.com/office/drawing/2014/main" id="{85116623-9C3B-434C-989C-04C5F293731A}"/>
                </a:ext>
              </a:extLst>
            </p:cNvPr>
            <p:cNvSpPr>
              <a:spLocks/>
            </p:cNvSpPr>
            <p:nvPr/>
          </p:nvSpPr>
          <p:spPr bwMode="auto">
            <a:xfrm>
              <a:off x="4800" y="1824"/>
              <a:ext cx="192" cy="1008"/>
            </a:xfrm>
            <a:prstGeom prst="rightBrace">
              <a:avLst>
                <a:gd name="adj1" fmla="val 43750"/>
                <a:gd name="adj2" fmla="val 50000"/>
              </a:avLst>
            </a:prstGeom>
            <a:noFill/>
            <a:ln w="25400">
              <a:solidFill>
                <a:schemeClr val="tx2"/>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endParaRPr lang="en-US" altLang="en-US"/>
            </a:p>
          </p:txBody>
        </p:sp>
        <p:sp>
          <p:nvSpPr>
            <p:cNvPr id="27658" name="Text Box 28">
              <a:extLst>
                <a:ext uri="{FF2B5EF4-FFF2-40B4-BE49-F238E27FC236}">
                  <a16:creationId xmlns:a16="http://schemas.microsoft.com/office/drawing/2014/main" id="{948EE6CC-A871-4F70-B3F0-32F13D7E0593}"/>
                </a:ext>
              </a:extLst>
            </p:cNvPr>
            <p:cNvSpPr txBox="1">
              <a:spLocks noChangeArrowheads="1"/>
            </p:cNvSpPr>
            <p:nvPr/>
          </p:nvSpPr>
          <p:spPr bwMode="auto">
            <a:xfrm>
              <a:off x="4872" y="2061"/>
              <a:ext cx="883" cy="6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eaLnBrk="1" hangingPunct="1">
                <a:spcBef>
                  <a:spcPct val="0"/>
                </a:spcBef>
                <a:buFontTx/>
                <a:buNone/>
              </a:pPr>
              <a:r>
                <a:rPr lang="en-US" altLang="en-US" b="1">
                  <a:solidFill>
                    <a:schemeClr val="bg2"/>
                  </a:solidFill>
                </a:rPr>
                <a:t>These steps</a:t>
              </a:r>
            </a:p>
            <a:p>
              <a:pPr algn="ctr" eaLnBrk="1" hangingPunct="1">
                <a:spcBef>
                  <a:spcPct val="0"/>
                </a:spcBef>
                <a:buFontTx/>
                <a:buNone/>
              </a:pPr>
              <a:r>
                <a:rPr lang="en-US" altLang="en-US" b="1">
                  <a:solidFill>
                    <a:schemeClr val="bg2"/>
                  </a:solidFill>
                </a:rPr>
                <a:t>Use</a:t>
              </a:r>
            </a:p>
            <a:p>
              <a:pPr algn="ctr" eaLnBrk="1" hangingPunct="1">
                <a:spcBef>
                  <a:spcPct val="0"/>
                </a:spcBef>
                <a:buFontTx/>
                <a:buNone/>
              </a:pPr>
              <a:r>
                <a:rPr lang="en-US" altLang="en-US" b="1">
                  <a:solidFill>
                    <a:schemeClr val="bg2"/>
                  </a:solidFill>
                </a:rPr>
                <a:t>Spreadsheet</a:t>
              </a:r>
            </a:p>
            <a:p>
              <a:pPr algn="ctr" eaLnBrk="1" hangingPunct="1">
                <a:spcBef>
                  <a:spcPct val="0"/>
                </a:spcBef>
                <a:buFontTx/>
                <a:buNone/>
              </a:pPr>
              <a:r>
                <a:rPr lang="en-US" altLang="en-US" b="1">
                  <a:solidFill>
                    <a:schemeClr val="bg2"/>
                  </a:solidFill>
                </a:rPr>
                <a:t>Modeling</a:t>
              </a:r>
            </a:p>
          </p:txBody>
        </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9012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8" presetClass="entr" presetSubtype="6"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strips(downRight)">
                                      <p:cBhvr>
                                        <p:cTn id="11" dur="500"/>
                                        <p:tgtEl>
                                          <p:spTgt spid="2"/>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8" presetClass="entr" presetSubtype="6" fill="hold" nodeType="click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strips(downRight)">
                                      <p:cBhvr>
                                        <p:cTn id="16" dur="500"/>
                                        <p:tgtEl>
                                          <p:spTgt spid="3"/>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499"/>
                                          </p:stCondLst>
                                        </p:cTn>
                                        <p:tgtEl>
                                          <p:spTgt spid="6"/>
                                        </p:tgtEl>
                                        <p:attrNameLst>
                                          <p:attrName>style.visibility</p:attrName>
                                        </p:attrNameLst>
                                      </p:cBhvr>
                                      <p:to>
                                        <p:strVal val="visible"/>
                                      </p:to>
                                    </p:set>
                                  </p:childTnLst>
                                  <p:subTnLst>
                                    <p:set>
                                      <p:cBhvr override="childStyle">
                                        <p:cTn dur="1" fill="hold" display="0" masterRel="nextClick" afterEffect="1"/>
                                        <p:tgtEl>
                                          <p:spTgt spid="6"/>
                                        </p:tgtEl>
                                        <p:attrNameLst>
                                          <p:attrName>style.visibility</p:attrName>
                                        </p:attrNameLst>
                                      </p:cBhvr>
                                      <p:to>
                                        <p:strVal val="hidden"/>
                                      </p:to>
                                    </p:set>
                                  </p:subTnLst>
                                </p:cTn>
                              </p:par>
                            </p:childTnLst>
                          </p:cTn>
                        </p:par>
                      </p:childTnLst>
                    </p:cTn>
                  </p:par>
                  <p:par>
                    <p:cTn id="21" fill="hold" nodeType="clickPar">
                      <p:stCondLst>
                        <p:cond delay="indefinite"/>
                      </p:stCondLst>
                      <p:childTnLst>
                        <p:par>
                          <p:cTn id="22" fill="hold" nodeType="withGroup">
                            <p:stCondLst>
                              <p:cond delay="0"/>
                            </p:stCondLst>
                            <p:childTnLst>
                              <p:par>
                                <p:cTn id="23" presetID="18" presetClass="entr" presetSubtype="12" fill="hold" nodeType="click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strips(downLeft)">
                                      <p:cBhvr>
                                        <p:cTn id="25" dur="500"/>
                                        <p:tgtEl>
                                          <p:spTgt spid="4"/>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8" presetClass="entr" presetSubtype="12" fill="hold" nodeType="clickEffect">
                                  <p:stCondLst>
                                    <p:cond delay="0"/>
                                  </p:stCondLst>
                                  <p:childTnLst>
                                    <p:set>
                                      <p:cBhvr>
                                        <p:cTn id="29" dur="1" fill="hold">
                                          <p:stCondLst>
                                            <p:cond delay="0"/>
                                          </p:stCondLst>
                                        </p:cTn>
                                        <p:tgtEl>
                                          <p:spTgt spid="5"/>
                                        </p:tgtEl>
                                        <p:attrNameLst>
                                          <p:attrName>style.visibility</p:attrName>
                                        </p:attrNameLst>
                                      </p:cBhvr>
                                      <p:to>
                                        <p:strVal val="visible"/>
                                      </p:to>
                                    </p:set>
                                    <p:animEffect transition="in" filter="strips(downLeft)">
                                      <p:cBhvr>
                                        <p:cTn id="3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22" grpId="0" autoUpdateAnimBg="0"/>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4F375A2B-AD36-42BC-9293-7181050A4F86}"/>
              </a:ext>
            </a:extLst>
          </p:cNvPr>
          <p:cNvSpPr>
            <a:spLocks noGrp="1" noChangeArrowheads="1"/>
          </p:cNvSpPr>
          <p:nvPr>
            <p:ph type="title"/>
          </p:nvPr>
        </p:nvSpPr>
        <p:spPr/>
        <p:txBody>
          <a:bodyPr/>
          <a:lstStyle/>
          <a:p>
            <a:r>
              <a:rPr lang="en-US" altLang="en-US"/>
              <a:t>Types of Simulations</a:t>
            </a:r>
            <a:br>
              <a:rPr lang="en-US" altLang="en-US"/>
            </a:br>
            <a:r>
              <a:rPr lang="en-US" altLang="en-US"/>
              <a:t>Multi-Valued</a:t>
            </a:r>
          </a:p>
        </p:txBody>
      </p:sp>
      <p:sp>
        <p:nvSpPr>
          <p:cNvPr id="11267" name="Rectangle 3">
            <a:extLst>
              <a:ext uri="{FF2B5EF4-FFF2-40B4-BE49-F238E27FC236}">
                <a16:creationId xmlns:a16="http://schemas.microsoft.com/office/drawing/2014/main" id="{2FBB71AE-2B44-4676-9D6F-A29920230E14}"/>
              </a:ext>
            </a:extLst>
          </p:cNvPr>
          <p:cNvSpPr>
            <a:spLocks noGrp="1" noChangeArrowheads="1"/>
          </p:cNvSpPr>
          <p:nvPr>
            <p:ph type="body" idx="1"/>
          </p:nvPr>
        </p:nvSpPr>
        <p:spPr>
          <a:xfrm>
            <a:off x="990600" y="1295400"/>
            <a:ext cx="7543800" cy="4800600"/>
          </a:xfrm>
        </p:spPr>
        <p:txBody>
          <a:bodyPr/>
          <a:lstStyle/>
          <a:p>
            <a:r>
              <a:rPr lang="en-US" altLang="en-US"/>
              <a:t>Using vlookup, where does Red start?</a:t>
            </a:r>
          </a:p>
          <a:p>
            <a:r>
              <a:rPr lang="en-US" altLang="en-US"/>
              <a:t>Grades example.  </a:t>
            </a:r>
          </a:p>
          <a:p>
            <a:pPr lvl="1"/>
            <a:r>
              <a:rPr lang="en-US" altLang="en-US" sz="1600"/>
              <a:t>Equal distribution of grades A through F:</a:t>
            </a:r>
          </a:p>
          <a:p>
            <a:pPr lvl="2">
              <a:buFontTx/>
              <a:buNone/>
            </a:pPr>
            <a:r>
              <a:rPr lang="en-US" altLang="en-US" sz="1600"/>
              <a:t>=randbetween(50,100)</a:t>
            </a:r>
          </a:p>
          <a:p>
            <a:pPr lvl="2">
              <a:buFontTx/>
              <a:buNone/>
            </a:pPr>
            <a:endParaRPr lang="en-US" altLang="en-US" sz="1600"/>
          </a:p>
          <a:p>
            <a:endParaRPr lang="en-US" altLang="en-US"/>
          </a:p>
          <a:p>
            <a:endParaRPr lang="en-US" altLang="en-US"/>
          </a:p>
          <a:p>
            <a:endParaRPr lang="en-US" altLang="en-US"/>
          </a:p>
          <a:p>
            <a:endParaRPr lang="en-US" altLang="en-US"/>
          </a:p>
          <a:p>
            <a:endParaRPr lang="en-US" altLang="en-US"/>
          </a:p>
          <a:p>
            <a:endParaRPr lang="en-US" altLang="en-US"/>
          </a:p>
          <a:p>
            <a:endParaRPr lang="en-US" altLang="en-US"/>
          </a:p>
        </p:txBody>
      </p:sp>
      <p:sp>
        <p:nvSpPr>
          <p:cNvPr id="11268" name="Rectangle 11">
            <a:extLst>
              <a:ext uri="{FF2B5EF4-FFF2-40B4-BE49-F238E27FC236}">
                <a16:creationId xmlns:a16="http://schemas.microsoft.com/office/drawing/2014/main" id="{F34D28AF-AD60-4BA2-8F26-EDB92EB13F5F}"/>
              </a:ext>
            </a:extLst>
          </p:cNvPr>
          <p:cNvSpPr>
            <a:spLocks noChangeArrowheads="1"/>
          </p:cNvSpPr>
          <p:nvPr/>
        </p:nvSpPr>
        <p:spPr bwMode="auto">
          <a:xfrm>
            <a:off x="1371600" y="2971800"/>
            <a:ext cx="1143000" cy="990600"/>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eaLnBrk="1" hangingPunct="1">
              <a:spcBef>
                <a:spcPct val="0"/>
              </a:spcBef>
              <a:buFontTx/>
              <a:buNone/>
            </a:pPr>
            <a:r>
              <a:rPr lang="en-US" altLang="en-US"/>
              <a:t>F</a:t>
            </a:r>
          </a:p>
        </p:txBody>
      </p:sp>
      <p:sp>
        <p:nvSpPr>
          <p:cNvPr id="11269" name="Rectangle 12">
            <a:extLst>
              <a:ext uri="{FF2B5EF4-FFF2-40B4-BE49-F238E27FC236}">
                <a16:creationId xmlns:a16="http://schemas.microsoft.com/office/drawing/2014/main" id="{FD1D4723-405D-461D-92B7-C5130D715A86}"/>
              </a:ext>
            </a:extLst>
          </p:cNvPr>
          <p:cNvSpPr>
            <a:spLocks noChangeArrowheads="1"/>
          </p:cNvSpPr>
          <p:nvPr/>
        </p:nvSpPr>
        <p:spPr bwMode="auto">
          <a:xfrm>
            <a:off x="2514600" y="2971800"/>
            <a:ext cx="1143000" cy="990600"/>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eaLnBrk="1" hangingPunct="1">
              <a:spcBef>
                <a:spcPct val="0"/>
              </a:spcBef>
              <a:buFontTx/>
              <a:buNone/>
            </a:pPr>
            <a:r>
              <a:rPr lang="en-US" altLang="en-US"/>
              <a:t>D</a:t>
            </a:r>
          </a:p>
        </p:txBody>
      </p:sp>
      <p:sp>
        <p:nvSpPr>
          <p:cNvPr id="11270" name="Rectangle 13">
            <a:extLst>
              <a:ext uri="{FF2B5EF4-FFF2-40B4-BE49-F238E27FC236}">
                <a16:creationId xmlns:a16="http://schemas.microsoft.com/office/drawing/2014/main" id="{4F102257-4465-480A-B3C1-E29E86A74910}"/>
              </a:ext>
            </a:extLst>
          </p:cNvPr>
          <p:cNvSpPr>
            <a:spLocks noChangeArrowheads="1"/>
          </p:cNvSpPr>
          <p:nvPr/>
        </p:nvSpPr>
        <p:spPr bwMode="auto">
          <a:xfrm>
            <a:off x="3657600" y="2971800"/>
            <a:ext cx="1143000" cy="990600"/>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eaLnBrk="1" hangingPunct="1">
              <a:spcBef>
                <a:spcPct val="0"/>
              </a:spcBef>
              <a:buFontTx/>
              <a:buNone/>
            </a:pPr>
            <a:r>
              <a:rPr lang="en-US" altLang="en-US"/>
              <a:t>C</a:t>
            </a:r>
          </a:p>
        </p:txBody>
      </p:sp>
      <p:sp>
        <p:nvSpPr>
          <p:cNvPr id="11271" name="Rectangle 14">
            <a:extLst>
              <a:ext uri="{FF2B5EF4-FFF2-40B4-BE49-F238E27FC236}">
                <a16:creationId xmlns:a16="http://schemas.microsoft.com/office/drawing/2014/main" id="{5D568812-DA91-4BA5-A78D-08C01725CBEC}"/>
              </a:ext>
            </a:extLst>
          </p:cNvPr>
          <p:cNvSpPr>
            <a:spLocks noChangeArrowheads="1"/>
          </p:cNvSpPr>
          <p:nvPr/>
        </p:nvSpPr>
        <p:spPr bwMode="auto">
          <a:xfrm>
            <a:off x="4800600" y="2971800"/>
            <a:ext cx="1143000" cy="990600"/>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eaLnBrk="1" hangingPunct="1">
              <a:spcBef>
                <a:spcPct val="0"/>
              </a:spcBef>
              <a:buFontTx/>
              <a:buNone/>
            </a:pPr>
            <a:r>
              <a:rPr lang="en-US" altLang="en-US"/>
              <a:t>B</a:t>
            </a:r>
          </a:p>
        </p:txBody>
      </p:sp>
      <p:sp>
        <p:nvSpPr>
          <p:cNvPr id="11272" name="Rectangle 15">
            <a:extLst>
              <a:ext uri="{FF2B5EF4-FFF2-40B4-BE49-F238E27FC236}">
                <a16:creationId xmlns:a16="http://schemas.microsoft.com/office/drawing/2014/main" id="{4D36C3EB-C2C2-4016-BC56-4B5E9BA5CF2A}"/>
              </a:ext>
            </a:extLst>
          </p:cNvPr>
          <p:cNvSpPr>
            <a:spLocks noChangeArrowheads="1"/>
          </p:cNvSpPr>
          <p:nvPr/>
        </p:nvSpPr>
        <p:spPr bwMode="auto">
          <a:xfrm>
            <a:off x="5943600" y="2971800"/>
            <a:ext cx="1143000" cy="990600"/>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eaLnBrk="1" hangingPunct="1">
              <a:spcBef>
                <a:spcPct val="0"/>
              </a:spcBef>
              <a:buFontTx/>
              <a:buNone/>
            </a:pPr>
            <a:r>
              <a:rPr lang="en-US" altLang="en-US"/>
              <a:t>A</a:t>
            </a:r>
          </a:p>
        </p:txBody>
      </p:sp>
      <p:sp>
        <p:nvSpPr>
          <p:cNvPr id="11273" name="Text Box 16">
            <a:extLst>
              <a:ext uri="{FF2B5EF4-FFF2-40B4-BE49-F238E27FC236}">
                <a16:creationId xmlns:a16="http://schemas.microsoft.com/office/drawing/2014/main" id="{1D4B7D22-2337-4AF7-A83F-B3DDF218F58D}"/>
              </a:ext>
            </a:extLst>
          </p:cNvPr>
          <p:cNvSpPr txBox="1">
            <a:spLocks noChangeArrowheads="1"/>
          </p:cNvSpPr>
          <p:nvPr/>
        </p:nvSpPr>
        <p:spPr bwMode="auto">
          <a:xfrm>
            <a:off x="1127125" y="3946525"/>
            <a:ext cx="1841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endParaRPr lang="en-US" altLang="en-US"/>
          </a:p>
        </p:txBody>
      </p:sp>
      <p:sp>
        <p:nvSpPr>
          <p:cNvPr id="11274" name="Text Box 17">
            <a:extLst>
              <a:ext uri="{FF2B5EF4-FFF2-40B4-BE49-F238E27FC236}">
                <a16:creationId xmlns:a16="http://schemas.microsoft.com/office/drawing/2014/main" id="{BFBCC6D8-DA84-4010-9E2E-F7E8E8121F83}"/>
              </a:ext>
            </a:extLst>
          </p:cNvPr>
          <p:cNvSpPr txBox="1">
            <a:spLocks noChangeArrowheads="1"/>
          </p:cNvSpPr>
          <p:nvPr/>
        </p:nvSpPr>
        <p:spPr bwMode="auto">
          <a:xfrm>
            <a:off x="1050925" y="4022725"/>
            <a:ext cx="576738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lang="en-US" altLang="en-US"/>
              <a:t>50	      60             70               80              90            100</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AF612AD4-569B-4AFF-8B31-611D43152B0D}"/>
              </a:ext>
            </a:extLst>
          </p:cNvPr>
          <p:cNvSpPr>
            <a:spLocks noGrp="1" noChangeArrowheads="1"/>
          </p:cNvSpPr>
          <p:nvPr>
            <p:ph type="title"/>
          </p:nvPr>
        </p:nvSpPr>
        <p:spPr/>
        <p:txBody>
          <a:bodyPr/>
          <a:lstStyle/>
          <a:p>
            <a:r>
              <a:rPr lang="en-US" altLang="en-US" sz="1800" dirty="0"/>
              <a:t>Probability Distribution</a:t>
            </a:r>
          </a:p>
        </p:txBody>
      </p:sp>
      <p:sp>
        <p:nvSpPr>
          <p:cNvPr id="8195" name="Rectangle 3">
            <a:extLst>
              <a:ext uri="{FF2B5EF4-FFF2-40B4-BE49-F238E27FC236}">
                <a16:creationId xmlns:a16="http://schemas.microsoft.com/office/drawing/2014/main" id="{4BA8942A-28C5-4AFF-9C69-8962C94E0B3F}"/>
              </a:ext>
            </a:extLst>
          </p:cNvPr>
          <p:cNvSpPr>
            <a:spLocks noGrp="1" noChangeArrowheads="1"/>
          </p:cNvSpPr>
          <p:nvPr>
            <p:ph type="body" idx="1"/>
          </p:nvPr>
        </p:nvSpPr>
        <p:spPr>
          <a:xfrm>
            <a:off x="990600" y="1143000"/>
            <a:ext cx="7543800" cy="4953000"/>
          </a:xfrm>
        </p:spPr>
        <p:txBody>
          <a:bodyPr/>
          <a:lstStyle/>
          <a:p>
            <a:pPr>
              <a:spcBef>
                <a:spcPct val="0"/>
              </a:spcBef>
            </a:pPr>
            <a:endParaRPr lang="en-US" altLang="en-US" dirty="0"/>
          </a:p>
          <a:p>
            <a:r>
              <a:rPr lang="en-US" altLang="en-US" dirty="0"/>
              <a:t>A probability distribution defines the behavior of a variable by defining its limits, central tendency and nature</a:t>
            </a:r>
          </a:p>
          <a:p>
            <a:pPr lvl="1" eaLnBrk="1" hangingPunct="1">
              <a:lnSpc>
                <a:spcPct val="90000"/>
              </a:lnSpc>
              <a:buSzPct val="75000"/>
            </a:pPr>
            <a:r>
              <a:rPr lang="en-US" altLang="en-US" sz="1600" dirty="0"/>
              <a:t>Mean</a:t>
            </a:r>
          </a:p>
          <a:p>
            <a:pPr lvl="1" eaLnBrk="1" hangingPunct="1">
              <a:lnSpc>
                <a:spcPct val="90000"/>
              </a:lnSpc>
              <a:buSzPct val="75000"/>
            </a:pPr>
            <a:r>
              <a:rPr lang="en-US" altLang="en-US" sz="1600" dirty="0"/>
              <a:t>Standard Deviation</a:t>
            </a:r>
          </a:p>
          <a:p>
            <a:pPr lvl="1" eaLnBrk="1" hangingPunct="1">
              <a:lnSpc>
                <a:spcPct val="90000"/>
              </a:lnSpc>
              <a:buSzPct val="75000"/>
            </a:pPr>
            <a:r>
              <a:rPr lang="en-US" altLang="en-US" sz="1600" dirty="0"/>
              <a:t>Upper and Lower Limits</a:t>
            </a:r>
          </a:p>
          <a:p>
            <a:pPr lvl="1" eaLnBrk="1" hangingPunct="1">
              <a:lnSpc>
                <a:spcPct val="90000"/>
              </a:lnSpc>
              <a:buSzPct val="75000"/>
            </a:pPr>
            <a:r>
              <a:rPr lang="en-US" altLang="en-US" sz="1600" dirty="0"/>
              <a:t>Continuous or Discrete</a:t>
            </a:r>
          </a:p>
          <a:p>
            <a:pPr>
              <a:lnSpc>
                <a:spcPct val="90000"/>
              </a:lnSpc>
              <a:spcBef>
                <a:spcPct val="0"/>
              </a:spcBef>
              <a:buFont typeface="Wingdings" panose="05000000000000000000" pitchFamily="2" charset="2"/>
              <a:buNone/>
            </a:pPr>
            <a:r>
              <a:rPr lang="en-US" altLang="en-US" dirty="0"/>
              <a:t>	</a:t>
            </a:r>
          </a:p>
          <a:p>
            <a:pPr>
              <a:lnSpc>
                <a:spcPct val="90000"/>
              </a:lnSpc>
              <a:spcBef>
                <a:spcPct val="0"/>
              </a:spcBef>
              <a:buFont typeface="Wingdings" panose="05000000000000000000" pitchFamily="2" charset="2"/>
              <a:buNone/>
            </a:pPr>
            <a:r>
              <a:rPr lang="en-US" altLang="en-US" dirty="0"/>
              <a:t>Examples are:</a:t>
            </a:r>
          </a:p>
          <a:p>
            <a:pPr lvl="1" eaLnBrk="1" hangingPunct="1">
              <a:lnSpc>
                <a:spcPct val="90000"/>
              </a:lnSpc>
              <a:buSzPct val="75000"/>
            </a:pPr>
            <a:r>
              <a:rPr lang="en-US" altLang="en-US" sz="1600" dirty="0"/>
              <a:t>Normal Distribution (continuous)</a:t>
            </a:r>
          </a:p>
          <a:p>
            <a:pPr lvl="1" eaLnBrk="1" hangingPunct="1">
              <a:lnSpc>
                <a:spcPct val="90000"/>
              </a:lnSpc>
              <a:buSzPct val="75000"/>
            </a:pPr>
            <a:r>
              <a:rPr lang="en-US" altLang="en-US" sz="1600" dirty="0"/>
              <a:t>Binomial (discrete)</a:t>
            </a:r>
          </a:p>
          <a:p>
            <a:pPr lvl="1" eaLnBrk="1" hangingPunct="1">
              <a:lnSpc>
                <a:spcPct val="90000"/>
              </a:lnSpc>
              <a:buSzPct val="75000"/>
            </a:pPr>
            <a:r>
              <a:rPr lang="en-US" altLang="en-US" sz="1600" dirty="0"/>
              <a:t>Poisson (discrete)</a:t>
            </a:r>
          </a:p>
          <a:p>
            <a:pPr lvl="1" eaLnBrk="1" hangingPunct="1">
              <a:lnSpc>
                <a:spcPct val="90000"/>
              </a:lnSpc>
              <a:buSzPct val="75000"/>
            </a:pPr>
            <a:r>
              <a:rPr lang="en-US" altLang="en-US" sz="1600" dirty="0"/>
              <a:t>Uniform (continuous or discrete)</a:t>
            </a:r>
          </a:p>
          <a:p>
            <a:pPr lvl="1" eaLnBrk="1" hangingPunct="1">
              <a:lnSpc>
                <a:spcPct val="90000"/>
              </a:lnSpc>
              <a:buSzPct val="75000"/>
            </a:pPr>
            <a:r>
              <a:rPr lang="en-US" altLang="en-US" sz="1600" dirty="0"/>
              <a:t>Custom (created to suit a specific purpose)</a:t>
            </a:r>
          </a:p>
          <a:p>
            <a:pPr eaLnBrk="1" hangingPunct="1"/>
            <a:endParaRPr lang="en-US" altLang="en-US" dirty="0">
              <a:cs typeface="Arial" panose="020B0604020202020204" pitchFamily="34" charset="0"/>
            </a:endParaRPr>
          </a:p>
          <a:p>
            <a:pPr eaLnBrk="1" hangingPunct="1"/>
            <a:endParaRPr lang="en-US" altLang="en-US" dirty="0"/>
          </a:p>
          <a:p>
            <a:pPr eaLnBrk="1" hangingPunct="1"/>
            <a:endParaRPr lang="en-US" altLang="en-US" dirty="0"/>
          </a:p>
          <a:p>
            <a:pPr eaLnBrk="1" hangingPunct="1"/>
            <a:endParaRPr lang="en-US" altLang="en-US" dirty="0"/>
          </a:p>
          <a:p>
            <a:pPr eaLnBrk="1" hangingPunct="1"/>
            <a:endParaRPr lang="en-US" altLang="en-US" dirty="0"/>
          </a:p>
          <a:p>
            <a:pPr eaLnBrk="1" hangingPunct="1"/>
            <a:endParaRPr lang="en-US" altLang="en-US" dirty="0"/>
          </a:p>
          <a:p>
            <a:pPr eaLnBrk="1" hangingPunct="1"/>
            <a:endParaRPr lang="en-US" altLang="en-US" dirty="0"/>
          </a:p>
          <a:p>
            <a:pPr eaLnBrk="1" hangingPunct="1"/>
            <a:endParaRPr lang="en-US" altLang="en-US" dirty="0"/>
          </a:p>
          <a:p>
            <a:pPr eaLnBrk="1" hangingPunct="1"/>
            <a:endParaRPr lang="en-US" altLang="en-US" dirty="0"/>
          </a:p>
          <a:p>
            <a:pPr eaLnBrk="1" hangingPunct="1"/>
            <a:endParaRPr lang="en-US" altLang="en-US" dirty="0"/>
          </a:p>
          <a:p>
            <a:pPr eaLnBrk="1" hangingPunct="1"/>
            <a:endParaRPr lang="en-US" altLang="en-US" dirty="0"/>
          </a:p>
          <a:p>
            <a:endParaRPr lang="en-US" altLang="en-US" dirty="0"/>
          </a:p>
        </p:txBody>
      </p:sp>
    </p:spTree>
    <p:extLst>
      <p:ext uri="{BB962C8B-B14F-4D97-AF65-F5344CB8AC3E}">
        <p14:creationId xmlns:p14="http://schemas.microsoft.com/office/powerpoint/2010/main" val="222024044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AF612AD4-569B-4AFF-8B31-611D43152B0D}"/>
              </a:ext>
            </a:extLst>
          </p:cNvPr>
          <p:cNvSpPr>
            <a:spLocks noGrp="1" noChangeArrowheads="1"/>
          </p:cNvSpPr>
          <p:nvPr>
            <p:ph type="title"/>
          </p:nvPr>
        </p:nvSpPr>
        <p:spPr/>
        <p:txBody>
          <a:bodyPr/>
          <a:lstStyle/>
          <a:p>
            <a:r>
              <a:rPr lang="en-US" altLang="en-US" sz="1800" dirty="0"/>
              <a:t>Uniform Distribution</a:t>
            </a:r>
          </a:p>
        </p:txBody>
      </p:sp>
      <p:sp>
        <p:nvSpPr>
          <p:cNvPr id="8195" name="Rectangle 3">
            <a:extLst>
              <a:ext uri="{FF2B5EF4-FFF2-40B4-BE49-F238E27FC236}">
                <a16:creationId xmlns:a16="http://schemas.microsoft.com/office/drawing/2014/main" id="{4BA8942A-28C5-4AFF-9C69-8962C94E0B3F}"/>
              </a:ext>
            </a:extLst>
          </p:cNvPr>
          <p:cNvSpPr>
            <a:spLocks noGrp="1" noChangeArrowheads="1"/>
          </p:cNvSpPr>
          <p:nvPr>
            <p:ph type="body" idx="1"/>
          </p:nvPr>
        </p:nvSpPr>
        <p:spPr>
          <a:xfrm>
            <a:off x="990600" y="1143000"/>
            <a:ext cx="5943600" cy="4953000"/>
          </a:xfrm>
        </p:spPr>
        <p:txBody>
          <a:bodyPr/>
          <a:lstStyle/>
          <a:p>
            <a:endParaRPr lang="en-US" altLang="en-US" dirty="0"/>
          </a:p>
          <a:p>
            <a:r>
              <a:rPr lang="en-US" altLang="en-US" dirty="0"/>
              <a:t>All values between minimum and maximum occur with equal likelihood</a:t>
            </a:r>
          </a:p>
          <a:p>
            <a:endParaRPr lang="en-US" altLang="en-US" dirty="0"/>
          </a:p>
          <a:p>
            <a:r>
              <a:rPr lang="en-US" altLang="en-US" dirty="0"/>
              <a:t>Conditions</a:t>
            </a:r>
          </a:p>
          <a:p>
            <a:pPr marL="742950" lvl="2" indent="-342900">
              <a:buSzPct val="75000"/>
            </a:pPr>
            <a:r>
              <a:rPr lang="en-US" altLang="en-US" sz="1600" dirty="0">
                <a:ea typeface="+mn-ea"/>
                <a:cs typeface="+mn-cs"/>
              </a:rPr>
              <a:t>Minimum Value is Fixed</a:t>
            </a:r>
          </a:p>
          <a:p>
            <a:pPr marL="742950" lvl="2" indent="-342900">
              <a:buSzPct val="75000"/>
            </a:pPr>
            <a:r>
              <a:rPr lang="en-US" altLang="en-US" sz="1600" dirty="0">
                <a:ea typeface="+mn-ea"/>
                <a:cs typeface="+mn-cs"/>
              </a:rPr>
              <a:t>Maximum Value is Fixed</a:t>
            </a:r>
          </a:p>
          <a:p>
            <a:pPr marL="742950" lvl="2" indent="-342900">
              <a:buSzPct val="75000"/>
            </a:pPr>
            <a:r>
              <a:rPr lang="en-US" altLang="en-US" sz="1600" dirty="0">
                <a:ea typeface="+mn-ea"/>
                <a:cs typeface="+mn-cs"/>
              </a:rPr>
              <a:t>All values occur with equal likelihood</a:t>
            </a:r>
          </a:p>
          <a:p>
            <a:endParaRPr lang="en-US" altLang="en-US" dirty="0"/>
          </a:p>
          <a:p>
            <a:r>
              <a:rPr lang="en-US" altLang="en-US" dirty="0"/>
              <a:t>Excel function: RAND() – returns a uniformly distributed random number in the range (0,1)</a:t>
            </a:r>
          </a:p>
          <a:p>
            <a:endParaRPr lang="en-US" altLang="en-US" dirty="0">
              <a:cs typeface="Arial" panose="020B0604020202020204" pitchFamily="34" charset="0"/>
            </a:endParaRPr>
          </a:p>
          <a:p>
            <a:pPr eaLnBrk="1" hangingPunct="1"/>
            <a:endParaRPr lang="en-US" altLang="en-US" dirty="0"/>
          </a:p>
          <a:p>
            <a:pPr eaLnBrk="1" hangingPunct="1"/>
            <a:endParaRPr lang="en-US" altLang="en-US" dirty="0"/>
          </a:p>
          <a:p>
            <a:pPr eaLnBrk="1" hangingPunct="1"/>
            <a:endParaRPr lang="en-US" altLang="en-US" dirty="0"/>
          </a:p>
          <a:p>
            <a:pPr eaLnBrk="1" hangingPunct="1"/>
            <a:endParaRPr lang="en-US" altLang="en-US" dirty="0"/>
          </a:p>
          <a:p>
            <a:pPr eaLnBrk="1" hangingPunct="1"/>
            <a:endParaRPr lang="en-US" altLang="en-US" dirty="0"/>
          </a:p>
          <a:p>
            <a:pPr eaLnBrk="1" hangingPunct="1"/>
            <a:endParaRPr lang="en-US" altLang="en-US" dirty="0"/>
          </a:p>
          <a:p>
            <a:pPr eaLnBrk="1" hangingPunct="1"/>
            <a:endParaRPr lang="en-US" altLang="en-US" dirty="0"/>
          </a:p>
          <a:p>
            <a:pPr eaLnBrk="1" hangingPunct="1"/>
            <a:endParaRPr lang="en-US" altLang="en-US" dirty="0"/>
          </a:p>
          <a:p>
            <a:pPr eaLnBrk="1" hangingPunct="1"/>
            <a:endParaRPr lang="en-US" altLang="en-US" dirty="0"/>
          </a:p>
          <a:p>
            <a:pPr eaLnBrk="1" hangingPunct="1"/>
            <a:endParaRPr lang="en-US" altLang="en-US" dirty="0"/>
          </a:p>
          <a:p>
            <a:endParaRPr lang="en-US" altLang="en-US" dirty="0"/>
          </a:p>
        </p:txBody>
      </p:sp>
      <p:pic>
        <p:nvPicPr>
          <p:cNvPr id="3" name="Picture 2" descr="Chart&#10;&#10;Description automatically generated">
            <a:extLst>
              <a:ext uri="{FF2B5EF4-FFF2-40B4-BE49-F238E27FC236}">
                <a16:creationId xmlns:a16="http://schemas.microsoft.com/office/drawing/2014/main" id="{3158E923-AC2C-4999-B555-3E338B5C2E2A}"/>
              </a:ext>
            </a:extLst>
          </p:cNvPr>
          <p:cNvPicPr>
            <a:picLocks noChangeAspect="1"/>
          </p:cNvPicPr>
          <p:nvPr/>
        </p:nvPicPr>
        <p:blipFill>
          <a:blip r:embed="rId2"/>
          <a:stretch>
            <a:fillRect/>
          </a:stretch>
        </p:blipFill>
        <p:spPr>
          <a:xfrm>
            <a:off x="6705600" y="1371600"/>
            <a:ext cx="1828800" cy="1066800"/>
          </a:xfrm>
          <a:prstGeom prst="rect">
            <a:avLst/>
          </a:prstGeom>
        </p:spPr>
      </p:pic>
    </p:spTree>
    <p:extLst>
      <p:ext uri="{BB962C8B-B14F-4D97-AF65-F5344CB8AC3E}">
        <p14:creationId xmlns:p14="http://schemas.microsoft.com/office/powerpoint/2010/main" val="117123444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5B3ABF55-DE1F-4009-88F6-15AA2A78F0BD}"/>
              </a:ext>
            </a:extLst>
          </p:cNvPr>
          <p:cNvSpPr>
            <a:spLocks noGrp="1" noChangeArrowheads="1"/>
          </p:cNvSpPr>
          <p:nvPr>
            <p:ph type="title"/>
          </p:nvPr>
        </p:nvSpPr>
        <p:spPr/>
        <p:txBody>
          <a:bodyPr/>
          <a:lstStyle/>
          <a:p>
            <a:r>
              <a:rPr lang="en-US" altLang="en-US"/>
              <a:t>Agenda</a:t>
            </a:r>
          </a:p>
        </p:txBody>
      </p:sp>
      <p:grpSp>
        <p:nvGrpSpPr>
          <p:cNvPr id="6147" name="Group 3">
            <a:extLst>
              <a:ext uri="{FF2B5EF4-FFF2-40B4-BE49-F238E27FC236}">
                <a16:creationId xmlns:a16="http://schemas.microsoft.com/office/drawing/2014/main" id="{B7267F13-3235-413E-9C33-81D11540A28C}"/>
              </a:ext>
            </a:extLst>
          </p:cNvPr>
          <p:cNvGrpSpPr>
            <a:grpSpLocks/>
          </p:cNvGrpSpPr>
          <p:nvPr/>
        </p:nvGrpSpPr>
        <p:grpSpPr bwMode="auto">
          <a:xfrm>
            <a:off x="3903663" y="2133600"/>
            <a:ext cx="1854200" cy="1676400"/>
            <a:chOff x="1978" y="1344"/>
            <a:chExt cx="1169" cy="1056"/>
          </a:xfrm>
        </p:grpSpPr>
        <p:sp>
          <p:nvSpPr>
            <p:cNvPr id="6157" name="Line 4">
              <a:extLst>
                <a:ext uri="{FF2B5EF4-FFF2-40B4-BE49-F238E27FC236}">
                  <a16:creationId xmlns:a16="http://schemas.microsoft.com/office/drawing/2014/main" id="{B8A11D42-5C45-4D61-B475-283C7B7E463A}"/>
                </a:ext>
              </a:extLst>
            </p:cNvPr>
            <p:cNvSpPr>
              <a:spLocks noChangeShapeType="1"/>
            </p:cNvSpPr>
            <p:nvPr/>
          </p:nvSpPr>
          <p:spPr bwMode="auto">
            <a:xfrm flipH="1" flipV="1">
              <a:off x="2991" y="1375"/>
              <a:ext cx="123"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6158" name="Line 5">
              <a:extLst>
                <a:ext uri="{FF2B5EF4-FFF2-40B4-BE49-F238E27FC236}">
                  <a16:creationId xmlns:a16="http://schemas.microsoft.com/office/drawing/2014/main" id="{A2EFB6D2-F78E-4A2D-AF1B-D36A4B7A5757}"/>
                </a:ext>
              </a:extLst>
            </p:cNvPr>
            <p:cNvSpPr>
              <a:spLocks noChangeShapeType="1"/>
            </p:cNvSpPr>
            <p:nvPr/>
          </p:nvSpPr>
          <p:spPr bwMode="auto">
            <a:xfrm flipH="1">
              <a:off x="3023" y="1933"/>
              <a:ext cx="124"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6159" name="Line 6">
              <a:extLst>
                <a:ext uri="{FF2B5EF4-FFF2-40B4-BE49-F238E27FC236}">
                  <a16:creationId xmlns:a16="http://schemas.microsoft.com/office/drawing/2014/main" id="{D377D2D0-3042-48DF-94C9-12B3273AF902}"/>
                </a:ext>
              </a:extLst>
            </p:cNvPr>
            <p:cNvSpPr>
              <a:spLocks noChangeShapeType="1"/>
            </p:cNvSpPr>
            <p:nvPr/>
          </p:nvSpPr>
          <p:spPr bwMode="auto">
            <a:xfrm flipH="1">
              <a:off x="2011" y="1344"/>
              <a:ext cx="946"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6160" name="Line 7">
              <a:extLst>
                <a:ext uri="{FF2B5EF4-FFF2-40B4-BE49-F238E27FC236}">
                  <a16:creationId xmlns:a16="http://schemas.microsoft.com/office/drawing/2014/main" id="{A3D97101-C51C-42FA-8DA1-FC5AA44D1AC6}"/>
                </a:ext>
              </a:extLst>
            </p:cNvPr>
            <p:cNvSpPr>
              <a:spLocks noChangeShapeType="1"/>
            </p:cNvSpPr>
            <p:nvPr/>
          </p:nvSpPr>
          <p:spPr bwMode="auto">
            <a:xfrm flipH="1">
              <a:off x="2011" y="2400"/>
              <a:ext cx="946"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6161" name="Line 8">
              <a:extLst>
                <a:ext uri="{FF2B5EF4-FFF2-40B4-BE49-F238E27FC236}">
                  <a16:creationId xmlns:a16="http://schemas.microsoft.com/office/drawing/2014/main" id="{1850E55B-7E19-4A2A-9296-9CB5495E28C7}"/>
                </a:ext>
              </a:extLst>
            </p:cNvPr>
            <p:cNvSpPr>
              <a:spLocks noChangeShapeType="1"/>
            </p:cNvSpPr>
            <p:nvPr/>
          </p:nvSpPr>
          <p:spPr bwMode="auto">
            <a:xfrm flipH="1" flipV="1">
              <a:off x="1978" y="1375"/>
              <a:ext cx="124"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6162" name="Line 9">
              <a:extLst>
                <a:ext uri="{FF2B5EF4-FFF2-40B4-BE49-F238E27FC236}">
                  <a16:creationId xmlns:a16="http://schemas.microsoft.com/office/drawing/2014/main" id="{B9E6F2DE-1FD2-401A-BBBE-FC7962532018}"/>
                </a:ext>
              </a:extLst>
            </p:cNvPr>
            <p:cNvSpPr>
              <a:spLocks noChangeShapeType="1"/>
            </p:cNvSpPr>
            <p:nvPr/>
          </p:nvSpPr>
          <p:spPr bwMode="auto">
            <a:xfrm flipH="1">
              <a:off x="2011" y="1933"/>
              <a:ext cx="123"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grpSp>
      <p:sp>
        <p:nvSpPr>
          <p:cNvPr id="6148" name="Rectangle 10">
            <a:extLst>
              <a:ext uri="{FF2B5EF4-FFF2-40B4-BE49-F238E27FC236}">
                <a16:creationId xmlns:a16="http://schemas.microsoft.com/office/drawing/2014/main" id="{5E81101F-67D7-4676-8998-3EFB4814473D}"/>
              </a:ext>
            </a:extLst>
          </p:cNvPr>
          <p:cNvSpPr>
            <a:spLocks noChangeArrowheads="1"/>
          </p:cNvSpPr>
          <p:nvPr/>
        </p:nvSpPr>
        <p:spPr bwMode="auto">
          <a:xfrm>
            <a:off x="4267200" y="2133600"/>
            <a:ext cx="13716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marL="169863" indent="-169863">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r>
              <a:rPr lang="en-US" altLang="en-US" sz="1400" dirty="0"/>
              <a:t>Queuing Systems</a:t>
            </a:r>
          </a:p>
        </p:txBody>
      </p:sp>
      <p:grpSp>
        <p:nvGrpSpPr>
          <p:cNvPr id="6149" name="Group 19">
            <a:extLst>
              <a:ext uri="{FF2B5EF4-FFF2-40B4-BE49-F238E27FC236}">
                <a16:creationId xmlns:a16="http://schemas.microsoft.com/office/drawing/2014/main" id="{44EA7974-D6CE-49F2-9FA9-F653F8E8D79F}"/>
              </a:ext>
            </a:extLst>
          </p:cNvPr>
          <p:cNvGrpSpPr>
            <a:grpSpLocks/>
          </p:cNvGrpSpPr>
          <p:nvPr/>
        </p:nvGrpSpPr>
        <p:grpSpPr bwMode="auto">
          <a:xfrm>
            <a:off x="2286000" y="2133600"/>
            <a:ext cx="1909763" cy="1676400"/>
            <a:chOff x="960" y="1344"/>
            <a:chExt cx="1203" cy="1056"/>
          </a:xfrm>
        </p:grpSpPr>
        <p:sp>
          <p:nvSpPr>
            <p:cNvPr id="6150" name="Rectangle 20">
              <a:extLst>
                <a:ext uri="{FF2B5EF4-FFF2-40B4-BE49-F238E27FC236}">
                  <a16:creationId xmlns:a16="http://schemas.microsoft.com/office/drawing/2014/main" id="{F1CA4F99-9CFA-4757-B714-57CC6BA577A7}"/>
                </a:ext>
              </a:extLst>
            </p:cNvPr>
            <p:cNvSpPr>
              <a:spLocks noChangeArrowheads="1"/>
            </p:cNvSpPr>
            <p:nvPr/>
          </p:nvSpPr>
          <p:spPr bwMode="auto">
            <a:xfrm>
              <a:off x="1056" y="1344"/>
              <a:ext cx="864" cy="1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r>
                <a:rPr lang="en-US" altLang="en-US" sz="1400" b="1" dirty="0"/>
                <a:t>Continuous Variables</a:t>
              </a:r>
            </a:p>
          </p:txBody>
        </p:sp>
        <p:grpSp>
          <p:nvGrpSpPr>
            <p:cNvPr id="6151" name="Group 21">
              <a:extLst>
                <a:ext uri="{FF2B5EF4-FFF2-40B4-BE49-F238E27FC236}">
                  <a16:creationId xmlns:a16="http://schemas.microsoft.com/office/drawing/2014/main" id="{85AA5B3B-A2E7-4805-949E-BBA7978CF4AC}"/>
                </a:ext>
              </a:extLst>
            </p:cNvPr>
            <p:cNvGrpSpPr>
              <a:grpSpLocks/>
            </p:cNvGrpSpPr>
            <p:nvPr/>
          </p:nvGrpSpPr>
          <p:grpSpPr bwMode="auto">
            <a:xfrm>
              <a:off x="960" y="1344"/>
              <a:ext cx="1203" cy="1056"/>
              <a:chOff x="960" y="1344"/>
              <a:chExt cx="1203" cy="1056"/>
            </a:xfrm>
          </p:grpSpPr>
          <p:sp>
            <p:nvSpPr>
              <p:cNvPr id="6152" name="Line 22">
                <a:extLst>
                  <a:ext uri="{FF2B5EF4-FFF2-40B4-BE49-F238E27FC236}">
                    <a16:creationId xmlns:a16="http://schemas.microsoft.com/office/drawing/2014/main" id="{647E1742-F39A-44A5-83D6-63DAC28A321F}"/>
                  </a:ext>
                </a:extLst>
              </p:cNvPr>
              <p:cNvSpPr>
                <a:spLocks noChangeShapeType="1"/>
              </p:cNvSpPr>
              <p:nvPr/>
            </p:nvSpPr>
            <p:spPr bwMode="auto">
              <a:xfrm flipH="1" flipV="1">
                <a:off x="2007" y="1375"/>
                <a:ext cx="123" cy="467"/>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6153" name="Line 23">
                <a:extLst>
                  <a:ext uri="{FF2B5EF4-FFF2-40B4-BE49-F238E27FC236}">
                    <a16:creationId xmlns:a16="http://schemas.microsoft.com/office/drawing/2014/main" id="{B7DBE3D2-49B2-4707-8648-4DB3AC06E61C}"/>
                  </a:ext>
                </a:extLst>
              </p:cNvPr>
              <p:cNvSpPr>
                <a:spLocks noChangeShapeType="1"/>
              </p:cNvSpPr>
              <p:nvPr/>
            </p:nvSpPr>
            <p:spPr bwMode="auto">
              <a:xfrm flipH="1">
                <a:off x="2039" y="1933"/>
                <a:ext cx="124" cy="467"/>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6154" name="Line 24">
                <a:extLst>
                  <a:ext uri="{FF2B5EF4-FFF2-40B4-BE49-F238E27FC236}">
                    <a16:creationId xmlns:a16="http://schemas.microsoft.com/office/drawing/2014/main" id="{B5D27CB9-2A24-4755-829E-4B6570B0F245}"/>
                  </a:ext>
                </a:extLst>
              </p:cNvPr>
              <p:cNvSpPr>
                <a:spLocks noChangeShapeType="1"/>
              </p:cNvSpPr>
              <p:nvPr/>
            </p:nvSpPr>
            <p:spPr bwMode="auto">
              <a:xfrm flipH="1">
                <a:off x="1026" y="1344"/>
                <a:ext cx="947" cy="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6155" name="Line 25">
                <a:extLst>
                  <a:ext uri="{FF2B5EF4-FFF2-40B4-BE49-F238E27FC236}">
                    <a16:creationId xmlns:a16="http://schemas.microsoft.com/office/drawing/2014/main" id="{7345283D-73B0-4566-B3DB-E3BD72D8E3E5}"/>
                  </a:ext>
                </a:extLst>
              </p:cNvPr>
              <p:cNvSpPr>
                <a:spLocks noChangeShapeType="1"/>
              </p:cNvSpPr>
              <p:nvPr/>
            </p:nvSpPr>
            <p:spPr bwMode="auto">
              <a:xfrm>
                <a:off x="960" y="1405"/>
                <a:ext cx="0" cy="995"/>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6156" name="Line 26">
                <a:extLst>
                  <a:ext uri="{FF2B5EF4-FFF2-40B4-BE49-F238E27FC236}">
                    <a16:creationId xmlns:a16="http://schemas.microsoft.com/office/drawing/2014/main" id="{A6A91318-F5A1-44C4-86B9-534F9A485B9D}"/>
                  </a:ext>
                </a:extLst>
              </p:cNvPr>
              <p:cNvSpPr>
                <a:spLocks noChangeShapeType="1"/>
              </p:cNvSpPr>
              <p:nvPr/>
            </p:nvSpPr>
            <p:spPr bwMode="auto">
              <a:xfrm flipH="1">
                <a:off x="1026" y="2400"/>
                <a:ext cx="947" cy="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grpSp>
      </p:grpSp>
    </p:spTree>
  </p:cSld>
  <p:clrMapOvr>
    <a:masterClrMapping/>
  </p:clrMapOvr>
  <p:transition/>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AF612AD4-569B-4AFF-8B31-611D43152B0D}"/>
              </a:ext>
            </a:extLst>
          </p:cNvPr>
          <p:cNvSpPr>
            <a:spLocks noGrp="1" noChangeArrowheads="1"/>
          </p:cNvSpPr>
          <p:nvPr>
            <p:ph type="title"/>
          </p:nvPr>
        </p:nvSpPr>
        <p:spPr/>
        <p:txBody>
          <a:bodyPr/>
          <a:lstStyle/>
          <a:p>
            <a:r>
              <a:rPr lang="en-US" altLang="en-US" sz="1800" dirty="0"/>
              <a:t>Continuous Variable – Arrival Time</a:t>
            </a:r>
          </a:p>
        </p:txBody>
      </p:sp>
      <p:sp>
        <p:nvSpPr>
          <p:cNvPr id="8195" name="Rectangle 3">
            <a:extLst>
              <a:ext uri="{FF2B5EF4-FFF2-40B4-BE49-F238E27FC236}">
                <a16:creationId xmlns:a16="http://schemas.microsoft.com/office/drawing/2014/main" id="{4BA8942A-28C5-4AFF-9C69-8962C94E0B3F}"/>
              </a:ext>
            </a:extLst>
          </p:cNvPr>
          <p:cNvSpPr>
            <a:spLocks noGrp="1" noChangeArrowheads="1"/>
          </p:cNvSpPr>
          <p:nvPr>
            <p:ph type="body" idx="1"/>
          </p:nvPr>
        </p:nvSpPr>
        <p:spPr>
          <a:xfrm>
            <a:off x="990600" y="1219200"/>
            <a:ext cx="7543800" cy="4953000"/>
          </a:xfrm>
        </p:spPr>
        <p:txBody>
          <a:bodyPr/>
          <a:lstStyle/>
          <a:p>
            <a:pPr eaLnBrk="1" hangingPunct="1"/>
            <a:r>
              <a:rPr lang="en-US" altLang="en-US" dirty="0"/>
              <a:t>Variable to be simulated is </a:t>
            </a:r>
            <a:r>
              <a:rPr lang="en-US" altLang="en-US" b="1" i="1" dirty="0"/>
              <a:t>arrival time at a restaurant</a:t>
            </a:r>
            <a:r>
              <a:rPr lang="en-US" altLang="en-US" dirty="0"/>
              <a:t> which can literally take on infinite individual values</a:t>
            </a:r>
          </a:p>
          <a:p>
            <a:pPr eaLnBrk="1" hangingPunct="1"/>
            <a:endParaRPr lang="en-US" altLang="en-US" dirty="0"/>
          </a:p>
          <a:p>
            <a:pPr eaLnBrk="1" hangingPunct="1"/>
            <a:r>
              <a:rPr lang="en-US" altLang="en-US" dirty="0"/>
              <a:t>For example: someone could arrive at:</a:t>
            </a:r>
          </a:p>
          <a:p>
            <a:pPr lvl="1" eaLnBrk="1" hangingPunct="1"/>
            <a:r>
              <a:rPr lang="en-US" altLang="en-US" sz="1600" dirty="0"/>
              <a:t>12:09:37</a:t>
            </a:r>
          </a:p>
          <a:p>
            <a:pPr lvl="1" eaLnBrk="1" hangingPunct="1"/>
            <a:r>
              <a:rPr lang="en-US" altLang="en-US" sz="1600" dirty="0"/>
              <a:t>12:09:37:52 </a:t>
            </a:r>
          </a:p>
          <a:p>
            <a:pPr lvl="1" eaLnBrk="1" hangingPunct="1"/>
            <a:r>
              <a:rPr lang="en-US" altLang="en-US" sz="1600" dirty="0"/>
              <a:t>12:09:37:52:14, etc.</a:t>
            </a:r>
          </a:p>
          <a:p>
            <a:pPr eaLnBrk="1" hangingPunct="1"/>
            <a:endParaRPr lang="en-US" altLang="en-US" sz="1600" dirty="0"/>
          </a:p>
          <a:p>
            <a:pPr eaLnBrk="1" hangingPunct="1"/>
            <a:r>
              <a:rPr lang="en-US" altLang="en-US" sz="1600" dirty="0"/>
              <a:t>To simulate this situation, we must specify </a:t>
            </a:r>
            <a:r>
              <a:rPr lang="en-US" altLang="en-US" sz="1600" b="1" dirty="0"/>
              <a:t>intervals</a:t>
            </a:r>
          </a:p>
          <a:p>
            <a:pPr eaLnBrk="1" hangingPunct="1"/>
            <a:r>
              <a:rPr lang="en-US" altLang="en-US" sz="1600" dirty="0"/>
              <a:t>At the restaurant the intervals could be all people arriving between 11am and 12pm, 12pm and 1pm, or 1pm and 2pm.</a:t>
            </a:r>
          </a:p>
          <a:p>
            <a:pPr eaLnBrk="1" hangingPunct="1"/>
            <a:r>
              <a:rPr lang="en-US" altLang="en-US" sz="1600" dirty="0"/>
              <a:t>As with the coin toss, generate random numbers in Excel ( </a:t>
            </a:r>
            <a:r>
              <a:rPr lang="en-US" altLang="en-US" sz="1600" i="1" dirty="0"/>
              <a:t>=RAND()</a:t>
            </a:r>
            <a:r>
              <a:rPr lang="en-US" altLang="en-US" sz="1600" dirty="0"/>
              <a:t> )</a:t>
            </a:r>
          </a:p>
          <a:p>
            <a:pPr eaLnBrk="1" hangingPunct="1">
              <a:lnSpc>
                <a:spcPct val="90000"/>
              </a:lnSpc>
            </a:pPr>
            <a:r>
              <a:rPr lang="en-US" altLang="en-US" sz="1600" dirty="0"/>
              <a:t>Make a rule – </a:t>
            </a:r>
            <a:r>
              <a:rPr lang="en-US" altLang="en-US" sz="1600" b="1" i="1" dirty="0"/>
              <a:t>if random number:</a:t>
            </a:r>
          </a:p>
          <a:p>
            <a:pPr lvl="1" eaLnBrk="1" hangingPunct="1">
              <a:lnSpc>
                <a:spcPct val="90000"/>
              </a:lnSpc>
            </a:pPr>
            <a:r>
              <a:rPr lang="en-US" altLang="en-US" sz="1600" b="1" i="1" dirty="0"/>
              <a:t>&lt;=.333, then =11am-12pm</a:t>
            </a:r>
          </a:p>
          <a:p>
            <a:pPr lvl="1" eaLnBrk="1" hangingPunct="1">
              <a:lnSpc>
                <a:spcPct val="90000"/>
              </a:lnSpc>
            </a:pPr>
            <a:r>
              <a:rPr lang="en-US" altLang="en-US" sz="1600" b="1" i="1" dirty="0"/>
              <a:t>&gt;.333 up to =.666, then 12pm-1pm</a:t>
            </a:r>
          </a:p>
          <a:p>
            <a:pPr lvl="1" eaLnBrk="1" hangingPunct="1">
              <a:lnSpc>
                <a:spcPct val="90000"/>
              </a:lnSpc>
            </a:pPr>
            <a:r>
              <a:rPr lang="en-US" altLang="en-US" sz="1600" b="1" i="1" dirty="0"/>
              <a:t>&gt;.666 up to 1, then 1pm to 2pm</a:t>
            </a:r>
          </a:p>
          <a:p>
            <a:pPr lvl="1" algn="ctr" eaLnBrk="1" hangingPunct="1">
              <a:lnSpc>
                <a:spcPct val="90000"/>
              </a:lnSpc>
              <a:buNone/>
            </a:pPr>
            <a:r>
              <a:rPr lang="en-US" altLang="en-US" sz="1600" b="1" i="1" dirty="0"/>
              <a:t>each category is equally likely</a:t>
            </a:r>
          </a:p>
          <a:p>
            <a:pPr eaLnBrk="1" hangingPunct="1"/>
            <a:endParaRPr lang="en-US" altLang="en-US" dirty="0"/>
          </a:p>
          <a:p>
            <a:endParaRPr lang="en-US" altLang="en-US" dirty="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AF612AD4-569B-4AFF-8B31-611D43152B0D}"/>
              </a:ext>
            </a:extLst>
          </p:cNvPr>
          <p:cNvSpPr>
            <a:spLocks noGrp="1" noChangeArrowheads="1"/>
          </p:cNvSpPr>
          <p:nvPr>
            <p:ph type="title"/>
          </p:nvPr>
        </p:nvSpPr>
        <p:spPr/>
        <p:txBody>
          <a:bodyPr/>
          <a:lstStyle/>
          <a:p>
            <a:r>
              <a:rPr lang="en-US" altLang="en-US" sz="1800" dirty="0"/>
              <a:t>Continuous Variable – Arrival Time</a:t>
            </a:r>
          </a:p>
        </p:txBody>
      </p:sp>
      <p:sp>
        <p:nvSpPr>
          <p:cNvPr id="8195" name="Rectangle 3">
            <a:extLst>
              <a:ext uri="{FF2B5EF4-FFF2-40B4-BE49-F238E27FC236}">
                <a16:creationId xmlns:a16="http://schemas.microsoft.com/office/drawing/2014/main" id="{4BA8942A-28C5-4AFF-9C69-8962C94E0B3F}"/>
              </a:ext>
            </a:extLst>
          </p:cNvPr>
          <p:cNvSpPr>
            <a:spLocks noGrp="1" noChangeArrowheads="1"/>
          </p:cNvSpPr>
          <p:nvPr>
            <p:ph type="body" idx="1"/>
          </p:nvPr>
        </p:nvSpPr>
        <p:spPr>
          <a:xfrm>
            <a:off x="990600" y="1219200"/>
            <a:ext cx="7543800" cy="4953000"/>
          </a:xfrm>
        </p:spPr>
        <p:txBody>
          <a:bodyPr/>
          <a:lstStyle/>
          <a:p>
            <a:r>
              <a:rPr lang="en-US" altLang="en-US" sz="1600" dirty="0"/>
              <a:t>If the random number is.47, then this would fall in the 12pm to 1pm category,</a:t>
            </a:r>
          </a:p>
          <a:p>
            <a:endParaRPr lang="en-US" altLang="en-US" dirty="0"/>
          </a:p>
          <a:p>
            <a:r>
              <a:rPr lang="en-US" altLang="en-US" sz="1600" dirty="0"/>
              <a:t>If the random number is .88, then this would fall in the 1pm to 2pm category, etc.</a:t>
            </a:r>
          </a:p>
          <a:p>
            <a:endParaRPr lang="en-US" altLang="en-US" dirty="0"/>
          </a:p>
          <a:p>
            <a:r>
              <a:rPr lang="en-US" altLang="en-US" sz="1600" dirty="0"/>
              <a:t>Because each category is equally likely, if we run enough trials, each category will contain about the same number of random numbers, which will tell the restaurant owner that it is equally likely that a person will arrive at any of the three times.</a:t>
            </a:r>
          </a:p>
          <a:p>
            <a:pPr eaLnBrk="1" hangingPunct="1"/>
            <a:endParaRPr lang="en-US" altLang="en-US" dirty="0"/>
          </a:p>
          <a:p>
            <a:pPr eaLnBrk="1" hangingPunct="1"/>
            <a:r>
              <a:rPr lang="en-US" altLang="en-US" dirty="0"/>
              <a:t>The owner looks at historical information and says that on an average day, 225 people eat lunch at his restaurant , and that typically </a:t>
            </a:r>
          </a:p>
          <a:p>
            <a:pPr lvl="1" eaLnBrk="1" hangingPunct="1"/>
            <a:r>
              <a:rPr lang="en-US" altLang="en-US" sz="1600" dirty="0"/>
              <a:t>47 people arrive between 11am and 12pm</a:t>
            </a:r>
          </a:p>
          <a:p>
            <a:pPr lvl="1" eaLnBrk="1" hangingPunct="1"/>
            <a:r>
              <a:rPr lang="en-US" altLang="en-US" sz="1600" dirty="0"/>
              <a:t>112 people arrive between 12pm and 1pm</a:t>
            </a:r>
          </a:p>
          <a:p>
            <a:pPr lvl="1" eaLnBrk="1" hangingPunct="1"/>
            <a:r>
              <a:rPr lang="en-US" altLang="en-US" sz="1600" dirty="0"/>
              <a:t>66 people arrive between 1pm and 2pm</a:t>
            </a:r>
          </a:p>
          <a:p>
            <a:pPr eaLnBrk="1" hangingPunct="1"/>
            <a:endParaRPr lang="en-US" altLang="en-US" i="1" dirty="0"/>
          </a:p>
          <a:p>
            <a:pPr eaLnBrk="1" hangingPunct="1"/>
            <a:r>
              <a:rPr lang="en-US" altLang="en-US" i="1" dirty="0"/>
              <a:t>How do we map these numbers?</a:t>
            </a:r>
          </a:p>
          <a:p>
            <a:endParaRPr lang="en-US" altLang="en-US" dirty="0"/>
          </a:p>
        </p:txBody>
      </p:sp>
    </p:spTree>
    <p:extLst>
      <p:ext uri="{BB962C8B-B14F-4D97-AF65-F5344CB8AC3E}">
        <p14:creationId xmlns:p14="http://schemas.microsoft.com/office/powerpoint/2010/main" val="1867620069"/>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AF612AD4-569B-4AFF-8B31-611D43152B0D}"/>
              </a:ext>
            </a:extLst>
          </p:cNvPr>
          <p:cNvSpPr>
            <a:spLocks noGrp="1" noChangeArrowheads="1"/>
          </p:cNvSpPr>
          <p:nvPr>
            <p:ph type="title"/>
          </p:nvPr>
        </p:nvSpPr>
        <p:spPr/>
        <p:txBody>
          <a:bodyPr/>
          <a:lstStyle/>
          <a:p>
            <a:r>
              <a:rPr lang="en-US" altLang="en-US" sz="1800" dirty="0"/>
              <a:t>Continuous Variable – Arrival Time</a:t>
            </a:r>
          </a:p>
        </p:txBody>
      </p:sp>
      <p:sp>
        <p:nvSpPr>
          <p:cNvPr id="8195" name="Rectangle 3">
            <a:extLst>
              <a:ext uri="{FF2B5EF4-FFF2-40B4-BE49-F238E27FC236}">
                <a16:creationId xmlns:a16="http://schemas.microsoft.com/office/drawing/2014/main" id="{4BA8942A-28C5-4AFF-9C69-8962C94E0B3F}"/>
              </a:ext>
            </a:extLst>
          </p:cNvPr>
          <p:cNvSpPr>
            <a:spLocks noGrp="1" noChangeArrowheads="1"/>
          </p:cNvSpPr>
          <p:nvPr>
            <p:ph type="body" idx="1"/>
          </p:nvPr>
        </p:nvSpPr>
        <p:spPr>
          <a:xfrm>
            <a:off x="990600" y="1143000"/>
            <a:ext cx="7543800" cy="4953000"/>
          </a:xfrm>
        </p:spPr>
        <p:txBody>
          <a:bodyPr/>
          <a:lstStyle/>
          <a:p>
            <a:pPr eaLnBrk="1" hangingPunct="1">
              <a:lnSpc>
                <a:spcPct val="90000"/>
              </a:lnSpc>
            </a:pPr>
            <a:endParaRPr lang="en-US" altLang="en-US" dirty="0"/>
          </a:p>
          <a:p>
            <a:pPr eaLnBrk="1" hangingPunct="1">
              <a:lnSpc>
                <a:spcPct val="90000"/>
              </a:lnSpc>
            </a:pPr>
            <a:r>
              <a:rPr lang="en-US" altLang="en-US" sz="1600" dirty="0"/>
              <a:t>To complete the mapping, we need to make a cumulative distribution function (CDF)</a:t>
            </a:r>
          </a:p>
          <a:p>
            <a:endParaRPr lang="en-US" altLang="en-US" dirty="0"/>
          </a:p>
        </p:txBody>
      </p:sp>
      <p:pic>
        <p:nvPicPr>
          <p:cNvPr id="4" name="Picture 4">
            <a:extLst>
              <a:ext uri="{FF2B5EF4-FFF2-40B4-BE49-F238E27FC236}">
                <a16:creationId xmlns:a16="http://schemas.microsoft.com/office/drawing/2014/main" id="{A7040F36-D49F-489B-99A7-B32B7AD912E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2266950"/>
            <a:ext cx="6400800" cy="2324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40177196"/>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AF612AD4-569B-4AFF-8B31-611D43152B0D}"/>
              </a:ext>
            </a:extLst>
          </p:cNvPr>
          <p:cNvSpPr>
            <a:spLocks noGrp="1" noChangeArrowheads="1"/>
          </p:cNvSpPr>
          <p:nvPr>
            <p:ph type="title"/>
          </p:nvPr>
        </p:nvSpPr>
        <p:spPr/>
        <p:txBody>
          <a:bodyPr/>
          <a:lstStyle/>
          <a:p>
            <a:r>
              <a:rPr lang="en-US" altLang="en-US" sz="1800" dirty="0"/>
              <a:t>Continuous Variable – Arrival Time</a:t>
            </a:r>
          </a:p>
        </p:txBody>
      </p:sp>
      <p:sp>
        <p:nvSpPr>
          <p:cNvPr id="8195" name="Rectangle 3">
            <a:extLst>
              <a:ext uri="{FF2B5EF4-FFF2-40B4-BE49-F238E27FC236}">
                <a16:creationId xmlns:a16="http://schemas.microsoft.com/office/drawing/2014/main" id="{4BA8942A-28C5-4AFF-9C69-8962C94E0B3F}"/>
              </a:ext>
            </a:extLst>
          </p:cNvPr>
          <p:cNvSpPr>
            <a:spLocks noGrp="1" noChangeArrowheads="1"/>
          </p:cNvSpPr>
          <p:nvPr>
            <p:ph type="body" idx="1"/>
          </p:nvPr>
        </p:nvSpPr>
        <p:spPr>
          <a:xfrm>
            <a:off x="990600" y="1143000"/>
            <a:ext cx="7543800" cy="4953000"/>
          </a:xfrm>
        </p:spPr>
        <p:txBody>
          <a:bodyPr/>
          <a:lstStyle/>
          <a:p>
            <a:pPr eaLnBrk="1" hangingPunct="1">
              <a:lnSpc>
                <a:spcPct val="90000"/>
              </a:lnSpc>
            </a:pPr>
            <a:endParaRPr lang="en-US" altLang="en-US" dirty="0"/>
          </a:p>
          <a:p>
            <a:pPr eaLnBrk="1" hangingPunct="1">
              <a:lnSpc>
                <a:spcPct val="90000"/>
              </a:lnSpc>
            </a:pPr>
            <a:r>
              <a:rPr lang="en-US" altLang="en-US" sz="1600" dirty="0"/>
              <a:t>Make a new rule – </a:t>
            </a:r>
            <a:r>
              <a:rPr lang="en-US" altLang="en-US" sz="1600" b="1" i="1" dirty="0"/>
              <a:t>if random number:</a:t>
            </a:r>
          </a:p>
          <a:p>
            <a:pPr eaLnBrk="1" hangingPunct="1">
              <a:lnSpc>
                <a:spcPct val="90000"/>
              </a:lnSpc>
            </a:pPr>
            <a:endParaRPr lang="en-US" altLang="en-US" sz="1600" b="1" i="1" dirty="0"/>
          </a:p>
          <a:p>
            <a:pPr lvl="1">
              <a:spcBef>
                <a:spcPct val="0"/>
              </a:spcBef>
              <a:buNone/>
            </a:pPr>
            <a:r>
              <a:rPr lang="en-US" altLang="en-US" sz="1600" b="1" i="1" dirty="0"/>
              <a:t>&lt;=.21, then =11am-12pm</a:t>
            </a:r>
          </a:p>
          <a:p>
            <a:pPr lvl="1">
              <a:spcBef>
                <a:spcPct val="0"/>
              </a:spcBef>
              <a:buNone/>
            </a:pPr>
            <a:r>
              <a:rPr lang="en-US" altLang="en-US" sz="1600" b="1" i="1" dirty="0"/>
              <a:t>&gt;.21 up to =.71, then 12pm-1pm</a:t>
            </a:r>
          </a:p>
          <a:p>
            <a:pPr lvl="1">
              <a:spcBef>
                <a:spcPct val="0"/>
              </a:spcBef>
              <a:buNone/>
            </a:pPr>
            <a:r>
              <a:rPr lang="en-US" altLang="en-US" sz="1600" b="1" i="1" dirty="0"/>
              <a:t>&gt;.71 up to 1, then 1pm to 2pm</a:t>
            </a:r>
          </a:p>
          <a:p>
            <a:pPr eaLnBrk="1" hangingPunct="1">
              <a:lnSpc>
                <a:spcPct val="90000"/>
              </a:lnSpc>
            </a:pPr>
            <a:endParaRPr lang="en-US" altLang="en-US" sz="1600" dirty="0"/>
          </a:p>
          <a:p>
            <a:endParaRPr lang="en-US" altLang="en-US" dirty="0"/>
          </a:p>
        </p:txBody>
      </p:sp>
      <p:pic>
        <p:nvPicPr>
          <p:cNvPr id="5" name="Picture 4">
            <a:extLst>
              <a:ext uri="{FF2B5EF4-FFF2-40B4-BE49-F238E27FC236}">
                <a16:creationId xmlns:a16="http://schemas.microsoft.com/office/drawing/2014/main" id="{0EC1042C-108F-4B6B-BDA3-DDB99E897A1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7300" y="3200400"/>
            <a:ext cx="7010400" cy="195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06131867"/>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AF612AD4-569B-4AFF-8B31-611D43152B0D}"/>
              </a:ext>
            </a:extLst>
          </p:cNvPr>
          <p:cNvSpPr>
            <a:spLocks noGrp="1" noChangeArrowheads="1"/>
          </p:cNvSpPr>
          <p:nvPr>
            <p:ph type="title"/>
          </p:nvPr>
        </p:nvSpPr>
        <p:spPr/>
        <p:txBody>
          <a:bodyPr/>
          <a:lstStyle/>
          <a:p>
            <a:r>
              <a:rPr lang="en-US" altLang="en-US" sz="1800" dirty="0"/>
              <a:t>Normal Distribution</a:t>
            </a:r>
          </a:p>
        </p:txBody>
      </p:sp>
      <p:sp>
        <p:nvSpPr>
          <p:cNvPr id="8195" name="Rectangle 3">
            <a:extLst>
              <a:ext uri="{FF2B5EF4-FFF2-40B4-BE49-F238E27FC236}">
                <a16:creationId xmlns:a16="http://schemas.microsoft.com/office/drawing/2014/main" id="{4BA8942A-28C5-4AFF-9C69-8962C94E0B3F}"/>
              </a:ext>
            </a:extLst>
          </p:cNvPr>
          <p:cNvSpPr>
            <a:spLocks noGrp="1" noChangeArrowheads="1"/>
          </p:cNvSpPr>
          <p:nvPr>
            <p:ph type="body" idx="1"/>
          </p:nvPr>
        </p:nvSpPr>
        <p:spPr>
          <a:xfrm>
            <a:off x="990600" y="1143000"/>
            <a:ext cx="4495799" cy="1905000"/>
          </a:xfrm>
        </p:spPr>
        <p:txBody>
          <a:bodyPr/>
          <a:lstStyle/>
          <a:p>
            <a:pPr eaLnBrk="1" hangingPunct="1">
              <a:lnSpc>
                <a:spcPct val="90000"/>
              </a:lnSpc>
            </a:pPr>
            <a:endParaRPr lang="en-US" altLang="en-US" dirty="0"/>
          </a:p>
          <a:p>
            <a:pPr eaLnBrk="1" hangingPunct="1">
              <a:lnSpc>
                <a:spcPct val="90000"/>
              </a:lnSpc>
            </a:pPr>
            <a:r>
              <a:rPr lang="en-US" altLang="en-US" dirty="0"/>
              <a:t>Conditions:</a:t>
            </a:r>
          </a:p>
          <a:p>
            <a:pPr lvl="1" eaLnBrk="1" hangingPunct="1">
              <a:lnSpc>
                <a:spcPct val="90000"/>
              </a:lnSpc>
              <a:buSzPct val="75000"/>
            </a:pPr>
            <a:r>
              <a:rPr lang="en-US" altLang="en-US" sz="1600" dirty="0"/>
              <a:t>Uncertain variable is symmetric about the mean</a:t>
            </a:r>
          </a:p>
          <a:p>
            <a:pPr lvl="1" eaLnBrk="1" hangingPunct="1">
              <a:lnSpc>
                <a:spcPct val="90000"/>
              </a:lnSpc>
              <a:buSzPct val="75000"/>
            </a:pPr>
            <a:r>
              <a:rPr lang="en-US" altLang="en-US" sz="1600" dirty="0"/>
              <a:t>Uncertain variable is more likely to be in vicinity of the mean than far away</a:t>
            </a:r>
          </a:p>
          <a:p>
            <a:pPr eaLnBrk="1" hangingPunct="1">
              <a:lnSpc>
                <a:spcPct val="90000"/>
              </a:lnSpc>
            </a:pPr>
            <a:endParaRPr lang="en-US" altLang="en-US" dirty="0"/>
          </a:p>
          <a:p>
            <a:endParaRPr lang="en-US" altLang="en-US" dirty="0"/>
          </a:p>
        </p:txBody>
      </p:sp>
      <p:grpSp>
        <p:nvGrpSpPr>
          <p:cNvPr id="8" name="Group 4">
            <a:extLst>
              <a:ext uri="{FF2B5EF4-FFF2-40B4-BE49-F238E27FC236}">
                <a16:creationId xmlns:a16="http://schemas.microsoft.com/office/drawing/2014/main" id="{490E2643-8FDD-4229-8D09-36845FF97EA5}"/>
              </a:ext>
            </a:extLst>
          </p:cNvPr>
          <p:cNvGrpSpPr>
            <a:grpSpLocks/>
          </p:cNvGrpSpPr>
          <p:nvPr/>
        </p:nvGrpSpPr>
        <p:grpSpPr bwMode="auto">
          <a:xfrm>
            <a:off x="5791200" y="1636509"/>
            <a:ext cx="2362200" cy="1128712"/>
            <a:chOff x="3653" y="245"/>
            <a:chExt cx="1488" cy="711"/>
          </a:xfrm>
        </p:grpSpPr>
        <p:sp>
          <p:nvSpPr>
            <p:cNvPr id="9" name="Line 5">
              <a:extLst>
                <a:ext uri="{FF2B5EF4-FFF2-40B4-BE49-F238E27FC236}">
                  <a16:creationId xmlns:a16="http://schemas.microsoft.com/office/drawing/2014/main" id="{CC26BCD9-C03B-4A1D-86A7-4A9B030A6797}"/>
                </a:ext>
              </a:extLst>
            </p:cNvPr>
            <p:cNvSpPr>
              <a:spLocks noChangeShapeType="1"/>
            </p:cNvSpPr>
            <p:nvPr/>
          </p:nvSpPr>
          <p:spPr bwMode="auto">
            <a:xfrm>
              <a:off x="4368" y="245"/>
              <a:ext cx="0" cy="71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 name="Line 6">
              <a:extLst>
                <a:ext uri="{FF2B5EF4-FFF2-40B4-BE49-F238E27FC236}">
                  <a16:creationId xmlns:a16="http://schemas.microsoft.com/office/drawing/2014/main" id="{A7A096BB-F030-4092-BF9C-510CFAF2E521}"/>
                </a:ext>
              </a:extLst>
            </p:cNvPr>
            <p:cNvSpPr>
              <a:spLocks noChangeShapeType="1"/>
            </p:cNvSpPr>
            <p:nvPr/>
          </p:nvSpPr>
          <p:spPr bwMode="auto">
            <a:xfrm>
              <a:off x="3653" y="864"/>
              <a:ext cx="1479"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 name="Freeform 7">
              <a:extLst>
                <a:ext uri="{FF2B5EF4-FFF2-40B4-BE49-F238E27FC236}">
                  <a16:creationId xmlns:a16="http://schemas.microsoft.com/office/drawing/2014/main" id="{8681A28E-4AD5-40E0-96E5-349050F5F707}"/>
                </a:ext>
              </a:extLst>
            </p:cNvPr>
            <p:cNvSpPr>
              <a:spLocks/>
            </p:cNvSpPr>
            <p:nvPr/>
          </p:nvSpPr>
          <p:spPr bwMode="auto">
            <a:xfrm>
              <a:off x="3742" y="289"/>
              <a:ext cx="1399" cy="558"/>
            </a:xfrm>
            <a:custGeom>
              <a:avLst/>
              <a:gdLst>
                <a:gd name="T0" fmla="*/ 41 w 1399"/>
                <a:gd name="T1" fmla="*/ 551 h 558"/>
                <a:gd name="T2" fmla="*/ 90 w 1399"/>
                <a:gd name="T3" fmla="*/ 544 h 558"/>
                <a:gd name="T4" fmla="*/ 148 w 1399"/>
                <a:gd name="T5" fmla="*/ 530 h 558"/>
                <a:gd name="T6" fmla="*/ 206 w 1399"/>
                <a:gd name="T7" fmla="*/ 502 h 558"/>
                <a:gd name="T8" fmla="*/ 255 w 1399"/>
                <a:gd name="T9" fmla="*/ 460 h 558"/>
                <a:gd name="T10" fmla="*/ 296 w 1399"/>
                <a:gd name="T11" fmla="*/ 406 h 558"/>
                <a:gd name="T12" fmla="*/ 345 w 1399"/>
                <a:gd name="T13" fmla="*/ 347 h 558"/>
                <a:gd name="T14" fmla="*/ 386 w 1399"/>
                <a:gd name="T15" fmla="*/ 287 h 558"/>
                <a:gd name="T16" fmla="*/ 428 w 1399"/>
                <a:gd name="T17" fmla="*/ 225 h 558"/>
                <a:gd name="T18" fmla="*/ 485 w 1399"/>
                <a:gd name="T19" fmla="*/ 124 h 558"/>
                <a:gd name="T20" fmla="*/ 510 w 1399"/>
                <a:gd name="T21" fmla="*/ 67 h 558"/>
                <a:gd name="T22" fmla="*/ 526 w 1399"/>
                <a:gd name="T23" fmla="*/ 47 h 558"/>
                <a:gd name="T24" fmla="*/ 551 w 1399"/>
                <a:gd name="T25" fmla="*/ 20 h 558"/>
                <a:gd name="T26" fmla="*/ 576 w 1399"/>
                <a:gd name="T27" fmla="*/ 5 h 558"/>
                <a:gd name="T28" fmla="*/ 600 w 1399"/>
                <a:gd name="T29" fmla="*/ 1 h 558"/>
                <a:gd name="T30" fmla="*/ 650 w 1399"/>
                <a:gd name="T31" fmla="*/ 0 h 558"/>
                <a:gd name="T32" fmla="*/ 674 w 1399"/>
                <a:gd name="T33" fmla="*/ 2 h 558"/>
                <a:gd name="T34" fmla="*/ 699 w 1399"/>
                <a:gd name="T35" fmla="*/ 16 h 558"/>
                <a:gd name="T36" fmla="*/ 715 w 1399"/>
                <a:gd name="T37" fmla="*/ 38 h 558"/>
                <a:gd name="T38" fmla="*/ 732 w 1399"/>
                <a:gd name="T39" fmla="*/ 59 h 558"/>
                <a:gd name="T40" fmla="*/ 748 w 1399"/>
                <a:gd name="T41" fmla="*/ 88 h 558"/>
                <a:gd name="T42" fmla="*/ 773 w 1399"/>
                <a:gd name="T43" fmla="*/ 142 h 558"/>
                <a:gd name="T44" fmla="*/ 806 w 1399"/>
                <a:gd name="T45" fmla="*/ 225 h 558"/>
                <a:gd name="T46" fmla="*/ 847 w 1399"/>
                <a:gd name="T47" fmla="*/ 302 h 558"/>
                <a:gd name="T48" fmla="*/ 863 w 1399"/>
                <a:gd name="T49" fmla="*/ 334 h 558"/>
                <a:gd name="T50" fmla="*/ 905 w 1399"/>
                <a:gd name="T51" fmla="*/ 390 h 558"/>
                <a:gd name="T52" fmla="*/ 954 w 1399"/>
                <a:gd name="T53" fmla="*/ 440 h 558"/>
                <a:gd name="T54" fmla="*/ 1003 w 1399"/>
                <a:gd name="T55" fmla="*/ 482 h 558"/>
                <a:gd name="T56" fmla="*/ 1061 w 1399"/>
                <a:gd name="T57" fmla="*/ 515 h 558"/>
                <a:gd name="T58" fmla="*/ 1135 w 1399"/>
                <a:gd name="T59" fmla="*/ 536 h 558"/>
                <a:gd name="T60" fmla="*/ 1234 w 1399"/>
                <a:gd name="T61" fmla="*/ 547 h 558"/>
                <a:gd name="T62" fmla="*/ 1324 w 1399"/>
                <a:gd name="T63" fmla="*/ 553 h 558"/>
                <a:gd name="T64" fmla="*/ 1398 w 1399"/>
                <a:gd name="T65" fmla="*/ 557 h 558"/>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399"/>
                <a:gd name="T100" fmla="*/ 0 h 558"/>
                <a:gd name="T101" fmla="*/ 1399 w 1399"/>
                <a:gd name="T102" fmla="*/ 558 h 558"/>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399" h="558">
                  <a:moveTo>
                    <a:pt x="0" y="557"/>
                  </a:moveTo>
                  <a:lnTo>
                    <a:pt x="41" y="551"/>
                  </a:lnTo>
                  <a:lnTo>
                    <a:pt x="66" y="549"/>
                  </a:lnTo>
                  <a:lnTo>
                    <a:pt x="90" y="544"/>
                  </a:lnTo>
                  <a:lnTo>
                    <a:pt x="123" y="538"/>
                  </a:lnTo>
                  <a:lnTo>
                    <a:pt x="148" y="530"/>
                  </a:lnTo>
                  <a:lnTo>
                    <a:pt x="181" y="517"/>
                  </a:lnTo>
                  <a:lnTo>
                    <a:pt x="206" y="502"/>
                  </a:lnTo>
                  <a:lnTo>
                    <a:pt x="230" y="483"/>
                  </a:lnTo>
                  <a:lnTo>
                    <a:pt x="255" y="460"/>
                  </a:lnTo>
                  <a:lnTo>
                    <a:pt x="280" y="435"/>
                  </a:lnTo>
                  <a:lnTo>
                    <a:pt x="296" y="406"/>
                  </a:lnTo>
                  <a:lnTo>
                    <a:pt x="321" y="376"/>
                  </a:lnTo>
                  <a:lnTo>
                    <a:pt x="345" y="347"/>
                  </a:lnTo>
                  <a:lnTo>
                    <a:pt x="362" y="317"/>
                  </a:lnTo>
                  <a:lnTo>
                    <a:pt x="386" y="287"/>
                  </a:lnTo>
                  <a:lnTo>
                    <a:pt x="411" y="257"/>
                  </a:lnTo>
                  <a:lnTo>
                    <a:pt x="428" y="225"/>
                  </a:lnTo>
                  <a:lnTo>
                    <a:pt x="469" y="157"/>
                  </a:lnTo>
                  <a:lnTo>
                    <a:pt x="485" y="124"/>
                  </a:lnTo>
                  <a:lnTo>
                    <a:pt x="502" y="95"/>
                  </a:lnTo>
                  <a:lnTo>
                    <a:pt x="510" y="67"/>
                  </a:lnTo>
                  <a:lnTo>
                    <a:pt x="518" y="57"/>
                  </a:lnTo>
                  <a:lnTo>
                    <a:pt x="526" y="47"/>
                  </a:lnTo>
                  <a:lnTo>
                    <a:pt x="543" y="31"/>
                  </a:lnTo>
                  <a:lnTo>
                    <a:pt x="551" y="20"/>
                  </a:lnTo>
                  <a:lnTo>
                    <a:pt x="567" y="12"/>
                  </a:lnTo>
                  <a:lnTo>
                    <a:pt x="576" y="5"/>
                  </a:lnTo>
                  <a:lnTo>
                    <a:pt x="592" y="2"/>
                  </a:lnTo>
                  <a:lnTo>
                    <a:pt x="600" y="1"/>
                  </a:lnTo>
                  <a:lnTo>
                    <a:pt x="625" y="0"/>
                  </a:lnTo>
                  <a:lnTo>
                    <a:pt x="650" y="0"/>
                  </a:lnTo>
                  <a:lnTo>
                    <a:pt x="658" y="0"/>
                  </a:lnTo>
                  <a:lnTo>
                    <a:pt x="674" y="2"/>
                  </a:lnTo>
                  <a:lnTo>
                    <a:pt x="683" y="8"/>
                  </a:lnTo>
                  <a:lnTo>
                    <a:pt x="699" y="16"/>
                  </a:lnTo>
                  <a:lnTo>
                    <a:pt x="707" y="29"/>
                  </a:lnTo>
                  <a:lnTo>
                    <a:pt x="715" y="38"/>
                  </a:lnTo>
                  <a:lnTo>
                    <a:pt x="724" y="47"/>
                  </a:lnTo>
                  <a:lnTo>
                    <a:pt x="732" y="59"/>
                  </a:lnTo>
                  <a:lnTo>
                    <a:pt x="740" y="73"/>
                  </a:lnTo>
                  <a:lnTo>
                    <a:pt x="748" y="88"/>
                  </a:lnTo>
                  <a:lnTo>
                    <a:pt x="757" y="104"/>
                  </a:lnTo>
                  <a:lnTo>
                    <a:pt x="773" y="142"/>
                  </a:lnTo>
                  <a:lnTo>
                    <a:pt x="789" y="183"/>
                  </a:lnTo>
                  <a:lnTo>
                    <a:pt x="806" y="225"/>
                  </a:lnTo>
                  <a:lnTo>
                    <a:pt x="831" y="265"/>
                  </a:lnTo>
                  <a:lnTo>
                    <a:pt x="847" y="302"/>
                  </a:lnTo>
                  <a:lnTo>
                    <a:pt x="855" y="319"/>
                  </a:lnTo>
                  <a:lnTo>
                    <a:pt x="863" y="334"/>
                  </a:lnTo>
                  <a:lnTo>
                    <a:pt x="888" y="363"/>
                  </a:lnTo>
                  <a:lnTo>
                    <a:pt x="905" y="390"/>
                  </a:lnTo>
                  <a:lnTo>
                    <a:pt x="929" y="416"/>
                  </a:lnTo>
                  <a:lnTo>
                    <a:pt x="954" y="440"/>
                  </a:lnTo>
                  <a:lnTo>
                    <a:pt x="970" y="462"/>
                  </a:lnTo>
                  <a:lnTo>
                    <a:pt x="1003" y="482"/>
                  </a:lnTo>
                  <a:lnTo>
                    <a:pt x="1028" y="500"/>
                  </a:lnTo>
                  <a:lnTo>
                    <a:pt x="1061" y="515"/>
                  </a:lnTo>
                  <a:lnTo>
                    <a:pt x="1094" y="527"/>
                  </a:lnTo>
                  <a:lnTo>
                    <a:pt x="1135" y="536"/>
                  </a:lnTo>
                  <a:lnTo>
                    <a:pt x="1184" y="543"/>
                  </a:lnTo>
                  <a:lnTo>
                    <a:pt x="1234" y="547"/>
                  </a:lnTo>
                  <a:lnTo>
                    <a:pt x="1283" y="550"/>
                  </a:lnTo>
                  <a:lnTo>
                    <a:pt x="1324" y="553"/>
                  </a:lnTo>
                  <a:lnTo>
                    <a:pt x="1365" y="554"/>
                  </a:lnTo>
                  <a:lnTo>
                    <a:pt x="1398" y="557"/>
                  </a:lnTo>
                </a:path>
              </a:pathLst>
            </a:custGeom>
            <a:solidFill>
              <a:schemeClr val="hlink">
                <a:alpha val="74901"/>
              </a:schemeClr>
            </a:solidFill>
            <a:ln w="12700" cap="rnd" cmpd="sng">
              <a:solidFill>
                <a:schemeClr val="tx1"/>
              </a:solidFill>
              <a:prstDash val="solid"/>
              <a:round/>
              <a:headEnd type="none" w="med" len="med"/>
              <a:tailEnd type="none" w="med" len="med"/>
            </a:ln>
          </p:spPr>
          <p:txBody>
            <a:bodyPr/>
            <a:lstStyle/>
            <a:p>
              <a:endParaRPr lang="en-US"/>
            </a:p>
          </p:txBody>
        </p:sp>
      </p:grpSp>
      <p:sp>
        <p:nvSpPr>
          <p:cNvPr id="13" name="TextBox 12">
            <a:extLst>
              <a:ext uri="{FF2B5EF4-FFF2-40B4-BE49-F238E27FC236}">
                <a16:creationId xmlns:a16="http://schemas.microsoft.com/office/drawing/2014/main" id="{4AB2F29E-1EC2-424C-8103-47EA9B637792}"/>
              </a:ext>
            </a:extLst>
          </p:cNvPr>
          <p:cNvSpPr txBox="1"/>
          <p:nvPr/>
        </p:nvSpPr>
        <p:spPr>
          <a:xfrm>
            <a:off x="990599" y="3334931"/>
            <a:ext cx="7543793" cy="2185214"/>
          </a:xfrm>
          <a:prstGeom prst="rect">
            <a:avLst/>
          </a:prstGeom>
          <a:noFill/>
        </p:spPr>
        <p:txBody>
          <a:bodyPr wrap="square">
            <a:spAutoFit/>
          </a:bodyPr>
          <a:lstStyle/>
          <a:p>
            <a:pPr marL="285750" indent="-285750" eaLnBrk="1" hangingPunct="1">
              <a:lnSpc>
                <a:spcPct val="90000"/>
              </a:lnSpc>
              <a:buFont typeface="Arial" panose="020B0604020202020204" pitchFamily="34" charset="0"/>
              <a:buChar char="•"/>
            </a:pPr>
            <a:r>
              <a:rPr lang="en-US" altLang="en-US" dirty="0"/>
              <a:t>Use when:</a:t>
            </a:r>
          </a:p>
          <a:p>
            <a:pPr marL="742950" lvl="1" indent="-285750" eaLnBrk="1" hangingPunct="1">
              <a:lnSpc>
                <a:spcPct val="90000"/>
              </a:lnSpc>
              <a:spcBef>
                <a:spcPct val="20000"/>
              </a:spcBef>
              <a:buSzPct val="75000"/>
              <a:buChar char="–"/>
            </a:pPr>
            <a:r>
              <a:rPr lang="en-US" altLang="en-US" dirty="0">
                <a:latin typeface="+mn-lt"/>
              </a:rPr>
              <a:t>Distribution of x is normal (for any sample size)</a:t>
            </a:r>
          </a:p>
          <a:p>
            <a:pPr marL="742950" lvl="1" indent="-285750" eaLnBrk="1" hangingPunct="1">
              <a:lnSpc>
                <a:spcPct val="90000"/>
              </a:lnSpc>
              <a:spcBef>
                <a:spcPct val="20000"/>
              </a:spcBef>
              <a:buSzPct val="75000"/>
              <a:buChar char="–"/>
            </a:pPr>
            <a:r>
              <a:rPr lang="en-US" altLang="en-US" dirty="0">
                <a:latin typeface="+mn-lt"/>
              </a:rPr>
              <a:t>Distribution of x is not normal, but the distribution of sample means (x-bar) will be normally distributed with samples of size 30 or more (Central Limit Theorem) </a:t>
            </a:r>
          </a:p>
          <a:p>
            <a:pPr marL="285750" indent="-285750" eaLnBrk="1" hangingPunct="1">
              <a:lnSpc>
                <a:spcPct val="90000"/>
              </a:lnSpc>
              <a:buFont typeface="Arial" panose="020B0604020202020204" pitchFamily="34" charset="0"/>
              <a:buChar char="•"/>
            </a:pPr>
            <a:endParaRPr lang="en-US" altLang="en-US" dirty="0"/>
          </a:p>
          <a:p>
            <a:pPr marL="285750" indent="-285750" eaLnBrk="1" hangingPunct="1">
              <a:lnSpc>
                <a:spcPct val="90000"/>
              </a:lnSpc>
              <a:buFont typeface="Arial" panose="020B0604020202020204" pitchFamily="34" charset="0"/>
              <a:buChar char="•"/>
            </a:pPr>
            <a:r>
              <a:rPr lang="en-US" altLang="en-US" dirty="0"/>
              <a:t>Excel function: NORMSDIST() – returns a random number from  the cumulative standard normal distribution with a mean of zero and a standard deviation of one [e.g., NORMSDIST(1) = .84]</a:t>
            </a:r>
          </a:p>
        </p:txBody>
      </p:sp>
    </p:spTree>
    <p:extLst>
      <p:ext uri="{BB962C8B-B14F-4D97-AF65-F5344CB8AC3E}">
        <p14:creationId xmlns:p14="http://schemas.microsoft.com/office/powerpoint/2010/main" val="1405779240"/>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AF612AD4-569B-4AFF-8B31-611D43152B0D}"/>
              </a:ext>
            </a:extLst>
          </p:cNvPr>
          <p:cNvSpPr>
            <a:spLocks noGrp="1" noChangeArrowheads="1"/>
          </p:cNvSpPr>
          <p:nvPr>
            <p:ph type="title"/>
          </p:nvPr>
        </p:nvSpPr>
        <p:spPr/>
        <p:txBody>
          <a:bodyPr/>
          <a:lstStyle/>
          <a:p>
            <a:r>
              <a:rPr lang="en-US" altLang="en-US" sz="1800" dirty="0"/>
              <a:t>Other Distributions</a:t>
            </a:r>
          </a:p>
        </p:txBody>
      </p:sp>
      <p:sp>
        <p:nvSpPr>
          <p:cNvPr id="13" name="TextBox 12">
            <a:extLst>
              <a:ext uri="{FF2B5EF4-FFF2-40B4-BE49-F238E27FC236}">
                <a16:creationId xmlns:a16="http://schemas.microsoft.com/office/drawing/2014/main" id="{4AB2F29E-1EC2-424C-8103-47EA9B637792}"/>
              </a:ext>
            </a:extLst>
          </p:cNvPr>
          <p:cNvSpPr txBox="1"/>
          <p:nvPr/>
        </p:nvSpPr>
        <p:spPr>
          <a:xfrm>
            <a:off x="1143000" y="1371600"/>
            <a:ext cx="7543793" cy="1200329"/>
          </a:xfrm>
          <a:prstGeom prst="rect">
            <a:avLst/>
          </a:prstGeom>
          <a:noFill/>
        </p:spPr>
        <p:txBody>
          <a:bodyPr wrap="square">
            <a:spAutoFit/>
          </a:bodyPr>
          <a:lstStyle/>
          <a:p>
            <a:pPr marL="285750" indent="-285750" eaLnBrk="1" hangingPunct="1">
              <a:lnSpc>
                <a:spcPct val="90000"/>
              </a:lnSpc>
              <a:buFont typeface="Arial" panose="020B0604020202020204" pitchFamily="34" charset="0"/>
              <a:buChar char="•"/>
            </a:pPr>
            <a:r>
              <a:rPr lang="en-US" altLang="en-US" dirty="0"/>
              <a:t>Variables to be simulated may be normal (e.g. height) or exponential (e.g. service time) or various other distributions.</a:t>
            </a:r>
          </a:p>
          <a:p>
            <a:pPr marL="285750" indent="-285750" eaLnBrk="1" hangingPunct="1">
              <a:lnSpc>
                <a:spcPct val="90000"/>
              </a:lnSpc>
              <a:buFont typeface="Arial" panose="020B0604020202020204" pitchFamily="34" charset="0"/>
              <a:buChar char="•"/>
            </a:pPr>
            <a:endParaRPr lang="en-US" altLang="en-US" dirty="0"/>
          </a:p>
          <a:p>
            <a:pPr marL="285750" indent="-285750" eaLnBrk="1" hangingPunct="1">
              <a:lnSpc>
                <a:spcPct val="90000"/>
              </a:lnSpc>
              <a:buFont typeface="Arial" panose="020B0604020202020204" pitchFamily="34" charset="0"/>
              <a:buChar char="•"/>
            </a:pPr>
            <a:r>
              <a:rPr lang="en-US" altLang="en-US" dirty="0"/>
              <a:t>Task is to convert uniform distribution to the required distribution.</a:t>
            </a:r>
          </a:p>
          <a:p>
            <a:pPr marL="285750" indent="-285750" eaLnBrk="1" hangingPunct="1">
              <a:lnSpc>
                <a:spcPct val="90000"/>
              </a:lnSpc>
              <a:buFont typeface="Arial" panose="020B0604020202020204" pitchFamily="34" charset="0"/>
              <a:buChar char="•"/>
            </a:pPr>
            <a:endParaRPr lang="en-US" altLang="en-US" dirty="0"/>
          </a:p>
        </p:txBody>
      </p:sp>
      <p:pic>
        <p:nvPicPr>
          <p:cNvPr id="4" name="Picture 3" descr="Chart&#10;&#10;Description automatically generated">
            <a:extLst>
              <a:ext uri="{FF2B5EF4-FFF2-40B4-BE49-F238E27FC236}">
                <a16:creationId xmlns:a16="http://schemas.microsoft.com/office/drawing/2014/main" id="{362DF677-DBDA-4B35-A0E1-5A936CD343D3}"/>
              </a:ext>
            </a:extLst>
          </p:cNvPr>
          <p:cNvPicPr>
            <a:picLocks noChangeAspect="1"/>
          </p:cNvPicPr>
          <p:nvPr/>
        </p:nvPicPr>
        <p:blipFill>
          <a:blip r:embed="rId2"/>
          <a:stretch>
            <a:fillRect/>
          </a:stretch>
        </p:blipFill>
        <p:spPr>
          <a:xfrm>
            <a:off x="1524000" y="2647772"/>
            <a:ext cx="5334000" cy="1848028"/>
          </a:xfrm>
          <a:prstGeom prst="rect">
            <a:avLst/>
          </a:prstGeom>
        </p:spPr>
      </p:pic>
    </p:spTree>
    <p:extLst>
      <p:ext uri="{BB962C8B-B14F-4D97-AF65-F5344CB8AC3E}">
        <p14:creationId xmlns:p14="http://schemas.microsoft.com/office/powerpoint/2010/main" val="32058577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89889E37-02E2-4002-AB2A-FEAC239A3471}"/>
              </a:ext>
            </a:extLst>
          </p:cNvPr>
          <p:cNvSpPr>
            <a:spLocks noGrp="1" noChangeArrowheads="1"/>
          </p:cNvSpPr>
          <p:nvPr>
            <p:ph type="title"/>
          </p:nvPr>
        </p:nvSpPr>
        <p:spPr>
          <a:xfrm>
            <a:off x="990600" y="228600"/>
            <a:ext cx="7543800" cy="838200"/>
          </a:xfrm>
          <a:noFill/>
        </p:spPr>
        <p:txBody>
          <a:bodyPr/>
          <a:lstStyle/>
          <a:p>
            <a:r>
              <a:rPr lang="en-US" altLang="en-US" sz="1800"/>
              <a:t>The Modeling Process</a:t>
            </a:r>
          </a:p>
        </p:txBody>
      </p:sp>
      <p:sp>
        <p:nvSpPr>
          <p:cNvPr id="29699" name="AutoShape 97">
            <a:extLst>
              <a:ext uri="{FF2B5EF4-FFF2-40B4-BE49-F238E27FC236}">
                <a16:creationId xmlns:a16="http://schemas.microsoft.com/office/drawing/2014/main" id="{711A1299-B8A7-485B-BEEC-68C516CEEB18}"/>
              </a:ext>
            </a:extLst>
          </p:cNvPr>
          <p:cNvSpPr>
            <a:spLocks noChangeArrowheads="1"/>
          </p:cNvSpPr>
          <p:nvPr/>
        </p:nvSpPr>
        <p:spPr bwMode="auto">
          <a:xfrm>
            <a:off x="1295400" y="4724400"/>
            <a:ext cx="2057400" cy="838200"/>
          </a:xfrm>
          <a:prstGeom prst="flowChartAlternateProcess">
            <a:avLst/>
          </a:prstGeom>
          <a:solidFill>
            <a:schemeClr val="accent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eaLnBrk="1" hangingPunct="1">
              <a:spcBef>
                <a:spcPct val="0"/>
              </a:spcBef>
              <a:buFontTx/>
              <a:buNone/>
            </a:pPr>
            <a:r>
              <a:rPr lang="en-US" altLang="en-US" b="1">
                <a:solidFill>
                  <a:schemeClr val="bg2"/>
                </a:solidFill>
                <a:latin typeface="Comic Sans MS" panose="030F0702030302020204" pitchFamily="66" charset="0"/>
              </a:rPr>
              <a:t>Management</a:t>
            </a:r>
          </a:p>
          <a:p>
            <a:pPr algn="ctr" eaLnBrk="1" hangingPunct="1">
              <a:spcBef>
                <a:spcPct val="0"/>
              </a:spcBef>
              <a:buFontTx/>
              <a:buNone/>
            </a:pPr>
            <a:r>
              <a:rPr lang="en-US" altLang="en-US" b="1">
                <a:solidFill>
                  <a:schemeClr val="bg2"/>
                </a:solidFill>
                <a:latin typeface="Comic Sans MS" panose="030F0702030302020204" pitchFamily="66" charset="0"/>
              </a:rPr>
              <a:t>Situation</a:t>
            </a:r>
          </a:p>
        </p:txBody>
      </p:sp>
      <p:sp>
        <p:nvSpPr>
          <p:cNvPr id="29700" name="AutoShape 98">
            <a:extLst>
              <a:ext uri="{FF2B5EF4-FFF2-40B4-BE49-F238E27FC236}">
                <a16:creationId xmlns:a16="http://schemas.microsoft.com/office/drawing/2014/main" id="{72CD483D-2A3B-4D2E-A1E3-6F823C27870F}"/>
              </a:ext>
            </a:extLst>
          </p:cNvPr>
          <p:cNvSpPr>
            <a:spLocks noChangeArrowheads="1"/>
          </p:cNvSpPr>
          <p:nvPr/>
        </p:nvSpPr>
        <p:spPr bwMode="auto">
          <a:xfrm>
            <a:off x="6096000" y="4724400"/>
            <a:ext cx="2057400" cy="838200"/>
          </a:xfrm>
          <a:prstGeom prst="flowChartAlternateProcess">
            <a:avLst/>
          </a:prstGeom>
          <a:solidFill>
            <a:schemeClr val="accent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eaLnBrk="1" hangingPunct="1">
              <a:spcBef>
                <a:spcPct val="0"/>
              </a:spcBef>
              <a:buFontTx/>
              <a:buNone/>
            </a:pPr>
            <a:r>
              <a:rPr lang="en-US" altLang="en-US" b="1">
                <a:solidFill>
                  <a:schemeClr val="bg2"/>
                </a:solidFill>
                <a:latin typeface="Comic Sans MS" panose="030F0702030302020204" pitchFamily="66" charset="0"/>
              </a:rPr>
              <a:t>Decisions</a:t>
            </a:r>
          </a:p>
        </p:txBody>
      </p:sp>
      <p:sp>
        <p:nvSpPr>
          <p:cNvPr id="29701" name="Line 99">
            <a:extLst>
              <a:ext uri="{FF2B5EF4-FFF2-40B4-BE49-F238E27FC236}">
                <a16:creationId xmlns:a16="http://schemas.microsoft.com/office/drawing/2014/main" id="{4E0AE24A-D2C8-4BC1-AFFA-2D0DC87B850D}"/>
              </a:ext>
            </a:extLst>
          </p:cNvPr>
          <p:cNvSpPr>
            <a:spLocks noChangeShapeType="1"/>
          </p:cNvSpPr>
          <p:nvPr/>
        </p:nvSpPr>
        <p:spPr bwMode="auto">
          <a:xfrm>
            <a:off x="681038" y="3979863"/>
            <a:ext cx="8077200" cy="0"/>
          </a:xfrm>
          <a:prstGeom prst="line">
            <a:avLst/>
          </a:prstGeom>
          <a:noFill/>
          <a:ln w="19050">
            <a:solidFill>
              <a:schemeClr val="tx1"/>
            </a:solidFill>
            <a:prstDash val="sysDot"/>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29702" name="Line 100">
            <a:extLst>
              <a:ext uri="{FF2B5EF4-FFF2-40B4-BE49-F238E27FC236}">
                <a16:creationId xmlns:a16="http://schemas.microsoft.com/office/drawing/2014/main" id="{40300660-9979-4350-B4D0-0810BEBBA3D9}"/>
              </a:ext>
            </a:extLst>
          </p:cNvPr>
          <p:cNvSpPr>
            <a:spLocks noChangeShapeType="1"/>
          </p:cNvSpPr>
          <p:nvPr/>
        </p:nvSpPr>
        <p:spPr bwMode="auto">
          <a:xfrm flipV="1">
            <a:off x="2286000" y="3276600"/>
            <a:ext cx="0" cy="1447800"/>
          </a:xfrm>
          <a:prstGeom prst="line">
            <a:avLst/>
          </a:prstGeom>
          <a:noFill/>
          <a:ln w="25400">
            <a:solidFill>
              <a:schemeClr val="tx1"/>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9703" name="AutoShape 101">
            <a:extLst>
              <a:ext uri="{FF2B5EF4-FFF2-40B4-BE49-F238E27FC236}">
                <a16:creationId xmlns:a16="http://schemas.microsoft.com/office/drawing/2014/main" id="{6FD37ACF-E753-41AD-BD00-3FB300FDC389}"/>
              </a:ext>
            </a:extLst>
          </p:cNvPr>
          <p:cNvSpPr>
            <a:spLocks noChangeArrowheads="1"/>
          </p:cNvSpPr>
          <p:nvPr/>
        </p:nvSpPr>
        <p:spPr bwMode="auto">
          <a:xfrm>
            <a:off x="1295400" y="2438400"/>
            <a:ext cx="2057400" cy="838200"/>
          </a:xfrm>
          <a:prstGeom prst="flowChartAlternateProcess">
            <a:avLst/>
          </a:prstGeom>
          <a:solidFill>
            <a:schemeClr val="accent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eaLnBrk="1" hangingPunct="1">
              <a:spcBef>
                <a:spcPct val="0"/>
              </a:spcBef>
              <a:buFontTx/>
              <a:buNone/>
            </a:pPr>
            <a:r>
              <a:rPr lang="en-US" altLang="en-US" b="1">
                <a:solidFill>
                  <a:schemeClr val="bg2"/>
                </a:solidFill>
                <a:latin typeface="Comic Sans MS" panose="030F0702030302020204" pitchFamily="66" charset="0"/>
              </a:rPr>
              <a:t>Model</a:t>
            </a:r>
          </a:p>
        </p:txBody>
      </p:sp>
      <p:sp>
        <p:nvSpPr>
          <p:cNvPr id="29704" name="Text Box 102">
            <a:extLst>
              <a:ext uri="{FF2B5EF4-FFF2-40B4-BE49-F238E27FC236}">
                <a16:creationId xmlns:a16="http://schemas.microsoft.com/office/drawing/2014/main" id="{C8813C96-A6E3-475B-92B2-93C145082D6C}"/>
              </a:ext>
            </a:extLst>
          </p:cNvPr>
          <p:cNvSpPr txBox="1">
            <a:spLocks noChangeArrowheads="1"/>
          </p:cNvSpPr>
          <p:nvPr/>
        </p:nvSpPr>
        <p:spPr bwMode="auto">
          <a:xfrm>
            <a:off x="4038600" y="2509838"/>
            <a:ext cx="101917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lang="en-US" altLang="en-US" b="1">
                <a:solidFill>
                  <a:srgbClr val="000000"/>
                </a:solidFill>
              </a:rPr>
              <a:t>Analysis</a:t>
            </a:r>
          </a:p>
        </p:txBody>
      </p:sp>
      <p:sp>
        <p:nvSpPr>
          <p:cNvPr id="29705" name="AutoShape 103">
            <a:extLst>
              <a:ext uri="{FF2B5EF4-FFF2-40B4-BE49-F238E27FC236}">
                <a16:creationId xmlns:a16="http://schemas.microsoft.com/office/drawing/2014/main" id="{93DBB7C3-DF3A-4042-9D63-384623B329DF}"/>
              </a:ext>
            </a:extLst>
          </p:cNvPr>
          <p:cNvSpPr>
            <a:spLocks noChangeArrowheads="1"/>
          </p:cNvSpPr>
          <p:nvPr/>
        </p:nvSpPr>
        <p:spPr bwMode="auto">
          <a:xfrm>
            <a:off x="6096000" y="2438400"/>
            <a:ext cx="2057400" cy="838200"/>
          </a:xfrm>
          <a:prstGeom prst="flowChartAlternateProcess">
            <a:avLst/>
          </a:prstGeom>
          <a:solidFill>
            <a:schemeClr val="accent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eaLnBrk="1" hangingPunct="1">
              <a:spcBef>
                <a:spcPct val="0"/>
              </a:spcBef>
              <a:buFontTx/>
              <a:buNone/>
            </a:pPr>
            <a:r>
              <a:rPr lang="en-US" altLang="en-US" b="1">
                <a:solidFill>
                  <a:schemeClr val="bg2"/>
                </a:solidFill>
                <a:latin typeface="Comic Sans MS" panose="030F0702030302020204" pitchFamily="66" charset="0"/>
              </a:rPr>
              <a:t>Results</a:t>
            </a:r>
          </a:p>
        </p:txBody>
      </p:sp>
      <p:sp>
        <p:nvSpPr>
          <p:cNvPr id="29706" name="Line 104">
            <a:extLst>
              <a:ext uri="{FF2B5EF4-FFF2-40B4-BE49-F238E27FC236}">
                <a16:creationId xmlns:a16="http://schemas.microsoft.com/office/drawing/2014/main" id="{6DE79D5F-D8ED-4F62-A812-B7363B3EB11E}"/>
              </a:ext>
            </a:extLst>
          </p:cNvPr>
          <p:cNvSpPr>
            <a:spLocks noChangeShapeType="1"/>
          </p:cNvSpPr>
          <p:nvPr/>
        </p:nvSpPr>
        <p:spPr bwMode="auto">
          <a:xfrm>
            <a:off x="3352800" y="2819400"/>
            <a:ext cx="2743200" cy="0"/>
          </a:xfrm>
          <a:prstGeom prst="line">
            <a:avLst/>
          </a:prstGeom>
          <a:noFill/>
          <a:ln w="25400">
            <a:solidFill>
              <a:schemeClr val="tx1"/>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9707" name="Line 105">
            <a:extLst>
              <a:ext uri="{FF2B5EF4-FFF2-40B4-BE49-F238E27FC236}">
                <a16:creationId xmlns:a16="http://schemas.microsoft.com/office/drawing/2014/main" id="{9286E631-2104-4A9A-AB56-0B8628C4D744}"/>
              </a:ext>
            </a:extLst>
          </p:cNvPr>
          <p:cNvSpPr>
            <a:spLocks noChangeShapeType="1"/>
          </p:cNvSpPr>
          <p:nvPr/>
        </p:nvSpPr>
        <p:spPr bwMode="auto">
          <a:xfrm>
            <a:off x="7162800" y="3276600"/>
            <a:ext cx="0" cy="1447800"/>
          </a:xfrm>
          <a:prstGeom prst="line">
            <a:avLst/>
          </a:prstGeom>
          <a:noFill/>
          <a:ln w="25400">
            <a:solidFill>
              <a:schemeClr val="tx1"/>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9708" name="Line 106">
            <a:extLst>
              <a:ext uri="{FF2B5EF4-FFF2-40B4-BE49-F238E27FC236}">
                <a16:creationId xmlns:a16="http://schemas.microsoft.com/office/drawing/2014/main" id="{37D4BC28-E9F9-451E-B065-862353CD35E6}"/>
              </a:ext>
            </a:extLst>
          </p:cNvPr>
          <p:cNvSpPr>
            <a:spLocks noChangeShapeType="1"/>
          </p:cNvSpPr>
          <p:nvPr/>
        </p:nvSpPr>
        <p:spPr bwMode="auto">
          <a:xfrm flipH="1">
            <a:off x="3352800" y="5105400"/>
            <a:ext cx="2743200" cy="0"/>
          </a:xfrm>
          <a:prstGeom prst="line">
            <a:avLst/>
          </a:prstGeom>
          <a:noFill/>
          <a:ln w="25400">
            <a:solidFill>
              <a:schemeClr val="tx1"/>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9709" name="Text Box 107">
            <a:extLst>
              <a:ext uri="{FF2B5EF4-FFF2-40B4-BE49-F238E27FC236}">
                <a16:creationId xmlns:a16="http://schemas.microsoft.com/office/drawing/2014/main" id="{AE36157A-FB67-4F4F-85E8-28431EA586DE}"/>
              </a:ext>
            </a:extLst>
          </p:cNvPr>
          <p:cNvSpPr txBox="1">
            <a:spLocks noChangeArrowheads="1"/>
          </p:cNvSpPr>
          <p:nvPr/>
        </p:nvSpPr>
        <p:spPr bwMode="auto">
          <a:xfrm>
            <a:off x="4114800" y="4795838"/>
            <a:ext cx="9874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lang="en-US" altLang="en-US" b="1">
                <a:solidFill>
                  <a:srgbClr val="000000"/>
                </a:solidFill>
              </a:rPr>
              <a:t>Intuition</a:t>
            </a:r>
          </a:p>
        </p:txBody>
      </p:sp>
      <p:sp>
        <p:nvSpPr>
          <p:cNvPr id="29710" name="Text Box 108">
            <a:extLst>
              <a:ext uri="{FF2B5EF4-FFF2-40B4-BE49-F238E27FC236}">
                <a16:creationId xmlns:a16="http://schemas.microsoft.com/office/drawing/2014/main" id="{3739FA60-7F1E-4659-BB50-B07F48F56FF6}"/>
              </a:ext>
            </a:extLst>
          </p:cNvPr>
          <p:cNvSpPr txBox="1">
            <a:spLocks noChangeArrowheads="1"/>
          </p:cNvSpPr>
          <p:nvPr/>
        </p:nvSpPr>
        <p:spPr bwMode="auto">
          <a:xfrm rot="-5400000">
            <a:off x="1459707" y="3788569"/>
            <a:ext cx="1312862"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lang="en-US" altLang="en-US" b="1">
                <a:solidFill>
                  <a:srgbClr val="000000"/>
                </a:solidFill>
              </a:rPr>
              <a:t>Abstraction</a:t>
            </a:r>
          </a:p>
        </p:txBody>
      </p:sp>
      <p:sp>
        <p:nvSpPr>
          <p:cNvPr id="29711" name="Text Box 109">
            <a:extLst>
              <a:ext uri="{FF2B5EF4-FFF2-40B4-BE49-F238E27FC236}">
                <a16:creationId xmlns:a16="http://schemas.microsoft.com/office/drawing/2014/main" id="{56EC4205-EB62-471D-B09D-EB599AC81A4C}"/>
              </a:ext>
            </a:extLst>
          </p:cNvPr>
          <p:cNvSpPr txBox="1">
            <a:spLocks noChangeArrowheads="1"/>
          </p:cNvSpPr>
          <p:nvPr/>
        </p:nvSpPr>
        <p:spPr bwMode="auto">
          <a:xfrm rot="-5400000">
            <a:off x="6578600" y="3797301"/>
            <a:ext cx="14954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lang="en-US" altLang="en-US" b="1">
                <a:solidFill>
                  <a:srgbClr val="000000"/>
                </a:solidFill>
              </a:rPr>
              <a:t>Interpretation</a:t>
            </a:r>
          </a:p>
        </p:txBody>
      </p:sp>
      <p:sp>
        <p:nvSpPr>
          <p:cNvPr id="29712" name="Text Box 110">
            <a:extLst>
              <a:ext uri="{FF2B5EF4-FFF2-40B4-BE49-F238E27FC236}">
                <a16:creationId xmlns:a16="http://schemas.microsoft.com/office/drawing/2014/main" id="{89747446-8661-44C9-8873-FC7C8022EB61}"/>
              </a:ext>
            </a:extLst>
          </p:cNvPr>
          <p:cNvSpPr txBox="1">
            <a:spLocks noChangeArrowheads="1"/>
          </p:cNvSpPr>
          <p:nvPr/>
        </p:nvSpPr>
        <p:spPr bwMode="auto">
          <a:xfrm>
            <a:off x="681038" y="4029075"/>
            <a:ext cx="760412"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lang="en-US" altLang="en-US" b="1">
                <a:solidFill>
                  <a:srgbClr val="000000"/>
                </a:solidFill>
              </a:rPr>
              <a:t>Real </a:t>
            </a:r>
          </a:p>
          <a:p>
            <a:pPr eaLnBrk="1" hangingPunct="1">
              <a:spcBef>
                <a:spcPct val="0"/>
              </a:spcBef>
              <a:buFontTx/>
              <a:buNone/>
            </a:pPr>
            <a:r>
              <a:rPr lang="en-US" altLang="en-US" b="1">
                <a:solidFill>
                  <a:srgbClr val="000000"/>
                </a:solidFill>
              </a:rPr>
              <a:t>World</a:t>
            </a:r>
          </a:p>
        </p:txBody>
      </p:sp>
      <p:sp>
        <p:nvSpPr>
          <p:cNvPr id="29713" name="Text Box 111">
            <a:extLst>
              <a:ext uri="{FF2B5EF4-FFF2-40B4-BE49-F238E27FC236}">
                <a16:creationId xmlns:a16="http://schemas.microsoft.com/office/drawing/2014/main" id="{3FA858B9-3AD7-45EE-A8BD-9134CD05B3BC}"/>
              </a:ext>
            </a:extLst>
          </p:cNvPr>
          <p:cNvSpPr txBox="1">
            <a:spLocks noChangeArrowheads="1"/>
          </p:cNvSpPr>
          <p:nvPr/>
        </p:nvSpPr>
        <p:spPr bwMode="auto">
          <a:xfrm>
            <a:off x="685800" y="3398838"/>
            <a:ext cx="1144588"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lang="en-US" altLang="en-US" b="1">
                <a:solidFill>
                  <a:srgbClr val="000000"/>
                </a:solidFill>
              </a:rPr>
              <a:t>Symbolic </a:t>
            </a:r>
          </a:p>
          <a:p>
            <a:pPr eaLnBrk="1" hangingPunct="1">
              <a:spcBef>
                <a:spcPct val="0"/>
              </a:spcBef>
              <a:buFontTx/>
              <a:buNone/>
            </a:pPr>
            <a:r>
              <a:rPr lang="en-US" altLang="en-US" b="1">
                <a:solidFill>
                  <a:srgbClr val="000000"/>
                </a:solidFill>
              </a:rPr>
              <a:t>World</a:t>
            </a:r>
          </a:p>
        </p:txBody>
      </p:sp>
      <p:sp>
        <p:nvSpPr>
          <p:cNvPr id="94320" name="Text Box 112">
            <a:extLst>
              <a:ext uri="{FF2B5EF4-FFF2-40B4-BE49-F238E27FC236}">
                <a16:creationId xmlns:a16="http://schemas.microsoft.com/office/drawing/2014/main" id="{4A0B0A2D-585C-46FA-8D22-363F76286077}"/>
              </a:ext>
            </a:extLst>
          </p:cNvPr>
          <p:cNvSpPr txBox="1">
            <a:spLocks noChangeArrowheads="1"/>
          </p:cNvSpPr>
          <p:nvPr/>
        </p:nvSpPr>
        <p:spPr bwMode="auto">
          <a:xfrm>
            <a:off x="990600" y="1219200"/>
            <a:ext cx="484981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lang="en-US" altLang="en-US"/>
              <a:t>As applied to the first two stages of decision making</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943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320" grpId="0" autoUpdateAnimBg="0"/>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AF612AD4-569B-4AFF-8B31-611D43152B0D}"/>
              </a:ext>
            </a:extLst>
          </p:cNvPr>
          <p:cNvSpPr>
            <a:spLocks noGrp="1" noChangeArrowheads="1"/>
          </p:cNvSpPr>
          <p:nvPr>
            <p:ph type="title"/>
          </p:nvPr>
        </p:nvSpPr>
        <p:spPr/>
        <p:txBody>
          <a:bodyPr/>
          <a:lstStyle/>
          <a:p>
            <a:r>
              <a:rPr lang="en-US" altLang="en-US" sz="1800" dirty="0"/>
              <a:t>Queuing Systems</a:t>
            </a:r>
          </a:p>
        </p:txBody>
      </p:sp>
      <p:sp>
        <p:nvSpPr>
          <p:cNvPr id="13" name="TextBox 12">
            <a:extLst>
              <a:ext uri="{FF2B5EF4-FFF2-40B4-BE49-F238E27FC236}">
                <a16:creationId xmlns:a16="http://schemas.microsoft.com/office/drawing/2014/main" id="{4AB2F29E-1EC2-424C-8103-47EA9B637792}"/>
              </a:ext>
            </a:extLst>
          </p:cNvPr>
          <p:cNvSpPr txBox="1"/>
          <p:nvPr/>
        </p:nvSpPr>
        <p:spPr>
          <a:xfrm>
            <a:off x="1143000" y="1371600"/>
            <a:ext cx="7543793" cy="3982629"/>
          </a:xfrm>
          <a:prstGeom prst="rect">
            <a:avLst/>
          </a:prstGeom>
          <a:noFill/>
        </p:spPr>
        <p:txBody>
          <a:bodyPr wrap="square">
            <a:spAutoFit/>
          </a:bodyPr>
          <a:lstStyle/>
          <a:p>
            <a:pPr marL="285750" indent="-285750" eaLnBrk="1" hangingPunct="1">
              <a:lnSpc>
                <a:spcPct val="90000"/>
              </a:lnSpc>
              <a:buFont typeface="Arial" panose="020B0604020202020204" pitchFamily="34" charset="0"/>
              <a:buChar char="•"/>
            </a:pPr>
            <a:r>
              <a:rPr lang="en-US" altLang="en-US" dirty="0"/>
              <a:t>A queuing system is any system where entities (people, trucks, jobs, etc.) wait in line for service (processing of some sort) - retail checkout lines, jobs on a network server, phone switchboard, airport runways, etc.</a:t>
            </a:r>
          </a:p>
          <a:p>
            <a:pPr marL="285750" indent="-285750" eaLnBrk="1" hangingPunct="1">
              <a:lnSpc>
                <a:spcPct val="90000"/>
              </a:lnSpc>
              <a:buFont typeface="Arial" panose="020B0604020202020204" pitchFamily="34" charset="0"/>
              <a:buChar char="•"/>
            </a:pPr>
            <a:endParaRPr lang="en-US" altLang="en-US" dirty="0"/>
          </a:p>
          <a:p>
            <a:pPr eaLnBrk="1" hangingPunct="1">
              <a:lnSpc>
                <a:spcPct val="90000"/>
              </a:lnSpc>
            </a:pPr>
            <a:r>
              <a:rPr lang="en-US" altLang="en-US" b="1" dirty="0"/>
              <a:t>Inputs</a:t>
            </a:r>
          </a:p>
          <a:p>
            <a:pPr marL="285750" indent="-285750" eaLnBrk="1" hangingPunct="1">
              <a:lnSpc>
                <a:spcPct val="90000"/>
              </a:lnSpc>
              <a:buFont typeface="Arial" panose="020B0604020202020204" pitchFamily="34" charset="0"/>
              <a:buChar char="•"/>
            </a:pPr>
            <a:endParaRPr lang="en-US" altLang="en-US" dirty="0"/>
          </a:p>
          <a:p>
            <a:pPr marL="285750" indent="-285750" eaLnBrk="1" hangingPunct="1">
              <a:lnSpc>
                <a:spcPct val="90000"/>
              </a:lnSpc>
              <a:buFont typeface="Arial" panose="020B0604020202020204" pitchFamily="34" charset="0"/>
              <a:buChar char="•"/>
            </a:pPr>
            <a:r>
              <a:rPr lang="en-US" altLang="en-US" dirty="0"/>
              <a:t>Queuing (waiting line) systems are characterized by:</a:t>
            </a:r>
          </a:p>
          <a:p>
            <a:pPr marL="742950" lvl="1" indent="-285750" eaLnBrk="1" hangingPunct="1">
              <a:lnSpc>
                <a:spcPct val="90000"/>
              </a:lnSpc>
              <a:spcBef>
                <a:spcPct val="20000"/>
              </a:spcBef>
              <a:buSzPct val="75000"/>
              <a:buFont typeface="Arial" panose="020B0604020202020204" pitchFamily="34" charset="0"/>
              <a:buChar char="–"/>
            </a:pPr>
            <a:r>
              <a:rPr lang="en-US" altLang="en-US" dirty="0">
                <a:latin typeface="+mn-lt"/>
              </a:rPr>
              <a:t>Number of servers / number of queues</a:t>
            </a:r>
          </a:p>
          <a:p>
            <a:pPr marL="1200150" lvl="2" indent="-285750" eaLnBrk="1" hangingPunct="1">
              <a:lnSpc>
                <a:spcPct val="90000"/>
              </a:lnSpc>
              <a:spcBef>
                <a:spcPct val="20000"/>
              </a:spcBef>
              <a:buSzPct val="75000"/>
              <a:buFont typeface="Courier New" panose="02070309020205020404" pitchFamily="49" charset="0"/>
              <a:buChar char="o"/>
            </a:pPr>
            <a:r>
              <a:rPr lang="en-US" altLang="en-US" dirty="0">
                <a:latin typeface="+mn-lt"/>
              </a:rPr>
              <a:t>SSSQ – Single Server Single Queue</a:t>
            </a:r>
          </a:p>
          <a:p>
            <a:pPr marL="1200150" lvl="2" indent="-285750" eaLnBrk="1" hangingPunct="1">
              <a:lnSpc>
                <a:spcPct val="90000"/>
              </a:lnSpc>
              <a:spcBef>
                <a:spcPct val="20000"/>
              </a:spcBef>
              <a:buSzPct val="75000"/>
              <a:buFont typeface="Courier New" panose="02070309020205020404" pitchFamily="49" charset="0"/>
              <a:buChar char="o"/>
            </a:pPr>
            <a:r>
              <a:rPr lang="en-US" altLang="en-US" dirty="0">
                <a:latin typeface="+mn-lt"/>
              </a:rPr>
              <a:t>SSMQ – Single Server Multiple Queue</a:t>
            </a:r>
          </a:p>
          <a:p>
            <a:pPr marL="1200150" lvl="2" indent="-285750" eaLnBrk="1" hangingPunct="1">
              <a:lnSpc>
                <a:spcPct val="90000"/>
              </a:lnSpc>
              <a:spcBef>
                <a:spcPct val="20000"/>
              </a:spcBef>
              <a:buSzPct val="75000"/>
              <a:buFont typeface="Courier New" panose="02070309020205020404" pitchFamily="49" charset="0"/>
              <a:buChar char="o"/>
            </a:pPr>
            <a:r>
              <a:rPr lang="en-US" altLang="en-US" dirty="0">
                <a:latin typeface="+mn-lt"/>
              </a:rPr>
              <a:t>MSSQ – Multiple Server Single Queue</a:t>
            </a:r>
          </a:p>
          <a:p>
            <a:pPr marL="1200150" lvl="2" indent="-285750" eaLnBrk="1" hangingPunct="1">
              <a:lnSpc>
                <a:spcPct val="90000"/>
              </a:lnSpc>
              <a:spcBef>
                <a:spcPct val="20000"/>
              </a:spcBef>
              <a:buSzPct val="75000"/>
              <a:buFont typeface="Courier New" panose="02070309020205020404" pitchFamily="49" charset="0"/>
              <a:buChar char="o"/>
            </a:pPr>
            <a:r>
              <a:rPr lang="en-US" altLang="en-US" dirty="0">
                <a:latin typeface="+mn-lt"/>
              </a:rPr>
              <a:t>MSMQ - Multiple Server Multiple Queue</a:t>
            </a:r>
          </a:p>
          <a:p>
            <a:pPr marL="742950" lvl="1" indent="-285750" eaLnBrk="1" hangingPunct="1">
              <a:lnSpc>
                <a:spcPct val="90000"/>
              </a:lnSpc>
              <a:spcBef>
                <a:spcPct val="20000"/>
              </a:spcBef>
              <a:buSzPct val="75000"/>
              <a:buFont typeface="Arial" panose="020B0604020202020204" pitchFamily="34" charset="0"/>
              <a:buChar char="–"/>
            </a:pPr>
            <a:r>
              <a:rPr lang="en-US" altLang="en-US" dirty="0">
                <a:latin typeface="+mn-lt"/>
              </a:rPr>
              <a:t>Arrival Rate (Arrival Intervals)</a:t>
            </a:r>
          </a:p>
          <a:p>
            <a:pPr marL="742950" lvl="1" indent="-285750" eaLnBrk="1" hangingPunct="1">
              <a:lnSpc>
                <a:spcPct val="90000"/>
              </a:lnSpc>
              <a:spcBef>
                <a:spcPct val="20000"/>
              </a:spcBef>
              <a:buSzPct val="75000"/>
              <a:buFont typeface="Arial" panose="020B0604020202020204" pitchFamily="34" charset="0"/>
              <a:buChar char="–"/>
            </a:pPr>
            <a:r>
              <a:rPr lang="en-US" altLang="en-US" dirty="0">
                <a:latin typeface="+mn-lt"/>
              </a:rPr>
              <a:t>Service Rate (Service Times)</a:t>
            </a:r>
          </a:p>
          <a:p>
            <a:pPr marL="285750" indent="-285750" eaLnBrk="1" hangingPunct="1">
              <a:lnSpc>
                <a:spcPct val="90000"/>
              </a:lnSpc>
              <a:buFont typeface="Arial" panose="020B0604020202020204" pitchFamily="34" charset="0"/>
              <a:buChar char="•"/>
            </a:pPr>
            <a:endParaRPr lang="en-US" altLang="en-US" dirty="0"/>
          </a:p>
          <a:p>
            <a:pPr marL="285750" indent="-285750" eaLnBrk="1" hangingPunct="1">
              <a:lnSpc>
                <a:spcPct val="90000"/>
              </a:lnSpc>
              <a:buFont typeface="Arial" panose="020B0604020202020204" pitchFamily="34" charset="0"/>
              <a:buChar char="•"/>
            </a:pPr>
            <a:endParaRPr lang="en-US" altLang="en-US" dirty="0"/>
          </a:p>
        </p:txBody>
      </p:sp>
    </p:spTree>
    <p:extLst>
      <p:ext uri="{BB962C8B-B14F-4D97-AF65-F5344CB8AC3E}">
        <p14:creationId xmlns:p14="http://schemas.microsoft.com/office/powerpoint/2010/main" val="2664593284"/>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AF612AD4-569B-4AFF-8B31-611D43152B0D}"/>
              </a:ext>
            </a:extLst>
          </p:cNvPr>
          <p:cNvSpPr>
            <a:spLocks noGrp="1" noChangeArrowheads="1"/>
          </p:cNvSpPr>
          <p:nvPr>
            <p:ph type="title"/>
          </p:nvPr>
        </p:nvSpPr>
        <p:spPr/>
        <p:txBody>
          <a:bodyPr/>
          <a:lstStyle/>
          <a:p>
            <a:r>
              <a:rPr lang="en-US" altLang="en-US" sz="1800" dirty="0"/>
              <a:t>Queuing Systems</a:t>
            </a:r>
          </a:p>
        </p:txBody>
      </p:sp>
      <p:sp>
        <p:nvSpPr>
          <p:cNvPr id="13" name="TextBox 12">
            <a:extLst>
              <a:ext uri="{FF2B5EF4-FFF2-40B4-BE49-F238E27FC236}">
                <a16:creationId xmlns:a16="http://schemas.microsoft.com/office/drawing/2014/main" id="{4AB2F29E-1EC2-424C-8103-47EA9B637792}"/>
              </a:ext>
            </a:extLst>
          </p:cNvPr>
          <p:cNvSpPr txBox="1"/>
          <p:nvPr/>
        </p:nvSpPr>
        <p:spPr>
          <a:xfrm>
            <a:off x="1143000" y="1371600"/>
            <a:ext cx="7543793" cy="2406813"/>
          </a:xfrm>
          <a:prstGeom prst="rect">
            <a:avLst/>
          </a:prstGeom>
          <a:noFill/>
        </p:spPr>
        <p:txBody>
          <a:bodyPr wrap="square">
            <a:spAutoFit/>
          </a:bodyPr>
          <a:lstStyle/>
          <a:p>
            <a:pPr eaLnBrk="1" hangingPunct="1">
              <a:lnSpc>
                <a:spcPct val="90000"/>
              </a:lnSpc>
            </a:pPr>
            <a:r>
              <a:rPr lang="en-US" altLang="en-US" b="1" dirty="0"/>
              <a:t>Outcome</a:t>
            </a:r>
          </a:p>
          <a:p>
            <a:pPr eaLnBrk="1" hangingPunct="1">
              <a:lnSpc>
                <a:spcPct val="90000"/>
              </a:lnSpc>
            </a:pPr>
            <a:endParaRPr lang="en-US" altLang="en-US" dirty="0"/>
          </a:p>
          <a:p>
            <a:pPr marL="285750" indent="-285750" eaLnBrk="1" hangingPunct="1">
              <a:lnSpc>
                <a:spcPct val="90000"/>
              </a:lnSpc>
              <a:buFont typeface="Arial" panose="020B0604020202020204" pitchFamily="34" charset="0"/>
              <a:buChar char="•"/>
            </a:pPr>
            <a:r>
              <a:rPr lang="en-US" altLang="en-US" dirty="0"/>
              <a:t>Performance of a queuing system is measured by</a:t>
            </a:r>
          </a:p>
          <a:p>
            <a:pPr marL="742950" lvl="1" indent="-285750" eaLnBrk="1" hangingPunct="1">
              <a:lnSpc>
                <a:spcPct val="90000"/>
              </a:lnSpc>
              <a:spcBef>
                <a:spcPct val="20000"/>
              </a:spcBef>
              <a:buSzPct val="75000"/>
              <a:buFont typeface="Arial" panose="020B0604020202020204" pitchFamily="34" charset="0"/>
              <a:buChar char="–"/>
            </a:pPr>
            <a:r>
              <a:rPr lang="en-US" altLang="en-US" dirty="0">
                <a:latin typeface="+mn-lt"/>
              </a:rPr>
              <a:t>Average time waiting in queue/system</a:t>
            </a:r>
          </a:p>
          <a:p>
            <a:pPr marL="742950" lvl="1" indent="-285750" eaLnBrk="1" hangingPunct="1">
              <a:lnSpc>
                <a:spcPct val="90000"/>
              </a:lnSpc>
              <a:spcBef>
                <a:spcPct val="20000"/>
              </a:spcBef>
              <a:buSzPct val="75000"/>
              <a:buFont typeface="Arial" panose="020B0604020202020204" pitchFamily="34" charset="0"/>
              <a:buChar char="–"/>
            </a:pPr>
            <a:r>
              <a:rPr lang="en-US" altLang="en-US" dirty="0">
                <a:latin typeface="+mn-lt"/>
              </a:rPr>
              <a:t>Average number of entities in queue/system</a:t>
            </a:r>
          </a:p>
          <a:p>
            <a:pPr marL="285750" indent="-285750" eaLnBrk="1" hangingPunct="1">
              <a:lnSpc>
                <a:spcPct val="90000"/>
              </a:lnSpc>
              <a:buFont typeface="Arial" panose="020B0604020202020204" pitchFamily="34" charset="0"/>
              <a:buChar char="•"/>
            </a:pPr>
            <a:endParaRPr lang="en-US" altLang="en-US" dirty="0"/>
          </a:p>
          <a:p>
            <a:pPr marL="285750" indent="-285750" eaLnBrk="1" hangingPunct="1">
              <a:lnSpc>
                <a:spcPct val="90000"/>
              </a:lnSpc>
              <a:buFont typeface="Arial" panose="020B0604020202020204" pitchFamily="34" charset="0"/>
              <a:buChar char="•"/>
            </a:pPr>
            <a:endParaRPr lang="en-US" altLang="en-US" dirty="0"/>
          </a:p>
          <a:p>
            <a:pPr marL="285750" indent="-285750" eaLnBrk="1" hangingPunct="1">
              <a:lnSpc>
                <a:spcPct val="90000"/>
              </a:lnSpc>
              <a:buFont typeface="Arial" panose="020B0604020202020204" pitchFamily="34" charset="0"/>
              <a:buChar char="•"/>
            </a:pPr>
            <a:endParaRPr lang="en-US" altLang="en-US" dirty="0"/>
          </a:p>
          <a:p>
            <a:pPr marL="285750" indent="-285750" eaLnBrk="1" hangingPunct="1">
              <a:lnSpc>
                <a:spcPct val="90000"/>
              </a:lnSpc>
              <a:buFont typeface="Arial" panose="020B0604020202020204" pitchFamily="34" charset="0"/>
              <a:buChar char="•"/>
            </a:pPr>
            <a:endParaRPr lang="en-US" altLang="en-US" dirty="0"/>
          </a:p>
          <a:p>
            <a:pPr marL="285750" indent="-285750" eaLnBrk="1" hangingPunct="1">
              <a:lnSpc>
                <a:spcPct val="90000"/>
              </a:lnSpc>
              <a:buFont typeface="Arial" panose="020B0604020202020204" pitchFamily="34" charset="0"/>
              <a:buChar char="•"/>
            </a:pPr>
            <a:endParaRPr lang="en-US" altLang="en-US" dirty="0"/>
          </a:p>
        </p:txBody>
      </p:sp>
      <p:pic>
        <p:nvPicPr>
          <p:cNvPr id="3" name="Picture 2" descr="Diagram&#10;&#10;Description automatically generated with medium confidence">
            <a:extLst>
              <a:ext uri="{FF2B5EF4-FFF2-40B4-BE49-F238E27FC236}">
                <a16:creationId xmlns:a16="http://schemas.microsoft.com/office/drawing/2014/main" id="{1BDA04ED-112F-46D3-8888-03C73461B551}"/>
              </a:ext>
            </a:extLst>
          </p:cNvPr>
          <p:cNvPicPr>
            <a:picLocks noChangeAspect="1"/>
          </p:cNvPicPr>
          <p:nvPr/>
        </p:nvPicPr>
        <p:blipFill>
          <a:blip r:embed="rId2"/>
          <a:stretch>
            <a:fillRect/>
          </a:stretch>
        </p:blipFill>
        <p:spPr>
          <a:xfrm>
            <a:off x="1600200" y="2895600"/>
            <a:ext cx="5019675" cy="1476375"/>
          </a:xfrm>
          <a:prstGeom prst="rect">
            <a:avLst/>
          </a:prstGeom>
        </p:spPr>
      </p:pic>
    </p:spTree>
    <p:extLst>
      <p:ext uri="{BB962C8B-B14F-4D97-AF65-F5344CB8AC3E}">
        <p14:creationId xmlns:p14="http://schemas.microsoft.com/office/powerpoint/2010/main" val="3789656908"/>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AF612AD4-569B-4AFF-8B31-611D43152B0D}"/>
              </a:ext>
            </a:extLst>
          </p:cNvPr>
          <p:cNvSpPr>
            <a:spLocks noGrp="1" noChangeArrowheads="1"/>
          </p:cNvSpPr>
          <p:nvPr>
            <p:ph type="title"/>
          </p:nvPr>
        </p:nvSpPr>
        <p:spPr/>
        <p:txBody>
          <a:bodyPr/>
          <a:lstStyle/>
          <a:p>
            <a:r>
              <a:rPr lang="en-US" altLang="en-US" sz="1800" dirty="0"/>
              <a:t>Distribution in Queuing</a:t>
            </a:r>
          </a:p>
        </p:txBody>
      </p:sp>
      <p:sp>
        <p:nvSpPr>
          <p:cNvPr id="13" name="TextBox 12">
            <a:extLst>
              <a:ext uri="{FF2B5EF4-FFF2-40B4-BE49-F238E27FC236}">
                <a16:creationId xmlns:a16="http://schemas.microsoft.com/office/drawing/2014/main" id="{4AB2F29E-1EC2-424C-8103-47EA9B637792}"/>
              </a:ext>
            </a:extLst>
          </p:cNvPr>
          <p:cNvSpPr txBox="1"/>
          <p:nvPr/>
        </p:nvSpPr>
        <p:spPr>
          <a:xfrm>
            <a:off x="1143000" y="1371600"/>
            <a:ext cx="4648199" cy="5878532"/>
          </a:xfrm>
          <a:prstGeom prst="rect">
            <a:avLst/>
          </a:prstGeom>
          <a:noFill/>
        </p:spPr>
        <p:txBody>
          <a:bodyPr wrap="square">
            <a:spAutoFit/>
          </a:bodyPr>
          <a:lstStyle/>
          <a:p>
            <a:pPr marL="285750" indent="-285750" eaLnBrk="1" hangingPunct="1">
              <a:buFont typeface="Arial" panose="020B0604020202020204" pitchFamily="34" charset="0"/>
              <a:buChar char="•"/>
            </a:pPr>
            <a:r>
              <a:rPr lang="en-US" altLang="en-US" dirty="0"/>
              <a:t>Arrival Intervals (time between two consecutive arrivals) and Service Time (time to serve one customer) are exponentially distributed. </a:t>
            </a:r>
          </a:p>
          <a:p>
            <a:pPr marL="285750" indent="-285750" eaLnBrk="1" hangingPunct="1">
              <a:buFont typeface="Arial" panose="020B0604020202020204" pitchFamily="34" charset="0"/>
              <a:buChar char="•"/>
            </a:pPr>
            <a:endParaRPr lang="en-US" altLang="en-US" dirty="0"/>
          </a:p>
          <a:p>
            <a:pPr marL="285750" indent="-285750" eaLnBrk="1" hangingPunct="1">
              <a:buFont typeface="Arial" panose="020B0604020202020204" pitchFamily="34" charset="0"/>
              <a:buChar char="•"/>
            </a:pPr>
            <a:r>
              <a:rPr lang="en-US" altLang="en-US" dirty="0"/>
              <a:t>Confirm it yourself by watching cars on a street!</a:t>
            </a:r>
          </a:p>
          <a:p>
            <a:pPr marL="285750" indent="-285750" eaLnBrk="1" hangingPunct="1">
              <a:buFont typeface="Arial" panose="020B0604020202020204" pitchFamily="34" charset="0"/>
              <a:buChar char="•"/>
            </a:pPr>
            <a:endParaRPr lang="en-US" altLang="en-US" dirty="0"/>
          </a:p>
          <a:p>
            <a:pPr eaLnBrk="1" hangingPunct="1"/>
            <a:r>
              <a:rPr lang="en-US" altLang="en-US" dirty="0"/>
              <a:t>Sample Problem</a:t>
            </a:r>
          </a:p>
          <a:p>
            <a:pPr eaLnBrk="1" hangingPunct="1"/>
            <a:endParaRPr lang="en-US" altLang="en-US" dirty="0"/>
          </a:p>
          <a:p>
            <a:pPr marL="285750" indent="-285750" eaLnBrk="1" hangingPunct="1">
              <a:buFont typeface="Arial" panose="020B0604020202020204" pitchFamily="34" charset="0"/>
              <a:buChar char="•"/>
            </a:pPr>
            <a:r>
              <a:rPr lang="en-US" altLang="en-US" dirty="0"/>
              <a:t>A loading dock (SSSQ) has trucks arriving every 36 minutes (0.6 </a:t>
            </a:r>
            <a:r>
              <a:rPr lang="en-US" altLang="en-US" dirty="0" err="1"/>
              <a:t>hrs</a:t>
            </a:r>
            <a:r>
              <a:rPr lang="en-US" altLang="en-US" dirty="0"/>
              <a:t>) </a:t>
            </a:r>
            <a:r>
              <a:rPr lang="en-US" altLang="en-US" b="1" dirty="0"/>
              <a:t>on average</a:t>
            </a:r>
            <a:r>
              <a:rPr lang="en-US" altLang="en-US" dirty="0"/>
              <a:t>, and the </a:t>
            </a:r>
            <a:r>
              <a:rPr lang="en-US" altLang="en-US" b="1" dirty="0"/>
              <a:t>average</a:t>
            </a:r>
            <a:r>
              <a:rPr lang="en-US" altLang="en-US" dirty="0"/>
              <a:t> service (loading / unloading) time is 30 minutes (0.5 </a:t>
            </a:r>
            <a:r>
              <a:rPr lang="en-US" altLang="en-US" dirty="0" err="1"/>
              <a:t>hrs</a:t>
            </a:r>
            <a:r>
              <a:rPr lang="en-US" altLang="en-US" dirty="0"/>
              <a:t>). </a:t>
            </a:r>
            <a:r>
              <a:rPr lang="en-US" altLang="en-US" b="1" dirty="0"/>
              <a:t>A new conveyer belt system can reduce that to 15 minutes (0.25 hours).</a:t>
            </a:r>
            <a:r>
              <a:rPr lang="en-US" altLang="en-US" dirty="0"/>
              <a:t> Simulate the arrival of 200 trucks to see how performance would be affected by the new system.</a:t>
            </a:r>
          </a:p>
          <a:p>
            <a:pPr marL="285750" indent="-285750" eaLnBrk="1" hangingPunct="1">
              <a:buFont typeface="Arial" panose="020B0604020202020204" pitchFamily="34" charset="0"/>
              <a:buChar char="•"/>
            </a:pPr>
            <a:endParaRPr lang="en-US" altLang="en-US" dirty="0"/>
          </a:p>
          <a:p>
            <a:pPr marL="285750" indent="-285750" eaLnBrk="1" hangingPunct="1">
              <a:lnSpc>
                <a:spcPct val="90000"/>
              </a:lnSpc>
              <a:buFont typeface="Arial" panose="020B0604020202020204" pitchFamily="34" charset="0"/>
              <a:buChar char="•"/>
            </a:pPr>
            <a:endParaRPr lang="en-US" altLang="en-US" dirty="0"/>
          </a:p>
          <a:p>
            <a:pPr marL="285750" indent="-285750" eaLnBrk="1" hangingPunct="1">
              <a:lnSpc>
                <a:spcPct val="90000"/>
              </a:lnSpc>
              <a:buFont typeface="Arial" panose="020B0604020202020204" pitchFamily="34" charset="0"/>
              <a:buChar char="•"/>
            </a:pPr>
            <a:endParaRPr lang="en-US" altLang="en-US" dirty="0"/>
          </a:p>
          <a:p>
            <a:pPr marL="285750" indent="-285750" eaLnBrk="1" hangingPunct="1">
              <a:lnSpc>
                <a:spcPct val="90000"/>
              </a:lnSpc>
              <a:buFont typeface="Arial" panose="020B0604020202020204" pitchFamily="34" charset="0"/>
              <a:buChar char="•"/>
            </a:pPr>
            <a:endParaRPr lang="en-US" altLang="en-US" dirty="0"/>
          </a:p>
          <a:p>
            <a:pPr marL="285750" indent="-285750" eaLnBrk="1" hangingPunct="1">
              <a:lnSpc>
                <a:spcPct val="90000"/>
              </a:lnSpc>
              <a:buFont typeface="Arial" panose="020B0604020202020204" pitchFamily="34" charset="0"/>
              <a:buChar char="•"/>
            </a:pPr>
            <a:endParaRPr lang="en-US" altLang="en-US" dirty="0"/>
          </a:p>
          <a:p>
            <a:pPr marL="285750" indent="-285750" eaLnBrk="1" hangingPunct="1">
              <a:lnSpc>
                <a:spcPct val="90000"/>
              </a:lnSpc>
              <a:buFont typeface="Arial" panose="020B0604020202020204" pitchFamily="34" charset="0"/>
              <a:buChar char="•"/>
            </a:pPr>
            <a:endParaRPr lang="en-US" altLang="en-US" dirty="0"/>
          </a:p>
        </p:txBody>
      </p:sp>
      <p:grpSp>
        <p:nvGrpSpPr>
          <p:cNvPr id="5" name="Group 4">
            <a:extLst>
              <a:ext uri="{FF2B5EF4-FFF2-40B4-BE49-F238E27FC236}">
                <a16:creationId xmlns:a16="http://schemas.microsoft.com/office/drawing/2014/main" id="{060BF0E2-0249-4FD1-BF28-98EC686DF9A8}"/>
              </a:ext>
            </a:extLst>
          </p:cNvPr>
          <p:cNvGrpSpPr>
            <a:grpSpLocks/>
          </p:cNvGrpSpPr>
          <p:nvPr/>
        </p:nvGrpSpPr>
        <p:grpSpPr bwMode="auto">
          <a:xfrm>
            <a:off x="6019800" y="1524000"/>
            <a:ext cx="2362200" cy="1524000"/>
            <a:chOff x="2880" y="3312"/>
            <a:chExt cx="768" cy="480"/>
          </a:xfrm>
        </p:grpSpPr>
        <p:sp>
          <p:nvSpPr>
            <p:cNvPr id="6" name="Freeform 5">
              <a:extLst>
                <a:ext uri="{FF2B5EF4-FFF2-40B4-BE49-F238E27FC236}">
                  <a16:creationId xmlns:a16="http://schemas.microsoft.com/office/drawing/2014/main" id="{E29C0B1F-52D5-44D5-ADB5-7C92B631715B}"/>
                </a:ext>
              </a:extLst>
            </p:cNvPr>
            <p:cNvSpPr>
              <a:spLocks/>
            </p:cNvSpPr>
            <p:nvPr/>
          </p:nvSpPr>
          <p:spPr bwMode="auto">
            <a:xfrm>
              <a:off x="2976" y="3408"/>
              <a:ext cx="551" cy="319"/>
            </a:xfrm>
            <a:custGeom>
              <a:avLst/>
              <a:gdLst>
                <a:gd name="T0" fmla="*/ 0 w 551"/>
                <a:gd name="T1" fmla="*/ 0 h 319"/>
                <a:gd name="T2" fmla="*/ 90 w 551"/>
                <a:gd name="T3" fmla="*/ 141 h 319"/>
                <a:gd name="T4" fmla="*/ 179 w 551"/>
                <a:gd name="T5" fmla="*/ 231 h 319"/>
                <a:gd name="T6" fmla="*/ 256 w 551"/>
                <a:gd name="T7" fmla="*/ 256 h 319"/>
                <a:gd name="T8" fmla="*/ 551 w 551"/>
                <a:gd name="T9" fmla="*/ 308 h 319"/>
                <a:gd name="T10" fmla="*/ 0 60000 65536"/>
                <a:gd name="T11" fmla="*/ 0 60000 65536"/>
                <a:gd name="T12" fmla="*/ 0 60000 65536"/>
                <a:gd name="T13" fmla="*/ 0 60000 65536"/>
                <a:gd name="T14" fmla="*/ 0 60000 65536"/>
                <a:gd name="T15" fmla="*/ 0 w 551"/>
                <a:gd name="T16" fmla="*/ 0 h 319"/>
                <a:gd name="T17" fmla="*/ 551 w 551"/>
                <a:gd name="T18" fmla="*/ 319 h 319"/>
              </a:gdLst>
              <a:ahLst/>
              <a:cxnLst>
                <a:cxn ang="T10">
                  <a:pos x="T0" y="T1"/>
                </a:cxn>
                <a:cxn ang="T11">
                  <a:pos x="T2" y="T3"/>
                </a:cxn>
                <a:cxn ang="T12">
                  <a:pos x="T4" y="T5"/>
                </a:cxn>
                <a:cxn ang="T13">
                  <a:pos x="T6" y="T7"/>
                </a:cxn>
                <a:cxn ang="T14">
                  <a:pos x="T8" y="T9"/>
                </a:cxn>
              </a:cxnLst>
              <a:rect l="T15" t="T16" r="T17" b="T18"/>
              <a:pathLst>
                <a:path w="551" h="319">
                  <a:moveTo>
                    <a:pt x="0" y="0"/>
                  </a:moveTo>
                  <a:cubicBezTo>
                    <a:pt x="25" y="63"/>
                    <a:pt x="42" y="94"/>
                    <a:pt x="90" y="141"/>
                  </a:cubicBezTo>
                  <a:cubicBezTo>
                    <a:pt x="113" y="209"/>
                    <a:pt x="92" y="172"/>
                    <a:pt x="179" y="231"/>
                  </a:cubicBezTo>
                  <a:cubicBezTo>
                    <a:pt x="201" y="246"/>
                    <a:pt x="256" y="256"/>
                    <a:pt x="256" y="256"/>
                  </a:cubicBezTo>
                  <a:cubicBezTo>
                    <a:pt x="350" y="319"/>
                    <a:pt x="436" y="308"/>
                    <a:pt x="551" y="308"/>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 name="Line 6">
              <a:extLst>
                <a:ext uri="{FF2B5EF4-FFF2-40B4-BE49-F238E27FC236}">
                  <a16:creationId xmlns:a16="http://schemas.microsoft.com/office/drawing/2014/main" id="{FD3DD050-55AE-41B1-9A5C-801516A9A642}"/>
                </a:ext>
              </a:extLst>
            </p:cNvPr>
            <p:cNvSpPr>
              <a:spLocks noChangeShapeType="1"/>
            </p:cNvSpPr>
            <p:nvPr/>
          </p:nvSpPr>
          <p:spPr bwMode="auto">
            <a:xfrm>
              <a:off x="2880" y="3312"/>
              <a:ext cx="0" cy="48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 name="Line 7">
              <a:extLst>
                <a:ext uri="{FF2B5EF4-FFF2-40B4-BE49-F238E27FC236}">
                  <a16:creationId xmlns:a16="http://schemas.microsoft.com/office/drawing/2014/main" id="{E154C1D0-9BA6-455F-82F6-DA6930FFDEDA}"/>
                </a:ext>
              </a:extLst>
            </p:cNvPr>
            <p:cNvSpPr>
              <a:spLocks noChangeShapeType="1"/>
            </p:cNvSpPr>
            <p:nvPr/>
          </p:nvSpPr>
          <p:spPr bwMode="auto">
            <a:xfrm>
              <a:off x="2880" y="3792"/>
              <a:ext cx="76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Tree>
    <p:extLst>
      <p:ext uri="{BB962C8B-B14F-4D97-AF65-F5344CB8AC3E}">
        <p14:creationId xmlns:p14="http://schemas.microsoft.com/office/powerpoint/2010/main" val="40138679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A0B82698-91ED-4DC3-B145-C1A70FAB7337}"/>
              </a:ext>
            </a:extLst>
          </p:cNvPr>
          <p:cNvSpPr>
            <a:spLocks noGrp="1" noChangeArrowheads="1"/>
          </p:cNvSpPr>
          <p:nvPr>
            <p:ph type="title"/>
          </p:nvPr>
        </p:nvSpPr>
        <p:spPr>
          <a:xfrm>
            <a:off x="990600" y="228600"/>
            <a:ext cx="7543800" cy="838200"/>
          </a:xfrm>
          <a:noFill/>
        </p:spPr>
        <p:txBody>
          <a:bodyPr/>
          <a:lstStyle/>
          <a:p>
            <a:r>
              <a:rPr lang="en-US" altLang="en-US" sz="1800"/>
              <a:t>The Modeling Process</a:t>
            </a:r>
          </a:p>
        </p:txBody>
      </p:sp>
      <p:sp>
        <p:nvSpPr>
          <p:cNvPr id="31747" name="AutoShape 9">
            <a:extLst>
              <a:ext uri="{FF2B5EF4-FFF2-40B4-BE49-F238E27FC236}">
                <a16:creationId xmlns:a16="http://schemas.microsoft.com/office/drawing/2014/main" id="{FD301C9B-2D23-4379-B4F5-CE972D847170}"/>
              </a:ext>
            </a:extLst>
          </p:cNvPr>
          <p:cNvSpPr>
            <a:spLocks noChangeArrowheads="1"/>
          </p:cNvSpPr>
          <p:nvPr/>
        </p:nvSpPr>
        <p:spPr bwMode="auto">
          <a:xfrm>
            <a:off x="1143000" y="4800600"/>
            <a:ext cx="2057400" cy="838200"/>
          </a:xfrm>
          <a:prstGeom prst="flowChartAlternateProcess">
            <a:avLst/>
          </a:prstGeom>
          <a:solidFill>
            <a:schemeClr val="accent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eaLnBrk="1" hangingPunct="1">
              <a:spcBef>
                <a:spcPct val="0"/>
              </a:spcBef>
              <a:buFontTx/>
              <a:buNone/>
            </a:pPr>
            <a:r>
              <a:rPr lang="en-US" altLang="en-US" b="1">
                <a:solidFill>
                  <a:schemeClr val="bg2"/>
                </a:solidFill>
                <a:latin typeface="Comic Sans MS" panose="030F0702030302020204" pitchFamily="66" charset="0"/>
              </a:rPr>
              <a:t>Management</a:t>
            </a:r>
          </a:p>
          <a:p>
            <a:pPr algn="ctr" eaLnBrk="1" hangingPunct="1">
              <a:spcBef>
                <a:spcPct val="0"/>
              </a:spcBef>
              <a:buFontTx/>
              <a:buNone/>
            </a:pPr>
            <a:r>
              <a:rPr lang="en-US" altLang="en-US" b="1">
                <a:solidFill>
                  <a:schemeClr val="bg2"/>
                </a:solidFill>
                <a:latin typeface="Comic Sans MS" panose="030F0702030302020204" pitchFamily="66" charset="0"/>
              </a:rPr>
              <a:t>Situation</a:t>
            </a:r>
          </a:p>
        </p:txBody>
      </p:sp>
      <p:sp>
        <p:nvSpPr>
          <p:cNvPr id="31748" name="AutoShape 10">
            <a:extLst>
              <a:ext uri="{FF2B5EF4-FFF2-40B4-BE49-F238E27FC236}">
                <a16:creationId xmlns:a16="http://schemas.microsoft.com/office/drawing/2014/main" id="{8E7EB695-E0EA-4F73-A2C1-9F28BA7CD983}"/>
              </a:ext>
            </a:extLst>
          </p:cNvPr>
          <p:cNvSpPr>
            <a:spLocks noChangeArrowheads="1"/>
          </p:cNvSpPr>
          <p:nvPr/>
        </p:nvSpPr>
        <p:spPr bwMode="auto">
          <a:xfrm>
            <a:off x="5943600" y="4800600"/>
            <a:ext cx="2057400" cy="838200"/>
          </a:xfrm>
          <a:prstGeom prst="flowChartAlternateProcess">
            <a:avLst/>
          </a:prstGeom>
          <a:solidFill>
            <a:schemeClr val="accent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eaLnBrk="1" hangingPunct="1">
              <a:spcBef>
                <a:spcPct val="0"/>
              </a:spcBef>
              <a:buFontTx/>
              <a:buNone/>
            </a:pPr>
            <a:r>
              <a:rPr lang="en-US" altLang="en-US" b="1">
                <a:solidFill>
                  <a:schemeClr val="bg2"/>
                </a:solidFill>
                <a:latin typeface="Comic Sans MS" panose="030F0702030302020204" pitchFamily="66" charset="0"/>
              </a:rPr>
              <a:t>Decisions</a:t>
            </a:r>
          </a:p>
        </p:txBody>
      </p:sp>
      <p:sp>
        <p:nvSpPr>
          <p:cNvPr id="31749" name="Line 11">
            <a:extLst>
              <a:ext uri="{FF2B5EF4-FFF2-40B4-BE49-F238E27FC236}">
                <a16:creationId xmlns:a16="http://schemas.microsoft.com/office/drawing/2014/main" id="{0772219C-93A2-47A4-A440-15A7FF961DD1}"/>
              </a:ext>
            </a:extLst>
          </p:cNvPr>
          <p:cNvSpPr>
            <a:spLocks noChangeShapeType="1"/>
          </p:cNvSpPr>
          <p:nvPr/>
        </p:nvSpPr>
        <p:spPr bwMode="auto">
          <a:xfrm>
            <a:off x="528638" y="4056063"/>
            <a:ext cx="8077200" cy="0"/>
          </a:xfrm>
          <a:prstGeom prst="line">
            <a:avLst/>
          </a:prstGeom>
          <a:noFill/>
          <a:ln w="19050">
            <a:solidFill>
              <a:schemeClr val="tx1"/>
            </a:solidFill>
            <a:prstDash val="sysDot"/>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31750" name="Line 12">
            <a:extLst>
              <a:ext uri="{FF2B5EF4-FFF2-40B4-BE49-F238E27FC236}">
                <a16:creationId xmlns:a16="http://schemas.microsoft.com/office/drawing/2014/main" id="{6173F8A2-E783-4716-9769-3B764A2D91A4}"/>
              </a:ext>
            </a:extLst>
          </p:cNvPr>
          <p:cNvSpPr>
            <a:spLocks noChangeShapeType="1"/>
          </p:cNvSpPr>
          <p:nvPr/>
        </p:nvSpPr>
        <p:spPr bwMode="auto">
          <a:xfrm flipV="1">
            <a:off x="2133600" y="3352800"/>
            <a:ext cx="0" cy="1447800"/>
          </a:xfrm>
          <a:prstGeom prst="line">
            <a:avLst/>
          </a:prstGeom>
          <a:noFill/>
          <a:ln w="25400">
            <a:solidFill>
              <a:schemeClr val="tx1"/>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1751" name="AutoShape 13">
            <a:extLst>
              <a:ext uri="{FF2B5EF4-FFF2-40B4-BE49-F238E27FC236}">
                <a16:creationId xmlns:a16="http://schemas.microsoft.com/office/drawing/2014/main" id="{32420FF8-B4EF-4F74-B0B5-6739182A9D96}"/>
              </a:ext>
            </a:extLst>
          </p:cNvPr>
          <p:cNvSpPr>
            <a:spLocks noChangeArrowheads="1"/>
          </p:cNvSpPr>
          <p:nvPr/>
        </p:nvSpPr>
        <p:spPr bwMode="auto">
          <a:xfrm>
            <a:off x="1143000" y="2514600"/>
            <a:ext cx="2057400" cy="838200"/>
          </a:xfrm>
          <a:prstGeom prst="flowChartAlternateProcess">
            <a:avLst/>
          </a:prstGeom>
          <a:solidFill>
            <a:schemeClr val="accent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eaLnBrk="1" hangingPunct="1">
              <a:spcBef>
                <a:spcPct val="0"/>
              </a:spcBef>
              <a:buFontTx/>
              <a:buNone/>
            </a:pPr>
            <a:r>
              <a:rPr lang="en-US" altLang="en-US" b="1">
                <a:solidFill>
                  <a:schemeClr val="bg2"/>
                </a:solidFill>
                <a:latin typeface="Comic Sans MS" panose="030F0702030302020204" pitchFamily="66" charset="0"/>
              </a:rPr>
              <a:t>Model</a:t>
            </a:r>
          </a:p>
        </p:txBody>
      </p:sp>
      <p:sp>
        <p:nvSpPr>
          <p:cNvPr id="31752" name="Text Box 14">
            <a:extLst>
              <a:ext uri="{FF2B5EF4-FFF2-40B4-BE49-F238E27FC236}">
                <a16:creationId xmlns:a16="http://schemas.microsoft.com/office/drawing/2014/main" id="{23386B0E-E4A2-47D1-ACC5-16D888D407B7}"/>
              </a:ext>
            </a:extLst>
          </p:cNvPr>
          <p:cNvSpPr txBox="1">
            <a:spLocks noChangeArrowheads="1"/>
          </p:cNvSpPr>
          <p:nvPr/>
        </p:nvSpPr>
        <p:spPr bwMode="auto">
          <a:xfrm>
            <a:off x="3881438" y="2276475"/>
            <a:ext cx="101917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lang="en-US" altLang="en-US" b="1">
                <a:solidFill>
                  <a:srgbClr val="000000"/>
                </a:solidFill>
              </a:rPr>
              <a:t>Analysis</a:t>
            </a:r>
          </a:p>
        </p:txBody>
      </p:sp>
      <p:sp>
        <p:nvSpPr>
          <p:cNvPr id="31753" name="AutoShape 15">
            <a:extLst>
              <a:ext uri="{FF2B5EF4-FFF2-40B4-BE49-F238E27FC236}">
                <a16:creationId xmlns:a16="http://schemas.microsoft.com/office/drawing/2014/main" id="{E7815EFB-68E9-45E0-B167-EF15BCFEE32A}"/>
              </a:ext>
            </a:extLst>
          </p:cNvPr>
          <p:cNvSpPr>
            <a:spLocks noChangeArrowheads="1"/>
          </p:cNvSpPr>
          <p:nvPr/>
        </p:nvSpPr>
        <p:spPr bwMode="auto">
          <a:xfrm>
            <a:off x="5943600" y="2514600"/>
            <a:ext cx="2057400" cy="838200"/>
          </a:xfrm>
          <a:prstGeom prst="flowChartAlternateProcess">
            <a:avLst/>
          </a:prstGeom>
          <a:solidFill>
            <a:schemeClr val="accent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eaLnBrk="1" hangingPunct="1">
              <a:spcBef>
                <a:spcPct val="0"/>
              </a:spcBef>
              <a:buFontTx/>
              <a:buNone/>
            </a:pPr>
            <a:r>
              <a:rPr lang="en-US" altLang="en-US" b="1">
                <a:solidFill>
                  <a:schemeClr val="bg2"/>
                </a:solidFill>
                <a:latin typeface="Comic Sans MS" panose="030F0702030302020204" pitchFamily="66" charset="0"/>
              </a:rPr>
              <a:t>Results</a:t>
            </a:r>
          </a:p>
        </p:txBody>
      </p:sp>
      <p:sp>
        <p:nvSpPr>
          <p:cNvPr id="31754" name="Line 16">
            <a:extLst>
              <a:ext uri="{FF2B5EF4-FFF2-40B4-BE49-F238E27FC236}">
                <a16:creationId xmlns:a16="http://schemas.microsoft.com/office/drawing/2014/main" id="{9E3FF367-17A9-4149-A3AE-D4A99EC88666}"/>
              </a:ext>
            </a:extLst>
          </p:cNvPr>
          <p:cNvSpPr>
            <a:spLocks noChangeShapeType="1"/>
          </p:cNvSpPr>
          <p:nvPr/>
        </p:nvSpPr>
        <p:spPr bwMode="auto">
          <a:xfrm>
            <a:off x="3200400" y="2895600"/>
            <a:ext cx="2743200" cy="0"/>
          </a:xfrm>
          <a:prstGeom prst="line">
            <a:avLst/>
          </a:prstGeom>
          <a:noFill/>
          <a:ln w="25400">
            <a:solidFill>
              <a:schemeClr val="tx1"/>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1755" name="Line 17">
            <a:extLst>
              <a:ext uri="{FF2B5EF4-FFF2-40B4-BE49-F238E27FC236}">
                <a16:creationId xmlns:a16="http://schemas.microsoft.com/office/drawing/2014/main" id="{D1E092E0-F6BF-44A1-A394-26A0EB07439C}"/>
              </a:ext>
            </a:extLst>
          </p:cNvPr>
          <p:cNvSpPr>
            <a:spLocks noChangeShapeType="1"/>
          </p:cNvSpPr>
          <p:nvPr/>
        </p:nvSpPr>
        <p:spPr bwMode="auto">
          <a:xfrm>
            <a:off x="7010400" y="3352800"/>
            <a:ext cx="0" cy="1447800"/>
          </a:xfrm>
          <a:prstGeom prst="line">
            <a:avLst/>
          </a:prstGeom>
          <a:noFill/>
          <a:ln w="25400">
            <a:solidFill>
              <a:schemeClr val="tx1"/>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1756" name="Line 18">
            <a:extLst>
              <a:ext uri="{FF2B5EF4-FFF2-40B4-BE49-F238E27FC236}">
                <a16:creationId xmlns:a16="http://schemas.microsoft.com/office/drawing/2014/main" id="{33BBED79-5B68-439B-8373-8178AC2FF2E0}"/>
              </a:ext>
            </a:extLst>
          </p:cNvPr>
          <p:cNvSpPr>
            <a:spLocks noChangeShapeType="1"/>
          </p:cNvSpPr>
          <p:nvPr/>
        </p:nvSpPr>
        <p:spPr bwMode="auto">
          <a:xfrm flipH="1">
            <a:off x="3200400" y="5181600"/>
            <a:ext cx="2743200" cy="0"/>
          </a:xfrm>
          <a:prstGeom prst="line">
            <a:avLst/>
          </a:prstGeom>
          <a:noFill/>
          <a:ln w="25400">
            <a:solidFill>
              <a:schemeClr val="tx1"/>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1757" name="Text Box 19">
            <a:extLst>
              <a:ext uri="{FF2B5EF4-FFF2-40B4-BE49-F238E27FC236}">
                <a16:creationId xmlns:a16="http://schemas.microsoft.com/office/drawing/2014/main" id="{D0AD42E8-20CB-491D-8430-A473A7C10319}"/>
              </a:ext>
            </a:extLst>
          </p:cNvPr>
          <p:cNvSpPr txBox="1">
            <a:spLocks noChangeArrowheads="1"/>
          </p:cNvSpPr>
          <p:nvPr/>
        </p:nvSpPr>
        <p:spPr bwMode="auto">
          <a:xfrm>
            <a:off x="3957638" y="5400675"/>
            <a:ext cx="9874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lang="en-US" altLang="en-US" b="1">
                <a:solidFill>
                  <a:srgbClr val="000000"/>
                </a:solidFill>
              </a:rPr>
              <a:t>Intuition</a:t>
            </a:r>
          </a:p>
        </p:txBody>
      </p:sp>
      <p:sp>
        <p:nvSpPr>
          <p:cNvPr id="31758" name="Text Box 20">
            <a:extLst>
              <a:ext uri="{FF2B5EF4-FFF2-40B4-BE49-F238E27FC236}">
                <a16:creationId xmlns:a16="http://schemas.microsoft.com/office/drawing/2014/main" id="{7BA24F60-2BBE-4A78-BD70-B4A3DC3E251D}"/>
              </a:ext>
            </a:extLst>
          </p:cNvPr>
          <p:cNvSpPr txBox="1">
            <a:spLocks noChangeArrowheads="1"/>
          </p:cNvSpPr>
          <p:nvPr/>
        </p:nvSpPr>
        <p:spPr bwMode="auto">
          <a:xfrm rot="-5400000">
            <a:off x="1002507" y="3864769"/>
            <a:ext cx="1312862"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lang="en-US" altLang="en-US" b="1">
                <a:solidFill>
                  <a:srgbClr val="000000"/>
                </a:solidFill>
              </a:rPr>
              <a:t>Abstraction</a:t>
            </a:r>
          </a:p>
        </p:txBody>
      </p:sp>
      <p:sp>
        <p:nvSpPr>
          <p:cNvPr id="31759" name="Text Box 21">
            <a:extLst>
              <a:ext uri="{FF2B5EF4-FFF2-40B4-BE49-F238E27FC236}">
                <a16:creationId xmlns:a16="http://schemas.microsoft.com/office/drawing/2014/main" id="{5F086595-2172-44E7-88AC-693E20DBD8BA}"/>
              </a:ext>
            </a:extLst>
          </p:cNvPr>
          <p:cNvSpPr txBox="1">
            <a:spLocks noChangeArrowheads="1"/>
          </p:cNvSpPr>
          <p:nvPr/>
        </p:nvSpPr>
        <p:spPr bwMode="auto">
          <a:xfrm rot="-5400000">
            <a:off x="6654800" y="3949701"/>
            <a:ext cx="14954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lang="en-US" altLang="en-US" b="1">
                <a:solidFill>
                  <a:srgbClr val="000000"/>
                </a:solidFill>
              </a:rPr>
              <a:t>Interpretation</a:t>
            </a:r>
          </a:p>
        </p:txBody>
      </p:sp>
      <p:sp>
        <p:nvSpPr>
          <p:cNvPr id="31760" name="Text Box 22">
            <a:extLst>
              <a:ext uri="{FF2B5EF4-FFF2-40B4-BE49-F238E27FC236}">
                <a16:creationId xmlns:a16="http://schemas.microsoft.com/office/drawing/2014/main" id="{8604A68F-412C-43C5-B83B-82B45E7260FA}"/>
              </a:ext>
            </a:extLst>
          </p:cNvPr>
          <p:cNvSpPr txBox="1">
            <a:spLocks noChangeArrowheads="1"/>
          </p:cNvSpPr>
          <p:nvPr/>
        </p:nvSpPr>
        <p:spPr bwMode="auto">
          <a:xfrm>
            <a:off x="528638" y="4181475"/>
            <a:ext cx="714375"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lang="en-US" altLang="en-US">
                <a:solidFill>
                  <a:srgbClr val="000000"/>
                </a:solidFill>
              </a:rPr>
              <a:t>Real </a:t>
            </a:r>
          </a:p>
          <a:p>
            <a:pPr eaLnBrk="1" hangingPunct="1">
              <a:spcBef>
                <a:spcPct val="0"/>
              </a:spcBef>
              <a:buFontTx/>
              <a:buNone/>
            </a:pPr>
            <a:r>
              <a:rPr lang="en-US" altLang="en-US">
                <a:solidFill>
                  <a:srgbClr val="000000"/>
                </a:solidFill>
              </a:rPr>
              <a:t>World</a:t>
            </a:r>
          </a:p>
        </p:txBody>
      </p:sp>
      <p:sp>
        <p:nvSpPr>
          <p:cNvPr id="31761" name="Text Box 23">
            <a:extLst>
              <a:ext uri="{FF2B5EF4-FFF2-40B4-BE49-F238E27FC236}">
                <a16:creationId xmlns:a16="http://schemas.microsoft.com/office/drawing/2014/main" id="{4ACEB32F-F205-40A1-96C1-B2DB5BAC03BA}"/>
              </a:ext>
            </a:extLst>
          </p:cNvPr>
          <p:cNvSpPr txBox="1">
            <a:spLocks noChangeArrowheads="1"/>
          </p:cNvSpPr>
          <p:nvPr/>
        </p:nvSpPr>
        <p:spPr bwMode="auto">
          <a:xfrm>
            <a:off x="533400" y="3475038"/>
            <a:ext cx="1063625"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lang="en-US" altLang="en-US">
                <a:solidFill>
                  <a:srgbClr val="000000"/>
                </a:solidFill>
              </a:rPr>
              <a:t>Symbolic </a:t>
            </a:r>
          </a:p>
          <a:p>
            <a:pPr eaLnBrk="1" hangingPunct="1">
              <a:spcBef>
                <a:spcPct val="0"/>
              </a:spcBef>
              <a:buFontTx/>
              <a:buNone/>
            </a:pPr>
            <a:r>
              <a:rPr lang="en-US" altLang="en-US">
                <a:solidFill>
                  <a:srgbClr val="000000"/>
                </a:solidFill>
              </a:rPr>
              <a:t>World</a:t>
            </a:r>
          </a:p>
        </p:txBody>
      </p:sp>
      <p:sp>
        <p:nvSpPr>
          <p:cNvPr id="31762" name="Line 24">
            <a:extLst>
              <a:ext uri="{FF2B5EF4-FFF2-40B4-BE49-F238E27FC236}">
                <a16:creationId xmlns:a16="http://schemas.microsoft.com/office/drawing/2014/main" id="{CBD326E1-062B-46DB-A37D-D75AD0100C18}"/>
              </a:ext>
            </a:extLst>
          </p:cNvPr>
          <p:cNvSpPr>
            <a:spLocks noChangeShapeType="1"/>
          </p:cNvSpPr>
          <p:nvPr/>
        </p:nvSpPr>
        <p:spPr bwMode="auto">
          <a:xfrm>
            <a:off x="1824038" y="4056063"/>
            <a:ext cx="5486400" cy="0"/>
          </a:xfrm>
          <a:prstGeom prst="line">
            <a:avLst/>
          </a:prstGeom>
          <a:noFill/>
          <a:ln w="63500">
            <a:solidFill>
              <a:schemeClr val="tx1"/>
            </a:solidFill>
            <a:prstDash val="sysDot"/>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1763" name="Line 25">
            <a:extLst>
              <a:ext uri="{FF2B5EF4-FFF2-40B4-BE49-F238E27FC236}">
                <a16:creationId xmlns:a16="http://schemas.microsoft.com/office/drawing/2014/main" id="{B3FB662C-774E-421E-8598-FDDD6A214F9B}"/>
              </a:ext>
            </a:extLst>
          </p:cNvPr>
          <p:cNvSpPr>
            <a:spLocks noChangeShapeType="1"/>
          </p:cNvSpPr>
          <p:nvPr/>
        </p:nvSpPr>
        <p:spPr bwMode="auto">
          <a:xfrm>
            <a:off x="4414838" y="2608263"/>
            <a:ext cx="0" cy="2895600"/>
          </a:xfrm>
          <a:prstGeom prst="line">
            <a:avLst/>
          </a:prstGeom>
          <a:noFill/>
          <a:ln w="63500">
            <a:solidFill>
              <a:schemeClr val="tx1"/>
            </a:solidFill>
            <a:prstDash val="sysDot"/>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1764" name="Text Box 26">
            <a:extLst>
              <a:ext uri="{FF2B5EF4-FFF2-40B4-BE49-F238E27FC236}">
                <a16:creationId xmlns:a16="http://schemas.microsoft.com/office/drawing/2014/main" id="{E4C32503-6535-4CF1-96B7-C886FB49E576}"/>
              </a:ext>
            </a:extLst>
          </p:cNvPr>
          <p:cNvSpPr txBox="1">
            <a:spLocks noChangeArrowheads="1"/>
          </p:cNvSpPr>
          <p:nvPr/>
        </p:nvSpPr>
        <p:spPr bwMode="auto">
          <a:xfrm>
            <a:off x="3840163" y="3765550"/>
            <a:ext cx="1246187"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eaLnBrk="1" hangingPunct="1">
              <a:spcBef>
                <a:spcPct val="0"/>
              </a:spcBef>
              <a:buFontTx/>
              <a:buNone/>
            </a:pPr>
            <a:r>
              <a:rPr lang="en-US" altLang="en-US" b="1" i="1">
                <a:solidFill>
                  <a:schemeClr val="bg2"/>
                </a:solidFill>
              </a:rPr>
              <a:t>Managerial</a:t>
            </a:r>
          </a:p>
          <a:p>
            <a:pPr algn="ctr" eaLnBrk="1" hangingPunct="1">
              <a:spcBef>
                <a:spcPct val="0"/>
              </a:spcBef>
              <a:buFontTx/>
              <a:buNone/>
            </a:pPr>
            <a:r>
              <a:rPr lang="en-US" altLang="en-US" b="1" i="1">
                <a:solidFill>
                  <a:schemeClr val="bg2"/>
                </a:solidFill>
              </a:rPr>
              <a:t>Judgment</a:t>
            </a:r>
          </a:p>
        </p:txBody>
      </p:sp>
      <p:sp>
        <p:nvSpPr>
          <p:cNvPr id="98331" name="Text Box 27">
            <a:extLst>
              <a:ext uri="{FF2B5EF4-FFF2-40B4-BE49-F238E27FC236}">
                <a16:creationId xmlns:a16="http://schemas.microsoft.com/office/drawing/2014/main" id="{7D656C77-281A-4686-98A7-CBDE8752D99C}"/>
              </a:ext>
            </a:extLst>
          </p:cNvPr>
          <p:cNvSpPr txBox="1">
            <a:spLocks noChangeArrowheads="1"/>
          </p:cNvSpPr>
          <p:nvPr/>
        </p:nvSpPr>
        <p:spPr bwMode="auto">
          <a:xfrm>
            <a:off x="914400" y="1219200"/>
            <a:ext cx="55245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lang="en-US" altLang="en-US"/>
              <a:t>The Role of Managerial Judgment in the Modeling Process:</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983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331" grpId="0" autoUpdateAnimBg="0"/>
    </p:bldLst>
  </p:timing>
</p:sld>
</file>

<file path=ppt/theme/theme1.xml><?xml version="1.0" encoding="utf-8"?>
<a:theme xmlns:a="http://schemas.openxmlformats.org/drawingml/2006/main" name="Default Design">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12700" cap="flat" cmpd="sng" algn="ctr">
          <a:solidFill>
            <a:srgbClr val="000000"/>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rgbClr val="FFFFFF"/>
        </a:solidFill>
        <a:ln w="12700" cap="flat" cmpd="sng" algn="ctr">
          <a:solidFill>
            <a:srgbClr val="000000"/>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10163</TotalTime>
  <Words>6239</Words>
  <Application>Microsoft Office PowerPoint</Application>
  <PresentationFormat>On-screen Show (4:3)</PresentationFormat>
  <Paragraphs>881</Paragraphs>
  <Slides>82</Slides>
  <Notes>57</Notes>
  <HiddenSlides>0</HiddenSlides>
  <MMClips>0</MMClips>
  <ScaleCrop>false</ScaleCrop>
  <HeadingPairs>
    <vt:vector size="8" baseType="variant">
      <vt:variant>
        <vt:lpstr>Fonts Used</vt:lpstr>
      </vt:variant>
      <vt:variant>
        <vt:i4>8</vt:i4>
      </vt:variant>
      <vt:variant>
        <vt:lpstr>Theme</vt:lpstr>
      </vt:variant>
      <vt:variant>
        <vt:i4>3</vt:i4>
      </vt:variant>
      <vt:variant>
        <vt:lpstr>Embedded OLE Servers</vt:lpstr>
      </vt:variant>
      <vt:variant>
        <vt:i4>1</vt:i4>
      </vt:variant>
      <vt:variant>
        <vt:lpstr>Slide Titles</vt:lpstr>
      </vt:variant>
      <vt:variant>
        <vt:i4>82</vt:i4>
      </vt:variant>
    </vt:vector>
  </HeadingPairs>
  <TitlesOfParts>
    <vt:vector size="94" baseType="lpstr">
      <vt:lpstr>Arial</vt:lpstr>
      <vt:lpstr>Arial Narrow</vt:lpstr>
      <vt:lpstr>Calibri</vt:lpstr>
      <vt:lpstr>Comic Sans MS</vt:lpstr>
      <vt:lpstr>Courier New</vt:lpstr>
      <vt:lpstr>Tahoma</vt:lpstr>
      <vt:lpstr>Times New Roman</vt:lpstr>
      <vt:lpstr>Wingdings</vt:lpstr>
      <vt:lpstr>Default Design</vt:lpstr>
      <vt:lpstr>1_Custom Design</vt:lpstr>
      <vt:lpstr>Custom Design</vt:lpstr>
      <vt:lpstr>MS Org Chart</vt:lpstr>
      <vt:lpstr>MGT 4140  Business Modeling   Final Exam Review  Apr 25, 2022</vt:lpstr>
      <vt:lpstr>MGT 4140 Business Modeling Course Overview  </vt:lpstr>
      <vt:lpstr>Deterministic Models vs. Probabilistic (Stochastic) Models</vt:lpstr>
      <vt:lpstr>Deterministic Models vs. Probabilistic (Stochastic) Models</vt:lpstr>
      <vt:lpstr>Classification of Models</vt:lpstr>
      <vt:lpstr>The Modeling Process   Quantitative - Statistical</vt:lpstr>
      <vt:lpstr>The Modeling Process   Quantitative – Non-Statistical</vt:lpstr>
      <vt:lpstr>The Modeling Process</vt:lpstr>
      <vt:lpstr>The Modeling Process</vt:lpstr>
      <vt:lpstr>Modeling and Real World Decision Making</vt:lpstr>
      <vt:lpstr>Breakeven</vt:lpstr>
      <vt:lpstr>Crossover</vt:lpstr>
      <vt:lpstr>Pricing Models Example</vt:lpstr>
      <vt:lpstr>Pricing Models Equation</vt:lpstr>
      <vt:lpstr>Pricing Models Slope</vt:lpstr>
      <vt:lpstr>Pricing Models Demand</vt:lpstr>
      <vt:lpstr>Example Problem 1 -  Expected Value &amp; Decision Tree</vt:lpstr>
      <vt:lpstr>Expected Value</vt:lpstr>
      <vt:lpstr>Decision Tree</vt:lpstr>
      <vt:lpstr>Example Problem 2 - Sequential Decisions</vt:lpstr>
      <vt:lpstr>Example Problem 2 - Sequential Decisions (Ans)  Open MGT4140_03Joint_Probabilities_Table.xlsx</vt:lpstr>
      <vt:lpstr>Example Problem 2 - Sequential Decisions (Ans)  Open MGT4140_03Joint_Probabilities_Table.xlsx</vt:lpstr>
      <vt:lpstr>Problem 1</vt:lpstr>
      <vt:lpstr>Jenny Lind – Payoff Table</vt:lpstr>
      <vt:lpstr>Jenny Lind – Decision Tree</vt:lpstr>
      <vt:lpstr>Bayes’ Theorem</vt:lpstr>
      <vt:lpstr>Bayes’ Theorem</vt:lpstr>
      <vt:lpstr>Problem</vt:lpstr>
      <vt:lpstr>Joint Probability Table</vt:lpstr>
      <vt:lpstr>Optimization</vt:lpstr>
      <vt:lpstr>Optimization - Feasible solution </vt:lpstr>
      <vt:lpstr>Optimization - Infeasible solution </vt:lpstr>
      <vt:lpstr>Example 1  - Spreadsheet Model</vt:lpstr>
      <vt:lpstr>Example 1  - Spreadsheet Model</vt:lpstr>
      <vt:lpstr>Example 1  - Spreadsheet Model</vt:lpstr>
      <vt:lpstr>ProductMix.xlsx</vt:lpstr>
      <vt:lpstr>Developing the Spreadsheet Model</vt:lpstr>
      <vt:lpstr>Developing the Spreadsheet Model</vt:lpstr>
      <vt:lpstr>Developing the Spreadsheet Model</vt:lpstr>
      <vt:lpstr>Developing the Spreadsheet Model</vt:lpstr>
      <vt:lpstr>Developing the Spreadsheet Model</vt:lpstr>
      <vt:lpstr>Developing the Spreadsheet Model – Using Solver  </vt:lpstr>
      <vt:lpstr>Developing the Spreadsheet Model – Using Solver  </vt:lpstr>
      <vt:lpstr>Developing the Spreadsheet Model – Using Solver  </vt:lpstr>
      <vt:lpstr>Developing the Spreadsheet Model – Using Solver  </vt:lpstr>
      <vt:lpstr>Developing the Spreadsheet Model – Using Solver  </vt:lpstr>
      <vt:lpstr>Developing the Spreadsheet Model – Using Solver  </vt:lpstr>
      <vt:lpstr>Developing the Spreadsheet Model – Using Solver  </vt:lpstr>
      <vt:lpstr>Develop the Model</vt:lpstr>
      <vt:lpstr>Spreadsheet Model</vt:lpstr>
      <vt:lpstr>Spreadsheet Model</vt:lpstr>
      <vt:lpstr>Sensitivity Analysis</vt:lpstr>
      <vt:lpstr>Sensitivity Analysis – Variable Cells</vt:lpstr>
      <vt:lpstr> 1. Reduced Cost </vt:lpstr>
      <vt:lpstr>2. Objective Coefficient</vt:lpstr>
      <vt:lpstr> 3. Allowable Increase and Allowable Decrease </vt:lpstr>
      <vt:lpstr>Sensitivity Analysis – Constraints</vt:lpstr>
      <vt:lpstr>4. Shadow Price</vt:lpstr>
      <vt:lpstr>4. Shadow Price</vt:lpstr>
      <vt:lpstr> 5. Constraint R.H. Side </vt:lpstr>
      <vt:lpstr>  6. Allowable Increase and Allowable Decrease  </vt:lpstr>
      <vt:lpstr>  6. Allowable Increase and Allowable Decrease  </vt:lpstr>
      <vt:lpstr>Agenda</vt:lpstr>
      <vt:lpstr>Simulation</vt:lpstr>
      <vt:lpstr>Simulation</vt:lpstr>
      <vt:lpstr>Simulation</vt:lpstr>
      <vt:lpstr>Types of Simulations</vt:lpstr>
      <vt:lpstr>Types of Simulations 2-Value: Coin Toss</vt:lpstr>
      <vt:lpstr>Types of Simulations Multi-Valued</vt:lpstr>
      <vt:lpstr>Types of Simulations Multi-Valued</vt:lpstr>
      <vt:lpstr>Probability Distribution</vt:lpstr>
      <vt:lpstr>Uniform Distribution</vt:lpstr>
      <vt:lpstr>Agenda</vt:lpstr>
      <vt:lpstr>Continuous Variable – Arrival Time</vt:lpstr>
      <vt:lpstr>Continuous Variable – Arrival Time</vt:lpstr>
      <vt:lpstr>Continuous Variable – Arrival Time</vt:lpstr>
      <vt:lpstr>Continuous Variable – Arrival Time</vt:lpstr>
      <vt:lpstr>Normal Distribution</vt:lpstr>
      <vt:lpstr>Other Distributions</vt:lpstr>
      <vt:lpstr>Queuing Systems</vt:lpstr>
      <vt:lpstr>Queuing Systems</vt:lpstr>
      <vt:lpstr>Distribution in Queuing</vt:lpstr>
    </vt:vector>
  </TitlesOfParts>
  <Company>Holiday Hospitality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Express Brand Plan FY 2000</dc:title>
  <dc:creator>BHR End-User</dc:creator>
  <cp:lastModifiedBy>Steve Wong</cp:lastModifiedBy>
  <cp:revision>258</cp:revision>
  <cp:lastPrinted>2001-07-26T14:32:14Z</cp:lastPrinted>
  <dcterms:created xsi:type="dcterms:W3CDTF">2000-07-14T01:17:56Z</dcterms:created>
  <dcterms:modified xsi:type="dcterms:W3CDTF">2021-12-23T15:33:24Z</dcterms:modified>
</cp:coreProperties>
</file>