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1360" r:id="rId2"/>
    <p:sldId id="1440" r:id="rId3"/>
    <p:sldId id="1506" r:id="rId4"/>
    <p:sldId id="1534" r:id="rId5"/>
    <p:sldId id="1535" r:id="rId6"/>
    <p:sldId id="1537" r:id="rId7"/>
    <p:sldId id="1536" r:id="rId8"/>
    <p:sldId id="1538" r:id="rId9"/>
    <p:sldId id="1459" r:id="rId10"/>
    <p:sldId id="1539" r:id="rId11"/>
    <p:sldId id="1540" r:id="rId12"/>
    <p:sldId id="1541" r:id="rId13"/>
    <p:sldId id="1542" r:id="rId14"/>
    <p:sldId id="1514" r:id="rId15"/>
    <p:sldId id="1513" r:id="rId16"/>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812"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ECC3DC4-0947-4E8F-92F2-3D01CC0B868E}"/>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AD9D438E-0C20-4D02-A24D-EA7BF358EE63}"/>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3AE2103-4B32-4F05-B39B-5A9F191B4DEE}"/>
              </a:ext>
            </a:extLst>
          </p:cNvPr>
          <p:cNvSpPr>
            <a:spLocks noGrp="1" noRot="1" noChangeAspect="1" noChangeArrowheads="1" noTextEdit="1"/>
          </p:cNvSpPr>
          <p:nvPr>
            <p:ph type="sldImg"/>
          </p:nvPr>
        </p:nvSpPr>
        <p:spPr>
          <a:ln cap="flat"/>
        </p:spPr>
      </p:sp>
      <p:sp>
        <p:nvSpPr>
          <p:cNvPr id="5123" name="Rectangle 3">
            <a:extLst>
              <a:ext uri="{FF2B5EF4-FFF2-40B4-BE49-F238E27FC236}">
                <a16:creationId xmlns:a16="http://schemas.microsoft.com/office/drawing/2014/main" id="{BE0B933C-AF1D-49EE-B230-1CC1AA7F15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76F3D1-CD17-464B-BD8C-46D336E4C37B}"/>
              </a:ext>
            </a:extLst>
          </p:cNvPr>
          <p:cNvSpPr>
            <a:spLocks noGrp="1" noRot="1" noChangeAspect="1" noChangeArrowheads="1" noTextEdit="1"/>
          </p:cNvSpPr>
          <p:nvPr>
            <p:ph type="sldImg"/>
          </p:nvPr>
        </p:nvSpPr>
        <p:spPr>
          <a:ln cap="flat"/>
        </p:spPr>
      </p:sp>
      <p:sp>
        <p:nvSpPr>
          <p:cNvPr id="7171" name="Rectangle 3">
            <a:extLst>
              <a:ext uri="{FF2B5EF4-FFF2-40B4-BE49-F238E27FC236}">
                <a16:creationId xmlns:a16="http://schemas.microsoft.com/office/drawing/2014/main" id="{0433EAE4-222A-4C2C-818D-10456A6621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58290EC-4E8C-4831-8E25-0CAD12840078}"/>
              </a:ext>
            </a:extLst>
          </p:cNvPr>
          <p:cNvSpPr>
            <a:spLocks noGrp="1" noRot="1" noChangeAspect="1" noChangeArrowheads="1" noTextEdit="1"/>
          </p:cNvSpPr>
          <p:nvPr>
            <p:ph type="sldImg"/>
          </p:nvPr>
        </p:nvSpPr>
        <p:spPr>
          <a:ln cap="flat"/>
        </p:spPr>
      </p:sp>
      <p:sp>
        <p:nvSpPr>
          <p:cNvPr id="13315" name="Rectangle 3">
            <a:extLst>
              <a:ext uri="{FF2B5EF4-FFF2-40B4-BE49-F238E27FC236}">
                <a16:creationId xmlns:a16="http://schemas.microsoft.com/office/drawing/2014/main" id="{76A53CB2-0245-4703-A2B6-3D2C5A9DC7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55142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4856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5971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SmartArt Placeholder 2"/>
          <p:cNvSpPr>
            <a:spLocks noGrp="1"/>
          </p:cNvSpPr>
          <p:nvPr>
            <p:ph type="dgm"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3742508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Table Placeholder 2"/>
          <p:cNvSpPr>
            <a:spLocks noGrp="1"/>
          </p:cNvSpPr>
          <p:nvPr>
            <p:ph type="tbl"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14998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403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7260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5414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523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161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07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30230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C9C583E-70F4-4D91-9EB1-BC046B712AE4}"/>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ECEAEC66-31CA-4DC8-A175-17DBAF70E813}"/>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24103B0-D425-4FCA-8352-1FE5FBEA59FA}"/>
              </a:ext>
            </a:extLst>
          </p:cNvPr>
          <p:cNvSpPr>
            <a:spLocks noChangeArrowheads="1"/>
          </p:cNvSpPr>
          <p:nvPr/>
        </p:nvSpPr>
        <p:spPr bwMode="auto">
          <a:xfrm>
            <a:off x="5105400" y="6196013"/>
            <a:ext cx="3490913"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MGT4140_13.ppt/Apr 11, 2022/Page </a:t>
            </a:r>
            <a:fld id="{F82822EE-4DF5-426F-AEDE-166096083A10}" type="slidenum">
              <a:rPr lang="en-US" altLang="en-US" sz="1000"/>
              <a:pPr algn="r"/>
              <a:t>‹#›</a:t>
            </a:fld>
            <a:endParaRPr lang="en-US" altLang="en-US" sz="1000" dirty="0"/>
          </a:p>
        </p:txBody>
      </p:sp>
      <p:sp>
        <p:nvSpPr>
          <p:cNvPr id="2053" name="Rectangle 5">
            <a:extLst>
              <a:ext uri="{FF2B5EF4-FFF2-40B4-BE49-F238E27FC236}">
                <a16:creationId xmlns:a16="http://schemas.microsoft.com/office/drawing/2014/main" id="{1F0FACED-ADB1-4560-9ECF-88118CBF1CEF}"/>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2054" name="Line 6">
            <a:extLst>
              <a:ext uri="{FF2B5EF4-FFF2-40B4-BE49-F238E27FC236}">
                <a16:creationId xmlns:a16="http://schemas.microsoft.com/office/drawing/2014/main" id="{DCE79079-EB74-4F63-B139-95C0EF9C05FC}"/>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055" name="Line 7">
            <a:extLst>
              <a:ext uri="{FF2B5EF4-FFF2-40B4-BE49-F238E27FC236}">
                <a16:creationId xmlns:a16="http://schemas.microsoft.com/office/drawing/2014/main" id="{B5BF1C69-25BD-4A7E-AC6E-95C46E353D78}"/>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679FE82-4D0D-436F-8AF7-B1CDC7F174C2}"/>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r>
              <a:rPr lang="en-US" altLang="en-US" sz="1800" dirty="0"/>
              <a:t> </a:t>
            </a:r>
            <a:br>
              <a:rPr lang="en-US" altLang="en-US" sz="1800" dirty="0"/>
            </a:br>
            <a:r>
              <a:rPr lang="en-US" altLang="en-US" sz="1800" dirty="0"/>
              <a:t>Continuous Variables</a:t>
            </a:r>
            <a:br>
              <a:rPr lang="en-US" altLang="en-US" sz="1800" dirty="0"/>
            </a:br>
            <a:br>
              <a:rPr lang="en-US" altLang="en-US" sz="1800" dirty="0"/>
            </a:br>
            <a:r>
              <a:rPr lang="en-US" altLang="en-US" sz="1600" dirty="0"/>
              <a:t>Apr 11,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Queuing Systems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3982629"/>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A queuing system is any system where entities (people, trucks, jobs, etc.) wait in line for service (processing of some sort) - retail checkout lines, jobs on a network server, phone switchboard, airport runways, etc.</a:t>
            </a:r>
          </a:p>
          <a:p>
            <a:pPr marL="285750" indent="-285750" eaLnBrk="1" hangingPunct="1">
              <a:lnSpc>
                <a:spcPct val="90000"/>
              </a:lnSpc>
              <a:buFont typeface="Arial" panose="020B0604020202020204" pitchFamily="34" charset="0"/>
              <a:buChar char="•"/>
            </a:pPr>
            <a:endParaRPr lang="en-US" altLang="en-US" dirty="0"/>
          </a:p>
          <a:p>
            <a:pPr eaLnBrk="1" hangingPunct="1">
              <a:lnSpc>
                <a:spcPct val="90000"/>
              </a:lnSpc>
            </a:pPr>
            <a:r>
              <a:rPr lang="en-US" altLang="en-US" b="1" dirty="0"/>
              <a:t>Inputs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Queuing (waiting line) systems are characterized by:</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Number of servers / number of queues</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SSSQ – Single Server Single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SSMQ – Single Server Multiple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MSSQ – Multiple Server Single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MSMQ - Multiple Server Multiple Queue</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Arrival Rate (Arrival Intervals)</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Service Rate (Service Times)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spTree>
    <p:extLst>
      <p:ext uri="{BB962C8B-B14F-4D97-AF65-F5344CB8AC3E}">
        <p14:creationId xmlns:p14="http://schemas.microsoft.com/office/powerpoint/2010/main" val="2664593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Queuing Systems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2406813"/>
          </a:xfrm>
          <a:prstGeom prst="rect">
            <a:avLst/>
          </a:prstGeom>
          <a:noFill/>
        </p:spPr>
        <p:txBody>
          <a:bodyPr wrap="square">
            <a:spAutoFit/>
          </a:bodyPr>
          <a:lstStyle/>
          <a:p>
            <a:pPr eaLnBrk="1" hangingPunct="1">
              <a:lnSpc>
                <a:spcPct val="90000"/>
              </a:lnSpc>
            </a:pPr>
            <a:r>
              <a:rPr lang="en-US" altLang="en-US" b="1" dirty="0"/>
              <a:t>Outcome</a:t>
            </a:r>
          </a:p>
          <a:p>
            <a:pPr eaLnBrk="1" hangingPunct="1">
              <a:lnSpc>
                <a:spcPct val="90000"/>
              </a:lnSpc>
            </a:pPr>
            <a:endParaRPr lang="en-US" altLang="en-US" dirty="0"/>
          </a:p>
          <a:p>
            <a:pPr marL="285750" indent="-285750" eaLnBrk="1" hangingPunct="1">
              <a:lnSpc>
                <a:spcPct val="90000"/>
              </a:lnSpc>
              <a:buFont typeface="Arial" panose="020B0604020202020204" pitchFamily="34" charset="0"/>
              <a:buChar char="•"/>
            </a:pPr>
            <a:r>
              <a:rPr lang="en-US" altLang="en-US" dirty="0"/>
              <a:t>Performance of a queuing system is measured by</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Average time waiting in queue/system</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Average number of entities in queue/system</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pic>
        <p:nvPicPr>
          <p:cNvPr id="3" name="Picture 2" descr="Diagram&#10;&#10;Description automatically generated with medium confidence">
            <a:extLst>
              <a:ext uri="{FF2B5EF4-FFF2-40B4-BE49-F238E27FC236}">
                <a16:creationId xmlns:a16="http://schemas.microsoft.com/office/drawing/2014/main" id="{1BDA04ED-112F-46D3-8888-03C73461B551}"/>
              </a:ext>
            </a:extLst>
          </p:cNvPr>
          <p:cNvPicPr>
            <a:picLocks noChangeAspect="1"/>
          </p:cNvPicPr>
          <p:nvPr/>
        </p:nvPicPr>
        <p:blipFill>
          <a:blip r:embed="rId2"/>
          <a:stretch>
            <a:fillRect/>
          </a:stretch>
        </p:blipFill>
        <p:spPr>
          <a:xfrm>
            <a:off x="1600200" y="2895600"/>
            <a:ext cx="5019675" cy="1476375"/>
          </a:xfrm>
          <a:prstGeom prst="rect">
            <a:avLst/>
          </a:prstGeom>
        </p:spPr>
      </p:pic>
    </p:spTree>
    <p:extLst>
      <p:ext uri="{BB962C8B-B14F-4D97-AF65-F5344CB8AC3E}">
        <p14:creationId xmlns:p14="http://schemas.microsoft.com/office/powerpoint/2010/main" val="3789656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Distribution in Queuing</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4648199" cy="5878532"/>
          </a:xfrm>
          <a:prstGeom prst="rect">
            <a:avLst/>
          </a:prstGeom>
          <a:noFill/>
        </p:spPr>
        <p:txBody>
          <a:bodyPr wrap="square">
            <a:spAutoFit/>
          </a:bodyPr>
          <a:lstStyle/>
          <a:p>
            <a:pPr marL="285750" indent="-285750" eaLnBrk="1" hangingPunct="1">
              <a:buFont typeface="Arial" panose="020B0604020202020204" pitchFamily="34" charset="0"/>
              <a:buChar char="•"/>
            </a:pPr>
            <a:r>
              <a:rPr lang="en-US" altLang="en-US" dirty="0"/>
              <a:t>Arrival Intervals (time between two consecutive arrivals) and Service Time (time to serve one customer) are exponentially distributed. </a:t>
            </a:r>
          </a:p>
          <a:p>
            <a:pPr marL="285750" indent="-285750" eaLnBrk="1" hangingPunct="1">
              <a:buFont typeface="Arial" panose="020B0604020202020204" pitchFamily="34" charset="0"/>
              <a:buChar char="•"/>
            </a:pPr>
            <a:endParaRPr lang="en-US" altLang="en-US" dirty="0"/>
          </a:p>
          <a:p>
            <a:pPr marL="285750" indent="-285750" eaLnBrk="1" hangingPunct="1">
              <a:buFont typeface="Arial" panose="020B0604020202020204" pitchFamily="34" charset="0"/>
              <a:buChar char="•"/>
            </a:pPr>
            <a:r>
              <a:rPr lang="en-US" altLang="en-US" dirty="0"/>
              <a:t>Confirm it yourself by watching cars on a street!</a:t>
            </a:r>
          </a:p>
          <a:p>
            <a:pPr marL="285750" indent="-285750" eaLnBrk="1" hangingPunct="1">
              <a:buFont typeface="Arial" panose="020B0604020202020204" pitchFamily="34" charset="0"/>
              <a:buChar char="•"/>
            </a:pPr>
            <a:endParaRPr lang="en-US" altLang="en-US" dirty="0"/>
          </a:p>
          <a:p>
            <a:pPr eaLnBrk="1" hangingPunct="1"/>
            <a:r>
              <a:rPr lang="en-US" altLang="en-US" dirty="0"/>
              <a:t>Sample Problem</a:t>
            </a:r>
          </a:p>
          <a:p>
            <a:pPr eaLnBrk="1" hangingPunct="1"/>
            <a:endParaRPr lang="en-US" altLang="en-US" dirty="0"/>
          </a:p>
          <a:p>
            <a:pPr marL="285750" indent="-285750" eaLnBrk="1" hangingPunct="1">
              <a:buFont typeface="Arial" panose="020B0604020202020204" pitchFamily="34" charset="0"/>
              <a:buChar char="•"/>
            </a:pPr>
            <a:r>
              <a:rPr lang="en-US" altLang="en-US" dirty="0"/>
              <a:t>A loading dock (SSSQ) has trucks arriving every 36 minutes (0.6 </a:t>
            </a:r>
            <a:r>
              <a:rPr lang="en-US" altLang="en-US" dirty="0" err="1"/>
              <a:t>hrs</a:t>
            </a:r>
            <a:r>
              <a:rPr lang="en-US" altLang="en-US" dirty="0"/>
              <a:t>) </a:t>
            </a:r>
            <a:r>
              <a:rPr lang="en-US" altLang="en-US" b="1" dirty="0"/>
              <a:t>on average</a:t>
            </a:r>
            <a:r>
              <a:rPr lang="en-US" altLang="en-US" dirty="0"/>
              <a:t>, and the </a:t>
            </a:r>
            <a:r>
              <a:rPr lang="en-US" altLang="en-US" b="1" dirty="0"/>
              <a:t>average</a:t>
            </a:r>
            <a:r>
              <a:rPr lang="en-US" altLang="en-US" dirty="0"/>
              <a:t> service (loading / unloading) time is 30 minutes (0.5 </a:t>
            </a:r>
            <a:r>
              <a:rPr lang="en-US" altLang="en-US" dirty="0" err="1"/>
              <a:t>hrs</a:t>
            </a:r>
            <a:r>
              <a:rPr lang="en-US" altLang="en-US" dirty="0"/>
              <a:t>). </a:t>
            </a:r>
            <a:r>
              <a:rPr lang="en-US" altLang="en-US" b="1" dirty="0"/>
              <a:t>A new conveyer belt system can reduce that to 15 minutes (0.25 hours).</a:t>
            </a:r>
            <a:r>
              <a:rPr lang="en-US" altLang="en-US" dirty="0"/>
              <a:t> Simulate the arrival of 200 trucks to see how performance would be affected by the new system.</a:t>
            </a:r>
          </a:p>
          <a:p>
            <a:pPr marL="285750" indent="-285750" eaLnBrk="1" hangingPunct="1">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grpSp>
        <p:nvGrpSpPr>
          <p:cNvPr id="5" name="Group 4">
            <a:extLst>
              <a:ext uri="{FF2B5EF4-FFF2-40B4-BE49-F238E27FC236}">
                <a16:creationId xmlns:a16="http://schemas.microsoft.com/office/drawing/2014/main" id="{060BF0E2-0249-4FD1-BF28-98EC686DF9A8}"/>
              </a:ext>
            </a:extLst>
          </p:cNvPr>
          <p:cNvGrpSpPr>
            <a:grpSpLocks/>
          </p:cNvGrpSpPr>
          <p:nvPr/>
        </p:nvGrpSpPr>
        <p:grpSpPr bwMode="auto">
          <a:xfrm>
            <a:off x="6019800" y="1524000"/>
            <a:ext cx="2362200" cy="1524000"/>
            <a:chOff x="2880" y="3312"/>
            <a:chExt cx="768" cy="480"/>
          </a:xfrm>
        </p:grpSpPr>
        <p:sp>
          <p:nvSpPr>
            <p:cNvPr id="6" name="Freeform 5">
              <a:extLst>
                <a:ext uri="{FF2B5EF4-FFF2-40B4-BE49-F238E27FC236}">
                  <a16:creationId xmlns:a16="http://schemas.microsoft.com/office/drawing/2014/main" id="{E29C0B1F-52D5-44D5-ADB5-7C92B631715B}"/>
                </a:ext>
              </a:extLst>
            </p:cNvPr>
            <p:cNvSpPr>
              <a:spLocks/>
            </p:cNvSpPr>
            <p:nvPr/>
          </p:nvSpPr>
          <p:spPr bwMode="auto">
            <a:xfrm>
              <a:off x="2976" y="3408"/>
              <a:ext cx="551" cy="319"/>
            </a:xfrm>
            <a:custGeom>
              <a:avLst/>
              <a:gdLst>
                <a:gd name="T0" fmla="*/ 0 w 551"/>
                <a:gd name="T1" fmla="*/ 0 h 319"/>
                <a:gd name="T2" fmla="*/ 90 w 551"/>
                <a:gd name="T3" fmla="*/ 141 h 319"/>
                <a:gd name="T4" fmla="*/ 179 w 551"/>
                <a:gd name="T5" fmla="*/ 231 h 319"/>
                <a:gd name="T6" fmla="*/ 256 w 551"/>
                <a:gd name="T7" fmla="*/ 256 h 319"/>
                <a:gd name="T8" fmla="*/ 551 w 551"/>
                <a:gd name="T9" fmla="*/ 308 h 319"/>
                <a:gd name="T10" fmla="*/ 0 60000 65536"/>
                <a:gd name="T11" fmla="*/ 0 60000 65536"/>
                <a:gd name="T12" fmla="*/ 0 60000 65536"/>
                <a:gd name="T13" fmla="*/ 0 60000 65536"/>
                <a:gd name="T14" fmla="*/ 0 60000 65536"/>
                <a:gd name="T15" fmla="*/ 0 w 551"/>
                <a:gd name="T16" fmla="*/ 0 h 319"/>
                <a:gd name="T17" fmla="*/ 551 w 551"/>
                <a:gd name="T18" fmla="*/ 319 h 319"/>
              </a:gdLst>
              <a:ahLst/>
              <a:cxnLst>
                <a:cxn ang="T10">
                  <a:pos x="T0" y="T1"/>
                </a:cxn>
                <a:cxn ang="T11">
                  <a:pos x="T2" y="T3"/>
                </a:cxn>
                <a:cxn ang="T12">
                  <a:pos x="T4" y="T5"/>
                </a:cxn>
                <a:cxn ang="T13">
                  <a:pos x="T6" y="T7"/>
                </a:cxn>
                <a:cxn ang="T14">
                  <a:pos x="T8" y="T9"/>
                </a:cxn>
              </a:cxnLst>
              <a:rect l="T15" t="T16" r="T17" b="T18"/>
              <a:pathLst>
                <a:path w="551" h="319">
                  <a:moveTo>
                    <a:pt x="0" y="0"/>
                  </a:moveTo>
                  <a:cubicBezTo>
                    <a:pt x="25" y="63"/>
                    <a:pt x="42" y="94"/>
                    <a:pt x="90" y="141"/>
                  </a:cubicBezTo>
                  <a:cubicBezTo>
                    <a:pt x="113" y="209"/>
                    <a:pt x="92" y="172"/>
                    <a:pt x="179" y="231"/>
                  </a:cubicBezTo>
                  <a:cubicBezTo>
                    <a:pt x="201" y="246"/>
                    <a:pt x="256" y="256"/>
                    <a:pt x="256" y="256"/>
                  </a:cubicBezTo>
                  <a:cubicBezTo>
                    <a:pt x="350" y="319"/>
                    <a:pt x="436" y="308"/>
                    <a:pt x="551" y="30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Line 6">
              <a:extLst>
                <a:ext uri="{FF2B5EF4-FFF2-40B4-BE49-F238E27FC236}">
                  <a16:creationId xmlns:a16="http://schemas.microsoft.com/office/drawing/2014/main" id="{FD3DD050-55AE-41B1-9A5C-801516A9A642}"/>
                </a:ext>
              </a:extLst>
            </p:cNvPr>
            <p:cNvSpPr>
              <a:spLocks noChangeShapeType="1"/>
            </p:cNvSpPr>
            <p:nvPr/>
          </p:nvSpPr>
          <p:spPr bwMode="auto">
            <a:xfrm>
              <a:off x="2880" y="3312"/>
              <a:ext cx="0"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7">
              <a:extLst>
                <a:ext uri="{FF2B5EF4-FFF2-40B4-BE49-F238E27FC236}">
                  <a16:creationId xmlns:a16="http://schemas.microsoft.com/office/drawing/2014/main" id="{E154C1D0-9BA6-455F-82F6-DA6930FFDEDA}"/>
                </a:ext>
              </a:extLst>
            </p:cNvPr>
            <p:cNvSpPr>
              <a:spLocks noChangeShapeType="1"/>
            </p:cNvSpPr>
            <p:nvPr/>
          </p:nvSpPr>
          <p:spPr bwMode="auto">
            <a:xfrm>
              <a:off x="2880" y="3792"/>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013867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Simulating Exponential Distributions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3884140"/>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To convert the uniform distribution of the random numbers to an exponential distribution, take the negative natural log of the random numbers.</a:t>
            </a:r>
          </a:p>
          <a:p>
            <a:pPr marL="285750" indent="-285750" eaLnBrk="1" hangingPunct="1">
              <a:lnSpc>
                <a:spcPct val="90000"/>
              </a:lnSpc>
              <a:buFont typeface="Arial" panose="020B0604020202020204" pitchFamily="34" charset="0"/>
              <a:buChar char="•"/>
            </a:pPr>
            <a:endParaRPr lang="en-US" altLang="en-US" dirty="0"/>
          </a:p>
          <a:p>
            <a:pPr marL="742950" lvl="1" indent="-285750" eaLnBrk="1" hangingPunct="1">
              <a:lnSpc>
                <a:spcPct val="80000"/>
              </a:lnSpc>
              <a:spcBef>
                <a:spcPct val="20000"/>
              </a:spcBef>
              <a:buChar char="–"/>
            </a:pPr>
            <a:r>
              <a:rPr lang="en-US" altLang="en-US" dirty="0">
                <a:latin typeface="+mn-lt"/>
              </a:rPr>
              <a:t>This creates an exponential distribution with an average of 1.00.</a:t>
            </a:r>
          </a:p>
          <a:p>
            <a:pPr marL="742950" lvl="1" indent="-285750" eaLnBrk="1" hangingPunct="1">
              <a:lnSpc>
                <a:spcPct val="80000"/>
              </a:lnSpc>
              <a:spcBef>
                <a:spcPct val="20000"/>
              </a:spcBef>
              <a:buChar char="–"/>
            </a:pPr>
            <a:endParaRPr lang="en-US" altLang="en-US" dirty="0">
              <a:latin typeface="+mn-lt"/>
            </a:endParaRPr>
          </a:p>
          <a:p>
            <a:pPr marL="742950" lvl="1" indent="-285750" eaLnBrk="1" hangingPunct="1">
              <a:lnSpc>
                <a:spcPct val="80000"/>
              </a:lnSpc>
              <a:spcBef>
                <a:spcPct val="20000"/>
              </a:spcBef>
              <a:buChar char="–"/>
            </a:pPr>
            <a:r>
              <a:rPr lang="en-US" altLang="en-US" dirty="0">
                <a:latin typeface="+mn-lt"/>
              </a:rPr>
              <a:t>To get an average of 0.6 (to represent average arrival interval in hours), simply multiply result by 0.6.</a:t>
            </a:r>
          </a:p>
          <a:p>
            <a:pPr marL="742950" lvl="1" indent="-285750" eaLnBrk="1" hangingPunct="1">
              <a:lnSpc>
                <a:spcPct val="80000"/>
              </a:lnSpc>
              <a:spcBef>
                <a:spcPct val="20000"/>
              </a:spcBef>
              <a:buChar char="–"/>
            </a:pPr>
            <a:endParaRPr lang="en-US" altLang="en-US" dirty="0">
              <a:latin typeface="+mn-lt"/>
            </a:endParaRPr>
          </a:p>
          <a:p>
            <a:pPr marL="742950" lvl="1" indent="-285750" eaLnBrk="1" hangingPunct="1">
              <a:lnSpc>
                <a:spcPct val="80000"/>
              </a:lnSpc>
              <a:spcBef>
                <a:spcPct val="20000"/>
              </a:spcBef>
              <a:buChar char="–"/>
            </a:pPr>
            <a:r>
              <a:rPr lang="en-US" altLang="en-US" dirty="0">
                <a:latin typeface="+mn-lt"/>
              </a:rPr>
              <a:t>Thus, the conversion formula is:</a:t>
            </a:r>
          </a:p>
          <a:p>
            <a:pPr lvl="2" eaLnBrk="1" hangingPunct="1">
              <a:lnSpc>
                <a:spcPct val="80000"/>
              </a:lnSpc>
              <a:buFont typeface="Wingdings" panose="05000000000000000000" pitchFamily="2" charset="2"/>
              <a:buNone/>
            </a:pPr>
            <a:endParaRPr lang="en-US" altLang="en-US" dirty="0"/>
          </a:p>
          <a:p>
            <a:pPr lvl="2" eaLnBrk="1" hangingPunct="1">
              <a:lnSpc>
                <a:spcPct val="80000"/>
              </a:lnSpc>
              <a:buFont typeface="Wingdings" panose="05000000000000000000" pitchFamily="2" charset="2"/>
              <a:buNone/>
            </a:pPr>
            <a:r>
              <a:rPr lang="en-US" altLang="en-US" dirty="0"/>
              <a:t>ln(rand())*µ</a:t>
            </a:r>
          </a:p>
          <a:p>
            <a:pPr lvl="2" eaLnBrk="1" hangingPunct="1">
              <a:lnSpc>
                <a:spcPct val="80000"/>
              </a:lnSpc>
              <a:buFont typeface="Wingdings" panose="05000000000000000000" pitchFamily="2" charset="2"/>
              <a:buNone/>
            </a:pPr>
            <a:r>
              <a:rPr lang="en-US" altLang="en-US" dirty="0"/>
              <a:t>where µ is the mean of the exponential distribution desired.</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spTree>
    <p:extLst>
      <p:ext uri="{BB962C8B-B14F-4D97-AF65-F5344CB8AC3E}">
        <p14:creationId xmlns:p14="http://schemas.microsoft.com/office/powerpoint/2010/main" val="1355528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a:extLst>
              <a:ext uri="{FF2B5EF4-FFF2-40B4-BE49-F238E27FC236}">
                <a16:creationId xmlns:a16="http://schemas.microsoft.com/office/drawing/2014/main" id="{E9150CB0-553C-4620-A837-1BD9AC692DCB}"/>
              </a:ext>
            </a:extLst>
          </p:cNvPr>
          <p:cNvSpPr>
            <a:spLocks noGrp="1" noChangeArrowheads="1"/>
          </p:cNvSpPr>
          <p:nvPr>
            <p:ph type="title"/>
          </p:nvPr>
        </p:nvSpPr>
        <p:spPr/>
        <p:txBody>
          <a:bodyPr/>
          <a:lstStyle/>
          <a:p>
            <a:r>
              <a:rPr lang="en-US" altLang="en-US" sz="1800" dirty="0"/>
              <a:t>Sample Conversion</a:t>
            </a:r>
          </a:p>
        </p:txBody>
      </p:sp>
      <p:graphicFrame>
        <p:nvGraphicFramePr>
          <p:cNvPr id="4" name="Group 152">
            <a:extLst>
              <a:ext uri="{FF2B5EF4-FFF2-40B4-BE49-F238E27FC236}">
                <a16:creationId xmlns:a16="http://schemas.microsoft.com/office/drawing/2014/main" id="{F41AB75A-E797-4BF8-B28A-920541DE67B4}"/>
              </a:ext>
            </a:extLst>
          </p:cNvPr>
          <p:cNvGraphicFramePr>
            <a:graphicFrameLocks/>
          </p:cNvGraphicFramePr>
          <p:nvPr>
            <p:extLst>
              <p:ext uri="{D42A27DB-BD31-4B8C-83A1-F6EECF244321}">
                <p14:modId xmlns:p14="http://schemas.microsoft.com/office/powerpoint/2010/main" val="2860443680"/>
              </p:ext>
            </p:extLst>
          </p:nvPr>
        </p:nvGraphicFramePr>
        <p:xfrm>
          <a:off x="2819400" y="1409699"/>
          <a:ext cx="2819400" cy="4038602"/>
        </p:xfrm>
        <a:graphic>
          <a:graphicData uri="http://schemas.openxmlformats.org/drawingml/2006/table">
            <a:tbl>
              <a:tblPr/>
              <a:tblGrid>
                <a:gridCol w="1335088">
                  <a:extLst>
                    <a:ext uri="{9D8B030D-6E8A-4147-A177-3AD203B41FA5}">
                      <a16:colId xmlns:a16="http://schemas.microsoft.com/office/drawing/2014/main" val="20000"/>
                    </a:ext>
                  </a:extLst>
                </a:gridCol>
                <a:gridCol w="1484312">
                  <a:extLst>
                    <a:ext uri="{9D8B030D-6E8A-4147-A177-3AD203B41FA5}">
                      <a16:colId xmlns:a16="http://schemas.microsoft.com/office/drawing/2014/main" val="20001"/>
                    </a:ext>
                  </a:extLst>
                </a:gridCol>
              </a:tblGrid>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3E3EBC"/>
                          </a:solidFill>
                          <a:effectLst/>
                          <a:latin typeface="Arial" charset="0"/>
                          <a:cs typeface="Arial" charset="0"/>
                        </a:rPr>
                        <a:t>0.500645</a:t>
                      </a:r>
                      <a:endParaRPr kumimoji="0" lang="en-US" sz="1200" b="1" i="0" u="none" strike="noStrike" cap="none" normalizeH="0" baseline="0">
                        <a:ln>
                          <a:noFill/>
                        </a:ln>
                        <a:solidFill>
                          <a:srgbClr val="3E3EBC"/>
                        </a:solidFill>
                        <a:effectLst/>
                        <a:latin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3E3EBC"/>
                          </a:solidFill>
                          <a:effectLst/>
                          <a:latin typeface="Arial" charset="0"/>
                          <a:cs typeface="Arial" charset="0"/>
                        </a:rPr>
                        <a:t>1.040982</a:t>
                      </a:r>
                      <a:endParaRPr kumimoji="0" lang="en-US" sz="1200" b="1" i="0" u="none" strike="noStrike" cap="none" normalizeH="0" baseline="0">
                        <a:ln>
                          <a:noFill/>
                        </a:ln>
                        <a:solidFill>
                          <a:srgbClr val="3E3EBC"/>
                        </a:solidFill>
                        <a:effectLst/>
                        <a:latin typeface="Arial" charset="0"/>
                      </a:endParaRP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404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9900"/>
                          </a:solidFill>
                          <a:effectLst/>
                          <a:latin typeface="Arial" charset="0"/>
                          <a:cs typeface="Arial" charset="0"/>
                        </a:rPr>
                        <a:t>Random</a:t>
                      </a:r>
                      <a:endParaRPr kumimoji="0" lang="en-US" sz="1600" b="1" i="0" u="none" strike="noStrike" cap="none" normalizeH="0" baseline="0">
                        <a:ln>
                          <a:noFill/>
                        </a:ln>
                        <a:solidFill>
                          <a:srgbClr val="009900"/>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9900"/>
                          </a:solidFill>
                          <a:effectLst/>
                          <a:latin typeface="Arial" charset="0"/>
                          <a:cs typeface="Arial" charset="0"/>
                        </a:rPr>
                        <a:t>-ln(rand())</a:t>
                      </a:r>
                      <a:endParaRPr kumimoji="0" lang="en-US" sz="1600" b="1" i="0" u="none" strike="noStrike" cap="none" normalizeH="0" baseline="0">
                        <a:ln>
                          <a:noFill/>
                        </a:ln>
                        <a:solidFill>
                          <a:srgbClr val="009900"/>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0.449796</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0.798962</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04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0.858464</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0.15261</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0.828061</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0.188668</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0.938751</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0.063206</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404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0.84637</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0.166798</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0.428408</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0.847678</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404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0.357574</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1.028412</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4032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0.63932</a:t>
                      </a:r>
                      <a:endParaRPr kumimoji="0" lang="en-US" sz="1200" b="0" i="0" u="none" strike="noStrike" cap="none" normalizeH="0" baseline="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0.447351</a:t>
                      </a:r>
                      <a:endParaRPr kumimoji="0" lang="en-US" sz="1200" b="0" i="0" u="none" strike="noStrike" cap="none" normalizeH="0" baseline="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Text Box 153">
            <a:extLst>
              <a:ext uri="{FF2B5EF4-FFF2-40B4-BE49-F238E27FC236}">
                <a16:creationId xmlns:a16="http://schemas.microsoft.com/office/drawing/2014/main" id="{908BF837-C496-4D43-8592-DC07202615FE}"/>
              </a:ext>
            </a:extLst>
          </p:cNvPr>
          <p:cNvSpPr txBox="1">
            <a:spLocks noChangeArrowheads="1"/>
          </p:cNvSpPr>
          <p:nvPr/>
        </p:nvSpPr>
        <p:spPr bwMode="auto">
          <a:xfrm>
            <a:off x="1384300" y="1469230"/>
            <a:ext cx="1149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b="1" dirty="0"/>
              <a:t>Average</a:t>
            </a:r>
            <a:r>
              <a:rPr lang="en-US" altLang="en-US" sz="1800" dirty="0"/>
              <a:t>:</a:t>
            </a:r>
          </a:p>
        </p:txBody>
      </p:sp>
      <p:sp>
        <p:nvSpPr>
          <p:cNvPr id="6" name="Text Box 154">
            <a:extLst>
              <a:ext uri="{FF2B5EF4-FFF2-40B4-BE49-F238E27FC236}">
                <a16:creationId xmlns:a16="http://schemas.microsoft.com/office/drawing/2014/main" id="{54523F47-D4AE-4095-A84C-D8A46B5C56A7}"/>
              </a:ext>
            </a:extLst>
          </p:cNvPr>
          <p:cNvSpPr txBox="1">
            <a:spLocks noChangeArrowheads="1"/>
          </p:cNvSpPr>
          <p:nvPr/>
        </p:nvSpPr>
        <p:spPr bwMode="auto">
          <a:xfrm>
            <a:off x="3413125" y="5484812"/>
            <a:ext cx="539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a:t>
            </a:r>
          </a:p>
        </p:txBody>
      </p:sp>
      <p:sp>
        <p:nvSpPr>
          <p:cNvPr id="7" name="Text Box 155">
            <a:extLst>
              <a:ext uri="{FF2B5EF4-FFF2-40B4-BE49-F238E27FC236}">
                <a16:creationId xmlns:a16="http://schemas.microsoft.com/office/drawing/2014/main" id="{D9757782-7AA6-4FE6-826A-7B09985C5E5A}"/>
              </a:ext>
            </a:extLst>
          </p:cNvPr>
          <p:cNvSpPr txBox="1">
            <a:spLocks noChangeArrowheads="1"/>
          </p:cNvSpPr>
          <p:nvPr/>
        </p:nvSpPr>
        <p:spPr bwMode="auto">
          <a:xfrm>
            <a:off x="4860925" y="5484812"/>
            <a:ext cx="539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a:t>
            </a:r>
          </a:p>
        </p:txBody>
      </p:sp>
      <p:grpSp>
        <p:nvGrpSpPr>
          <p:cNvPr id="8" name="Group 163">
            <a:extLst>
              <a:ext uri="{FF2B5EF4-FFF2-40B4-BE49-F238E27FC236}">
                <a16:creationId xmlns:a16="http://schemas.microsoft.com/office/drawing/2014/main" id="{C3656426-7CC2-4EAB-AC6B-E48537678F28}"/>
              </a:ext>
            </a:extLst>
          </p:cNvPr>
          <p:cNvGrpSpPr>
            <a:grpSpLocks/>
          </p:cNvGrpSpPr>
          <p:nvPr/>
        </p:nvGrpSpPr>
        <p:grpSpPr bwMode="auto">
          <a:xfrm>
            <a:off x="1447800" y="2552699"/>
            <a:ext cx="1219200" cy="1470025"/>
            <a:chOff x="1248" y="1776"/>
            <a:chExt cx="768" cy="926"/>
          </a:xfrm>
        </p:grpSpPr>
        <p:grpSp>
          <p:nvGrpSpPr>
            <p:cNvPr id="9" name="Group 157">
              <a:extLst>
                <a:ext uri="{FF2B5EF4-FFF2-40B4-BE49-F238E27FC236}">
                  <a16:creationId xmlns:a16="http://schemas.microsoft.com/office/drawing/2014/main" id="{295D12C1-2955-4F62-96C8-5C75BAD87A88}"/>
                </a:ext>
              </a:extLst>
            </p:cNvPr>
            <p:cNvGrpSpPr>
              <a:grpSpLocks/>
            </p:cNvGrpSpPr>
            <p:nvPr/>
          </p:nvGrpSpPr>
          <p:grpSpPr bwMode="auto">
            <a:xfrm>
              <a:off x="1248" y="1776"/>
              <a:ext cx="724" cy="926"/>
              <a:chOff x="614" y="2928"/>
              <a:chExt cx="724" cy="926"/>
            </a:xfrm>
          </p:grpSpPr>
          <p:sp>
            <p:nvSpPr>
              <p:cNvPr id="11" name="Line 158">
                <a:extLst>
                  <a:ext uri="{FF2B5EF4-FFF2-40B4-BE49-F238E27FC236}">
                    <a16:creationId xmlns:a16="http://schemas.microsoft.com/office/drawing/2014/main" id="{269977D4-DB9D-40C0-8C31-2628AAB18CA6}"/>
                  </a:ext>
                </a:extLst>
              </p:cNvPr>
              <p:cNvSpPr>
                <a:spLocks noChangeShapeType="1"/>
              </p:cNvSpPr>
              <p:nvPr/>
            </p:nvSpPr>
            <p:spPr bwMode="auto">
              <a:xfrm>
                <a:off x="672" y="2928"/>
                <a:ext cx="0" cy="67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Rectangle 159">
                <a:extLst>
                  <a:ext uri="{FF2B5EF4-FFF2-40B4-BE49-F238E27FC236}">
                    <a16:creationId xmlns:a16="http://schemas.microsoft.com/office/drawing/2014/main" id="{42D45138-CFE5-49B9-951F-F177BB393A58}"/>
                  </a:ext>
                </a:extLst>
              </p:cNvPr>
              <p:cNvSpPr>
                <a:spLocks noChangeArrowheads="1"/>
              </p:cNvSpPr>
              <p:nvPr/>
            </p:nvSpPr>
            <p:spPr bwMode="auto">
              <a:xfrm>
                <a:off x="672" y="3264"/>
                <a:ext cx="528" cy="336"/>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endParaRPr lang="en-US" altLang="en-US" sz="1800"/>
              </a:p>
            </p:txBody>
          </p:sp>
          <p:sp>
            <p:nvSpPr>
              <p:cNvPr id="13" name="Text Box 160">
                <a:extLst>
                  <a:ext uri="{FF2B5EF4-FFF2-40B4-BE49-F238E27FC236}">
                    <a16:creationId xmlns:a16="http://schemas.microsoft.com/office/drawing/2014/main" id="{E30EE9F4-9A6B-4823-BF22-59F2B530755E}"/>
                  </a:ext>
                </a:extLst>
              </p:cNvPr>
              <p:cNvSpPr txBox="1">
                <a:spLocks noChangeArrowheads="1"/>
              </p:cNvSpPr>
              <p:nvPr/>
            </p:nvSpPr>
            <p:spPr bwMode="auto">
              <a:xfrm>
                <a:off x="614" y="3623"/>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0</a:t>
                </a:r>
              </a:p>
            </p:txBody>
          </p:sp>
          <p:sp>
            <p:nvSpPr>
              <p:cNvPr id="14" name="Text Box 161">
                <a:extLst>
                  <a:ext uri="{FF2B5EF4-FFF2-40B4-BE49-F238E27FC236}">
                    <a16:creationId xmlns:a16="http://schemas.microsoft.com/office/drawing/2014/main" id="{BE44E171-5FA0-45E2-B124-5011F08C93E6}"/>
                  </a:ext>
                </a:extLst>
              </p:cNvPr>
              <p:cNvSpPr txBox="1">
                <a:spLocks noChangeArrowheads="1"/>
              </p:cNvSpPr>
              <p:nvPr/>
            </p:nvSpPr>
            <p:spPr bwMode="auto">
              <a:xfrm>
                <a:off x="1142" y="3623"/>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1</a:t>
                </a:r>
              </a:p>
            </p:txBody>
          </p:sp>
        </p:grpSp>
        <p:sp>
          <p:nvSpPr>
            <p:cNvPr id="10" name="Line 162">
              <a:extLst>
                <a:ext uri="{FF2B5EF4-FFF2-40B4-BE49-F238E27FC236}">
                  <a16:creationId xmlns:a16="http://schemas.microsoft.com/office/drawing/2014/main" id="{491655B4-B729-4A02-8FE2-93686FD499DF}"/>
                </a:ext>
              </a:extLst>
            </p:cNvPr>
            <p:cNvSpPr>
              <a:spLocks noChangeShapeType="1"/>
            </p:cNvSpPr>
            <p:nvPr/>
          </p:nvSpPr>
          <p:spPr bwMode="auto">
            <a:xfrm>
              <a:off x="1296" y="2448"/>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5" name="Group 164">
            <a:extLst>
              <a:ext uri="{FF2B5EF4-FFF2-40B4-BE49-F238E27FC236}">
                <a16:creationId xmlns:a16="http://schemas.microsoft.com/office/drawing/2014/main" id="{500E29BB-0C61-4CC3-9170-996336217705}"/>
              </a:ext>
            </a:extLst>
          </p:cNvPr>
          <p:cNvGrpSpPr>
            <a:grpSpLocks/>
          </p:cNvGrpSpPr>
          <p:nvPr/>
        </p:nvGrpSpPr>
        <p:grpSpPr bwMode="auto">
          <a:xfrm>
            <a:off x="6553200" y="2857499"/>
            <a:ext cx="1219200" cy="762000"/>
            <a:chOff x="2880" y="3312"/>
            <a:chExt cx="768" cy="480"/>
          </a:xfrm>
        </p:grpSpPr>
        <p:sp>
          <p:nvSpPr>
            <p:cNvPr id="16" name="Freeform 165">
              <a:extLst>
                <a:ext uri="{FF2B5EF4-FFF2-40B4-BE49-F238E27FC236}">
                  <a16:creationId xmlns:a16="http://schemas.microsoft.com/office/drawing/2014/main" id="{5C2CFA74-549A-49B9-8F78-1C5684C7E296}"/>
                </a:ext>
              </a:extLst>
            </p:cNvPr>
            <p:cNvSpPr>
              <a:spLocks/>
            </p:cNvSpPr>
            <p:nvPr/>
          </p:nvSpPr>
          <p:spPr bwMode="auto">
            <a:xfrm>
              <a:off x="2976" y="3408"/>
              <a:ext cx="551" cy="319"/>
            </a:xfrm>
            <a:custGeom>
              <a:avLst/>
              <a:gdLst>
                <a:gd name="T0" fmla="*/ 0 w 551"/>
                <a:gd name="T1" fmla="*/ 0 h 319"/>
                <a:gd name="T2" fmla="*/ 90 w 551"/>
                <a:gd name="T3" fmla="*/ 141 h 319"/>
                <a:gd name="T4" fmla="*/ 179 w 551"/>
                <a:gd name="T5" fmla="*/ 231 h 319"/>
                <a:gd name="T6" fmla="*/ 256 w 551"/>
                <a:gd name="T7" fmla="*/ 256 h 319"/>
                <a:gd name="T8" fmla="*/ 551 w 551"/>
                <a:gd name="T9" fmla="*/ 308 h 319"/>
                <a:gd name="T10" fmla="*/ 0 60000 65536"/>
                <a:gd name="T11" fmla="*/ 0 60000 65536"/>
                <a:gd name="T12" fmla="*/ 0 60000 65536"/>
                <a:gd name="T13" fmla="*/ 0 60000 65536"/>
                <a:gd name="T14" fmla="*/ 0 60000 65536"/>
                <a:gd name="T15" fmla="*/ 0 w 551"/>
                <a:gd name="T16" fmla="*/ 0 h 319"/>
                <a:gd name="T17" fmla="*/ 551 w 551"/>
                <a:gd name="T18" fmla="*/ 319 h 319"/>
              </a:gdLst>
              <a:ahLst/>
              <a:cxnLst>
                <a:cxn ang="T10">
                  <a:pos x="T0" y="T1"/>
                </a:cxn>
                <a:cxn ang="T11">
                  <a:pos x="T2" y="T3"/>
                </a:cxn>
                <a:cxn ang="T12">
                  <a:pos x="T4" y="T5"/>
                </a:cxn>
                <a:cxn ang="T13">
                  <a:pos x="T6" y="T7"/>
                </a:cxn>
                <a:cxn ang="T14">
                  <a:pos x="T8" y="T9"/>
                </a:cxn>
              </a:cxnLst>
              <a:rect l="T15" t="T16" r="T17" b="T18"/>
              <a:pathLst>
                <a:path w="551" h="319">
                  <a:moveTo>
                    <a:pt x="0" y="0"/>
                  </a:moveTo>
                  <a:cubicBezTo>
                    <a:pt x="25" y="63"/>
                    <a:pt x="42" y="94"/>
                    <a:pt x="90" y="141"/>
                  </a:cubicBezTo>
                  <a:cubicBezTo>
                    <a:pt x="113" y="209"/>
                    <a:pt x="92" y="172"/>
                    <a:pt x="179" y="231"/>
                  </a:cubicBezTo>
                  <a:cubicBezTo>
                    <a:pt x="201" y="246"/>
                    <a:pt x="256" y="256"/>
                    <a:pt x="256" y="256"/>
                  </a:cubicBezTo>
                  <a:cubicBezTo>
                    <a:pt x="350" y="319"/>
                    <a:pt x="436" y="308"/>
                    <a:pt x="551" y="30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Line 166">
              <a:extLst>
                <a:ext uri="{FF2B5EF4-FFF2-40B4-BE49-F238E27FC236}">
                  <a16:creationId xmlns:a16="http://schemas.microsoft.com/office/drawing/2014/main" id="{A0B5FE0B-5E8D-4DFC-B38C-77E6B31AC38D}"/>
                </a:ext>
              </a:extLst>
            </p:cNvPr>
            <p:cNvSpPr>
              <a:spLocks noChangeShapeType="1"/>
            </p:cNvSpPr>
            <p:nvPr/>
          </p:nvSpPr>
          <p:spPr bwMode="auto">
            <a:xfrm>
              <a:off x="2880" y="3312"/>
              <a:ext cx="0"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Line 167">
              <a:extLst>
                <a:ext uri="{FF2B5EF4-FFF2-40B4-BE49-F238E27FC236}">
                  <a16:creationId xmlns:a16="http://schemas.microsoft.com/office/drawing/2014/main" id="{C7B4BA74-AA3A-4610-B082-C6DBF8BCA142}"/>
                </a:ext>
              </a:extLst>
            </p:cNvPr>
            <p:cNvSpPr>
              <a:spLocks noChangeShapeType="1"/>
            </p:cNvSpPr>
            <p:nvPr/>
          </p:nvSpPr>
          <p:spPr bwMode="auto">
            <a:xfrm>
              <a:off x="2880" y="3792"/>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9" name="Text Box 168">
            <a:extLst>
              <a:ext uri="{FF2B5EF4-FFF2-40B4-BE49-F238E27FC236}">
                <a16:creationId xmlns:a16="http://schemas.microsoft.com/office/drawing/2014/main" id="{DD76B08C-EA92-4362-8EE3-24E74D59C121}"/>
              </a:ext>
            </a:extLst>
          </p:cNvPr>
          <p:cNvSpPr txBox="1">
            <a:spLocks noChangeArrowheads="1"/>
          </p:cNvSpPr>
          <p:nvPr/>
        </p:nvSpPr>
        <p:spPr bwMode="auto">
          <a:xfrm>
            <a:off x="6477000" y="3771899"/>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0</a:t>
            </a:r>
          </a:p>
        </p:txBody>
      </p:sp>
      <p:sp>
        <p:nvSpPr>
          <p:cNvPr id="20" name="Text Box 170">
            <a:extLst>
              <a:ext uri="{FF2B5EF4-FFF2-40B4-BE49-F238E27FC236}">
                <a16:creationId xmlns:a16="http://schemas.microsoft.com/office/drawing/2014/main" id="{A2F387E3-6EF3-4C9D-987B-9FFD16384A8D}"/>
              </a:ext>
            </a:extLst>
          </p:cNvPr>
          <p:cNvSpPr txBox="1">
            <a:spLocks noChangeArrowheads="1"/>
          </p:cNvSpPr>
          <p:nvPr/>
        </p:nvSpPr>
        <p:spPr bwMode="auto">
          <a:xfrm>
            <a:off x="7315200" y="3695699"/>
            <a:ext cx="831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SzPct val="7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hlink"/>
              </a:buClr>
              <a:buSzPct val="6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bg2"/>
              </a:buClr>
              <a:buSzPct val="40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en-US" sz="1800"/>
              <a:t>infinity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6156D8E-8696-4E72-9042-ACB06A8CA4C1}"/>
              </a:ext>
            </a:extLst>
          </p:cNvPr>
          <p:cNvSpPr>
            <a:spLocks noGrp="1" noChangeArrowheads="1"/>
          </p:cNvSpPr>
          <p:nvPr>
            <p:ph type="title"/>
          </p:nvPr>
        </p:nvSpPr>
        <p:spPr>
          <a:xfrm>
            <a:off x="990600" y="228600"/>
            <a:ext cx="7543800" cy="838200"/>
          </a:xfrm>
        </p:spPr>
        <p:txBody>
          <a:bodyPr/>
          <a:lstStyle/>
          <a:p>
            <a:r>
              <a:rPr lang="en-US" altLang="en-US" sz="1800" dirty="0"/>
              <a:t>Other Distributions</a:t>
            </a:r>
          </a:p>
        </p:txBody>
      </p:sp>
      <p:sp>
        <p:nvSpPr>
          <p:cNvPr id="9219" name="Rectangle 4">
            <a:extLst>
              <a:ext uri="{FF2B5EF4-FFF2-40B4-BE49-F238E27FC236}">
                <a16:creationId xmlns:a16="http://schemas.microsoft.com/office/drawing/2014/main" id="{F9DAC512-E778-4243-8906-5C0F1555D229}"/>
              </a:ext>
            </a:extLst>
          </p:cNvPr>
          <p:cNvSpPr>
            <a:spLocks noGrp="1" noChangeArrowheads="1"/>
          </p:cNvSpPr>
          <p:nvPr>
            <p:ph type="body" idx="1"/>
          </p:nvPr>
        </p:nvSpPr>
        <p:spPr>
          <a:xfrm>
            <a:off x="990600" y="1295400"/>
            <a:ext cx="7543800" cy="4800600"/>
          </a:xfrm>
        </p:spPr>
        <p:txBody>
          <a:bodyPr/>
          <a:lstStyle/>
          <a:p>
            <a:pPr eaLnBrk="1" hangingPunct="1"/>
            <a:r>
              <a:rPr lang="en-US" altLang="en-US" dirty="0"/>
              <a:t>To convert uniform distribution to the required distribution: use =NORMINV(rand(),</a:t>
            </a:r>
            <a:r>
              <a:rPr lang="en-US" altLang="en-US" dirty="0" err="1"/>
              <a:t>mean,standard</a:t>
            </a:r>
            <a:r>
              <a:rPr lang="en-US" altLang="en-US" dirty="0"/>
              <a:t> deviation)</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pic>
        <p:nvPicPr>
          <p:cNvPr id="9" name="Picture 8" descr="Chart&#10;&#10;Description automatically generated">
            <a:extLst>
              <a:ext uri="{FF2B5EF4-FFF2-40B4-BE49-F238E27FC236}">
                <a16:creationId xmlns:a16="http://schemas.microsoft.com/office/drawing/2014/main" id="{28FC19E6-B85C-49D3-9EE9-D722EE579A4C}"/>
              </a:ext>
            </a:extLst>
          </p:cNvPr>
          <p:cNvPicPr>
            <a:picLocks noChangeAspect="1"/>
          </p:cNvPicPr>
          <p:nvPr/>
        </p:nvPicPr>
        <p:blipFill>
          <a:blip r:embed="rId2"/>
          <a:stretch>
            <a:fillRect/>
          </a:stretch>
        </p:blipFill>
        <p:spPr>
          <a:xfrm>
            <a:off x="1447800" y="2362200"/>
            <a:ext cx="5334000" cy="18480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B3ABF55-DE1F-4009-88F6-15AA2A78F0BD}"/>
              </a:ext>
            </a:extLst>
          </p:cNvPr>
          <p:cNvSpPr>
            <a:spLocks noGrp="1" noChangeArrowheads="1"/>
          </p:cNvSpPr>
          <p:nvPr>
            <p:ph type="title"/>
          </p:nvPr>
        </p:nvSpPr>
        <p:spPr/>
        <p:txBody>
          <a:bodyPr/>
          <a:lstStyle/>
          <a:p>
            <a:r>
              <a:rPr lang="en-US" altLang="en-US"/>
              <a:t>Agenda</a:t>
            </a:r>
          </a:p>
        </p:txBody>
      </p:sp>
      <p:grpSp>
        <p:nvGrpSpPr>
          <p:cNvPr id="6147" name="Group 3">
            <a:extLst>
              <a:ext uri="{FF2B5EF4-FFF2-40B4-BE49-F238E27FC236}">
                <a16:creationId xmlns:a16="http://schemas.microsoft.com/office/drawing/2014/main" id="{B7267F13-3235-413E-9C33-81D11540A28C}"/>
              </a:ext>
            </a:extLst>
          </p:cNvPr>
          <p:cNvGrpSpPr>
            <a:grpSpLocks/>
          </p:cNvGrpSpPr>
          <p:nvPr/>
        </p:nvGrpSpPr>
        <p:grpSpPr bwMode="auto">
          <a:xfrm>
            <a:off x="3903663" y="2133600"/>
            <a:ext cx="1854200" cy="1676400"/>
            <a:chOff x="1978" y="1344"/>
            <a:chExt cx="1169" cy="1056"/>
          </a:xfrm>
        </p:grpSpPr>
        <p:sp>
          <p:nvSpPr>
            <p:cNvPr id="6157" name="Line 4">
              <a:extLst>
                <a:ext uri="{FF2B5EF4-FFF2-40B4-BE49-F238E27FC236}">
                  <a16:creationId xmlns:a16="http://schemas.microsoft.com/office/drawing/2014/main" id="{B8A11D42-5C45-4D61-B475-283C7B7E463A}"/>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8" name="Line 5">
              <a:extLst>
                <a:ext uri="{FF2B5EF4-FFF2-40B4-BE49-F238E27FC236}">
                  <a16:creationId xmlns:a16="http://schemas.microsoft.com/office/drawing/2014/main" id="{A2EFB6D2-F78E-4A2D-AF1B-D36A4B7A5757}"/>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9" name="Line 6">
              <a:extLst>
                <a:ext uri="{FF2B5EF4-FFF2-40B4-BE49-F238E27FC236}">
                  <a16:creationId xmlns:a16="http://schemas.microsoft.com/office/drawing/2014/main" id="{D377D2D0-3042-48DF-94C9-12B3273AF902}"/>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0" name="Line 7">
              <a:extLst>
                <a:ext uri="{FF2B5EF4-FFF2-40B4-BE49-F238E27FC236}">
                  <a16:creationId xmlns:a16="http://schemas.microsoft.com/office/drawing/2014/main" id="{A3D97101-C51C-42FA-8DA1-FC5AA44D1AC6}"/>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1" name="Line 8">
              <a:extLst>
                <a:ext uri="{FF2B5EF4-FFF2-40B4-BE49-F238E27FC236}">
                  <a16:creationId xmlns:a16="http://schemas.microsoft.com/office/drawing/2014/main" id="{1850E55B-7E19-4A2A-9296-9CB5495E28C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2" name="Line 9">
              <a:extLst>
                <a:ext uri="{FF2B5EF4-FFF2-40B4-BE49-F238E27FC236}">
                  <a16:creationId xmlns:a16="http://schemas.microsoft.com/office/drawing/2014/main" id="{B9E6F2DE-1FD2-401A-BBBE-FC7962532018}"/>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6148" name="Rectangle 10">
            <a:extLst>
              <a:ext uri="{FF2B5EF4-FFF2-40B4-BE49-F238E27FC236}">
                <a16:creationId xmlns:a16="http://schemas.microsoft.com/office/drawing/2014/main" id="{5E81101F-67D7-4676-8998-3EFB4814473D}"/>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Queuing Systems</a:t>
            </a:r>
          </a:p>
        </p:txBody>
      </p:sp>
      <p:grpSp>
        <p:nvGrpSpPr>
          <p:cNvPr id="6149" name="Group 19">
            <a:extLst>
              <a:ext uri="{FF2B5EF4-FFF2-40B4-BE49-F238E27FC236}">
                <a16:creationId xmlns:a16="http://schemas.microsoft.com/office/drawing/2014/main" id="{44EA7974-D6CE-49F2-9FA9-F653F8E8D79F}"/>
              </a:ext>
            </a:extLst>
          </p:cNvPr>
          <p:cNvGrpSpPr>
            <a:grpSpLocks/>
          </p:cNvGrpSpPr>
          <p:nvPr/>
        </p:nvGrpSpPr>
        <p:grpSpPr bwMode="auto">
          <a:xfrm>
            <a:off x="2286000" y="2133600"/>
            <a:ext cx="1909763" cy="1676400"/>
            <a:chOff x="960" y="1344"/>
            <a:chExt cx="1203" cy="1056"/>
          </a:xfrm>
        </p:grpSpPr>
        <p:sp>
          <p:nvSpPr>
            <p:cNvPr id="6150" name="Rectangle 20">
              <a:extLst>
                <a:ext uri="{FF2B5EF4-FFF2-40B4-BE49-F238E27FC236}">
                  <a16:creationId xmlns:a16="http://schemas.microsoft.com/office/drawing/2014/main" id="{F1CA4F99-9CFA-4757-B714-57CC6BA577A7}"/>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Continuous Variables</a:t>
              </a:r>
            </a:p>
          </p:txBody>
        </p:sp>
        <p:grpSp>
          <p:nvGrpSpPr>
            <p:cNvPr id="6151" name="Group 21">
              <a:extLst>
                <a:ext uri="{FF2B5EF4-FFF2-40B4-BE49-F238E27FC236}">
                  <a16:creationId xmlns:a16="http://schemas.microsoft.com/office/drawing/2014/main" id="{85AA5B3B-A2E7-4805-949E-BBA7978CF4AC}"/>
                </a:ext>
              </a:extLst>
            </p:cNvPr>
            <p:cNvGrpSpPr>
              <a:grpSpLocks/>
            </p:cNvGrpSpPr>
            <p:nvPr/>
          </p:nvGrpSpPr>
          <p:grpSpPr bwMode="auto">
            <a:xfrm>
              <a:off x="960" y="1344"/>
              <a:ext cx="1203" cy="1056"/>
              <a:chOff x="960" y="1344"/>
              <a:chExt cx="1203" cy="1056"/>
            </a:xfrm>
          </p:grpSpPr>
          <p:sp>
            <p:nvSpPr>
              <p:cNvPr id="6152" name="Line 22">
                <a:extLst>
                  <a:ext uri="{FF2B5EF4-FFF2-40B4-BE49-F238E27FC236}">
                    <a16:creationId xmlns:a16="http://schemas.microsoft.com/office/drawing/2014/main" id="{647E1742-F39A-44A5-83D6-63DAC28A321F}"/>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3" name="Line 23">
                <a:extLst>
                  <a:ext uri="{FF2B5EF4-FFF2-40B4-BE49-F238E27FC236}">
                    <a16:creationId xmlns:a16="http://schemas.microsoft.com/office/drawing/2014/main" id="{B7DBE3D2-49B2-4707-8648-4DB3AC06E61C}"/>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4" name="Line 24">
                <a:extLst>
                  <a:ext uri="{FF2B5EF4-FFF2-40B4-BE49-F238E27FC236}">
                    <a16:creationId xmlns:a16="http://schemas.microsoft.com/office/drawing/2014/main" id="{B5D27CB9-2A24-4755-829E-4B6570B0F245}"/>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5" name="Line 25">
                <a:extLst>
                  <a:ext uri="{FF2B5EF4-FFF2-40B4-BE49-F238E27FC236}">
                    <a16:creationId xmlns:a16="http://schemas.microsoft.com/office/drawing/2014/main" id="{7345283D-73B0-4566-B3DB-E3BD72D8E3E5}"/>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6" name="Line 26">
                <a:extLst>
                  <a:ext uri="{FF2B5EF4-FFF2-40B4-BE49-F238E27FC236}">
                    <a16:creationId xmlns:a16="http://schemas.microsoft.com/office/drawing/2014/main" id="{A6A91318-F5A1-44C4-86B9-534F9A485B9D}"/>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219200"/>
            <a:ext cx="7543800" cy="4953000"/>
          </a:xfrm>
        </p:spPr>
        <p:txBody>
          <a:bodyPr/>
          <a:lstStyle/>
          <a:p>
            <a:pPr eaLnBrk="1" hangingPunct="1"/>
            <a:r>
              <a:rPr lang="en-US" altLang="en-US" dirty="0"/>
              <a:t>Variable to be simulated is </a:t>
            </a:r>
            <a:r>
              <a:rPr lang="en-US" altLang="en-US" b="1" i="1" dirty="0"/>
              <a:t>arrival time at a restaurant</a:t>
            </a:r>
            <a:r>
              <a:rPr lang="en-US" altLang="en-US" dirty="0"/>
              <a:t> which can literally take on infinite individual values</a:t>
            </a:r>
          </a:p>
          <a:p>
            <a:pPr eaLnBrk="1" hangingPunct="1"/>
            <a:endParaRPr lang="en-US" altLang="en-US" dirty="0"/>
          </a:p>
          <a:p>
            <a:pPr eaLnBrk="1" hangingPunct="1"/>
            <a:r>
              <a:rPr lang="en-US" altLang="en-US" dirty="0"/>
              <a:t>For example: someone could arrive at:</a:t>
            </a:r>
          </a:p>
          <a:p>
            <a:pPr lvl="1" eaLnBrk="1" hangingPunct="1"/>
            <a:r>
              <a:rPr lang="en-US" altLang="en-US" sz="1600" dirty="0"/>
              <a:t>12:09:37</a:t>
            </a:r>
          </a:p>
          <a:p>
            <a:pPr lvl="1" eaLnBrk="1" hangingPunct="1"/>
            <a:r>
              <a:rPr lang="en-US" altLang="en-US" sz="1600" dirty="0"/>
              <a:t>12:09:37:52 </a:t>
            </a:r>
          </a:p>
          <a:p>
            <a:pPr lvl="1" eaLnBrk="1" hangingPunct="1"/>
            <a:r>
              <a:rPr lang="en-US" altLang="en-US" sz="1600" dirty="0"/>
              <a:t>12:09:37:52:14, etc.</a:t>
            </a:r>
          </a:p>
          <a:p>
            <a:pPr eaLnBrk="1" hangingPunct="1"/>
            <a:endParaRPr lang="en-US" altLang="en-US" sz="1600" dirty="0"/>
          </a:p>
          <a:p>
            <a:pPr eaLnBrk="1" hangingPunct="1"/>
            <a:r>
              <a:rPr lang="en-US" altLang="en-US" sz="1600" dirty="0"/>
              <a:t>To simulate this situation, we must specify </a:t>
            </a:r>
            <a:r>
              <a:rPr lang="en-US" altLang="en-US" sz="1600" b="1" dirty="0"/>
              <a:t>intervals</a:t>
            </a:r>
          </a:p>
          <a:p>
            <a:pPr eaLnBrk="1" hangingPunct="1"/>
            <a:r>
              <a:rPr lang="en-US" altLang="en-US" sz="1600" dirty="0"/>
              <a:t>At the restaurant the intervals could be all people arriving between 11am and 12pm, 12pm and 1pm, or 1pm and 2pm.</a:t>
            </a:r>
          </a:p>
          <a:p>
            <a:pPr eaLnBrk="1" hangingPunct="1"/>
            <a:r>
              <a:rPr lang="en-US" altLang="en-US" sz="1600" dirty="0"/>
              <a:t>As with the coin toss, generate random numbers in Excel ( </a:t>
            </a:r>
            <a:r>
              <a:rPr lang="en-US" altLang="en-US" sz="1600" i="1" dirty="0"/>
              <a:t>=RAND()</a:t>
            </a:r>
            <a:r>
              <a:rPr lang="en-US" altLang="en-US" sz="1600" dirty="0"/>
              <a:t> )</a:t>
            </a:r>
          </a:p>
          <a:p>
            <a:pPr eaLnBrk="1" hangingPunct="1">
              <a:lnSpc>
                <a:spcPct val="90000"/>
              </a:lnSpc>
            </a:pPr>
            <a:r>
              <a:rPr lang="en-US" altLang="en-US" sz="1600" dirty="0"/>
              <a:t>Make a rule – </a:t>
            </a:r>
            <a:r>
              <a:rPr lang="en-US" altLang="en-US" sz="1600" b="1" i="1" dirty="0"/>
              <a:t>if random number:</a:t>
            </a:r>
          </a:p>
          <a:p>
            <a:pPr lvl="1" eaLnBrk="1" hangingPunct="1">
              <a:lnSpc>
                <a:spcPct val="90000"/>
              </a:lnSpc>
            </a:pPr>
            <a:r>
              <a:rPr lang="en-US" altLang="en-US" sz="1600" b="1" i="1" dirty="0"/>
              <a:t>&lt;=.333, then =11am-12pm</a:t>
            </a:r>
          </a:p>
          <a:p>
            <a:pPr lvl="1" eaLnBrk="1" hangingPunct="1">
              <a:lnSpc>
                <a:spcPct val="90000"/>
              </a:lnSpc>
            </a:pPr>
            <a:r>
              <a:rPr lang="en-US" altLang="en-US" sz="1600" b="1" i="1" dirty="0"/>
              <a:t>&gt;.333 up to =.666, then 12pm-1pm</a:t>
            </a:r>
          </a:p>
          <a:p>
            <a:pPr lvl="1" eaLnBrk="1" hangingPunct="1">
              <a:lnSpc>
                <a:spcPct val="90000"/>
              </a:lnSpc>
            </a:pPr>
            <a:r>
              <a:rPr lang="en-US" altLang="en-US" sz="1600" b="1" i="1" dirty="0"/>
              <a:t>&gt;.666 up to 1, then 1pm to 2pm</a:t>
            </a:r>
          </a:p>
          <a:p>
            <a:pPr lvl="1" algn="ctr" eaLnBrk="1" hangingPunct="1">
              <a:lnSpc>
                <a:spcPct val="90000"/>
              </a:lnSpc>
              <a:buNone/>
            </a:pPr>
            <a:r>
              <a:rPr lang="en-US" altLang="en-US" sz="1600" b="1" i="1" dirty="0"/>
              <a:t>each category is equally likely</a:t>
            </a:r>
          </a:p>
          <a:p>
            <a:pPr eaLnBrk="1" hangingPunct="1"/>
            <a:endParaRPr lang="en-US" altLang="en-US" dirty="0"/>
          </a:p>
          <a:p>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219200"/>
            <a:ext cx="7543800" cy="4953000"/>
          </a:xfrm>
        </p:spPr>
        <p:txBody>
          <a:bodyPr/>
          <a:lstStyle/>
          <a:p>
            <a:r>
              <a:rPr lang="en-US" altLang="en-US" sz="1600" dirty="0"/>
              <a:t>If the random number is.47, then this would fall in the 12pm to 1pm category,</a:t>
            </a:r>
          </a:p>
          <a:p>
            <a:endParaRPr lang="en-US" altLang="en-US" dirty="0"/>
          </a:p>
          <a:p>
            <a:r>
              <a:rPr lang="en-US" altLang="en-US" sz="1600" dirty="0"/>
              <a:t>If the random number is .88, then this would fall in the 1pm to 2pm category, etc.</a:t>
            </a:r>
          </a:p>
          <a:p>
            <a:endParaRPr lang="en-US" altLang="en-US" dirty="0"/>
          </a:p>
          <a:p>
            <a:r>
              <a:rPr lang="en-US" altLang="en-US" sz="1600" dirty="0"/>
              <a:t>Because each category is equally likely, if we run enough trials, each category will contain about the same number of random numbers, which will tell the restaurant owner that it is equally likely that a person will arrive at any of the three times.</a:t>
            </a:r>
          </a:p>
          <a:p>
            <a:pPr eaLnBrk="1" hangingPunct="1"/>
            <a:endParaRPr lang="en-US" altLang="en-US" dirty="0"/>
          </a:p>
          <a:p>
            <a:pPr eaLnBrk="1" hangingPunct="1"/>
            <a:r>
              <a:rPr lang="en-US" altLang="en-US" dirty="0"/>
              <a:t>The owner looks at historical information and says that on an average day, 225 people eat lunch at his restaurant , and that typically </a:t>
            </a:r>
          </a:p>
          <a:p>
            <a:pPr lvl="1" eaLnBrk="1" hangingPunct="1"/>
            <a:r>
              <a:rPr lang="en-US" altLang="en-US" sz="1600" dirty="0"/>
              <a:t>47 people arrive between 11am and 12pm</a:t>
            </a:r>
          </a:p>
          <a:p>
            <a:pPr lvl="1" eaLnBrk="1" hangingPunct="1"/>
            <a:r>
              <a:rPr lang="en-US" altLang="en-US" sz="1600" dirty="0"/>
              <a:t>112 people arrive between 12pm and 1pm</a:t>
            </a:r>
          </a:p>
          <a:p>
            <a:pPr lvl="1" eaLnBrk="1" hangingPunct="1"/>
            <a:r>
              <a:rPr lang="en-US" altLang="en-US" sz="1600" dirty="0"/>
              <a:t>66 people arrive between 1pm and 2pm</a:t>
            </a:r>
          </a:p>
          <a:p>
            <a:pPr eaLnBrk="1" hangingPunct="1"/>
            <a:endParaRPr lang="en-US" altLang="en-US" i="1" dirty="0"/>
          </a:p>
          <a:p>
            <a:pPr eaLnBrk="1" hangingPunct="1"/>
            <a:r>
              <a:rPr lang="en-US" altLang="en-US" i="1" dirty="0"/>
              <a:t>How do we map these numbers?</a:t>
            </a:r>
          </a:p>
          <a:p>
            <a:endParaRPr lang="en-US" altLang="en-US" dirty="0"/>
          </a:p>
        </p:txBody>
      </p:sp>
    </p:spTree>
    <p:extLst>
      <p:ext uri="{BB962C8B-B14F-4D97-AF65-F5344CB8AC3E}">
        <p14:creationId xmlns:p14="http://schemas.microsoft.com/office/powerpoint/2010/main" val="178753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sz="1600" dirty="0"/>
              <a:t>To complete the mapping, we need to make a cumulative distribution function (CDF)</a:t>
            </a:r>
          </a:p>
          <a:p>
            <a:endParaRPr lang="en-US" altLang="en-US" dirty="0"/>
          </a:p>
        </p:txBody>
      </p:sp>
      <p:pic>
        <p:nvPicPr>
          <p:cNvPr id="4" name="Picture 4">
            <a:extLst>
              <a:ext uri="{FF2B5EF4-FFF2-40B4-BE49-F238E27FC236}">
                <a16:creationId xmlns:a16="http://schemas.microsoft.com/office/drawing/2014/main" id="{A7040F36-D49F-489B-99A7-B32B7AD912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66950"/>
            <a:ext cx="640080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6641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sz="1600" dirty="0"/>
              <a:t>Make a new rule – </a:t>
            </a:r>
            <a:r>
              <a:rPr lang="en-US" altLang="en-US" sz="1600" b="1" i="1" dirty="0"/>
              <a:t>if random number:</a:t>
            </a:r>
          </a:p>
          <a:p>
            <a:pPr eaLnBrk="1" hangingPunct="1">
              <a:lnSpc>
                <a:spcPct val="90000"/>
              </a:lnSpc>
            </a:pPr>
            <a:endParaRPr lang="en-US" altLang="en-US" sz="1600" b="1" i="1" dirty="0"/>
          </a:p>
          <a:p>
            <a:pPr lvl="1">
              <a:spcBef>
                <a:spcPct val="0"/>
              </a:spcBef>
              <a:buNone/>
            </a:pPr>
            <a:r>
              <a:rPr lang="en-US" altLang="en-US" sz="1600" b="1" i="1" dirty="0"/>
              <a:t>&lt;=.21, then =11am-12pm</a:t>
            </a:r>
          </a:p>
          <a:p>
            <a:pPr lvl="1">
              <a:spcBef>
                <a:spcPct val="0"/>
              </a:spcBef>
              <a:buNone/>
            </a:pPr>
            <a:r>
              <a:rPr lang="en-US" altLang="en-US" sz="1600" b="1" i="1" dirty="0"/>
              <a:t>&gt;.21 up to =.71, then 12pm-1pm</a:t>
            </a:r>
          </a:p>
          <a:p>
            <a:pPr lvl="1">
              <a:spcBef>
                <a:spcPct val="0"/>
              </a:spcBef>
              <a:buNone/>
            </a:pPr>
            <a:r>
              <a:rPr lang="en-US" altLang="en-US" sz="1600" b="1" i="1" dirty="0"/>
              <a:t>&gt;.71 up to 1, then 1pm to 2pm</a:t>
            </a:r>
          </a:p>
          <a:p>
            <a:pPr eaLnBrk="1" hangingPunct="1">
              <a:lnSpc>
                <a:spcPct val="90000"/>
              </a:lnSpc>
            </a:pPr>
            <a:endParaRPr lang="en-US" altLang="en-US" sz="1600" dirty="0"/>
          </a:p>
          <a:p>
            <a:endParaRPr lang="en-US" altLang="en-US" dirty="0"/>
          </a:p>
        </p:txBody>
      </p:sp>
      <p:pic>
        <p:nvPicPr>
          <p:cNvPr id="5" name="Picture 4">
            <a:extLst>
              <a:ext uri="{FF2B5EF4-FFF2-40B4-BE49-F238E27FC236}">
                <a16:creationId xmlns:a16="http://schemas.microsoft.com/office/drawing/2014/main" id="{0EC1042C-108F-4B6B-BDA3-DDB99E897A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7300" y="3200400"/>
            <a:ext cx="70104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6131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Normal Distribution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4495799" cy="1905000"/>
          </a:xfrm>
        </p:spPr>
        <p:txBody>
          <a:bodyPr/>
          <a:lstStyle/>
          <a:p>
            <a:pPr eaLnBrk="1" hangingPunct="1">
              <a:lnSpc>
                <a:spcPct val="90000"/>
              </a:lnSpc>
            </a:pPr>
            <a:endParaRPr lang="en-US" altLang="en-US" dirty="0"/>
          </a:p>
          <a:p>
            <a:pPr eaLnBrk="1" hangingPunct="1">
              <a:lnSpc>
                <a:spcPct val="90000"/>
              </a:lnSpc>
            </a:pPr>
            <a:r>
              <a:rPr lang="en-US" altLang="en-US" dirty="0"/>
              <a:t>Conditions:</a:t>
            </a:r>
          </a:p>
          <a:p>
            <a:pPr lvl="1" eaLnBrk="1" hangingPunct="1">
              <a:lnSpc>
                <a:spcPct val="90000"/>
              </a:lnSpc>
              <a:buSzPct val="75000"/>
            </a:pPr>
            <a:r>
              <a:rPr lang="en-US" altLang="en-US" sz="1600" dirty="0"/>
              <a:t>Uncertain variable is symmetric about the mean</a:t>
            </a:r>
          </a:p>
          <a:p>
            <a:pPr lvl="1" eaLnBrk="1" hangingPunct="1">
              <a:lnSpc>
                <a:spcPct val="90000"/>
              </a:lnSpc>
              <a:buSzPct val="75000"/>
            </a:pPr>
            <a:r>
              <a:rPr lang="en-US" altLang="en-US" sz="1600" dirty="0"/>
              <a:t>Uncertain variable is more likely to be in vicinity of the mean than far away</a:t>
            </a:r>
          </a:p>
          <a:p>
            <a:pPr eaLnBrk="1" hangingPunct="1">
              <a:lnSpc>
                <a:spcPct val="90000"/>
              </a:lnSpc>
            </a:pPr>
            <a:endParaRPr lang="en-US" altLang="en-US" dirty="0"/>
          </a:p>
          <a:p>
            <a:endParaRPr lang="en-US" altLang="en-US" dirty="0"/>
          </a:p>
        </p:txBody>
      </p:sp>
      <p:grpSp>
        <p:nvGrpSpPr>
          <p:cNvPr id="8" name="Group 4">
            <a:extLst>
              <a:ext uri="{FF2B5EF4-FFF2-40B4-BE49-F238E27FC236}">
                <a16:creationId xmlns:a16="http://schemas.microsoft.com/office/drawing/2014/main" id="{490E2643-8FDD-4229-8D09-36845FF97EA5}"/>
              </a:ext>
            </a:extLst>
          </p:cNvPr>
          <p:cNvGrpSpPr>
            <a:grpSpLocks/>
          </p:cNvGrpSpPr>
          <p:nvPr/>
        </p:nvGrpSpPr>
        <p:grpSpPr bwMode="auto">
          <a:xfrm>
            <a:off x="5791200" y="1636509"/>
            <a:ext cx="2362200" cy="1128712"/>
            <a:chOff x="3653" y="245"/>
            <a:chExt cx="1488" cy="711"/>
          </a:xfrm>
        </p:grpSpPr>
        <p:sp>
          <p:nvSpPr>
            <p:cNvPr id="9" name="Line 5">
              <a:extLst>
                <a:ext uri="{FF2B5EF4-FFF2-40B4-BE49-F238E27FC236}">
                  <a16:creationId xmlns:a16="http://schemas.microsoft.com/office/drawing/2014/main" id="{CC26BCD9-C03B-4A1D-86A7-4A9B030A6797}"/>
                </a:ext>
              </a:extLst>
            </p:cNvPr>
            <p:cNvSpPr>
              <a:spLocks noChangeShapeType="1"/>
            </p:cNvSpPr>
            <p:nvPr/>
          </p:nvSpPr>
          <p:spPr bwMode="auto">
            <a:xfrm>
              <a:off x="4368" y="245"/>
              <a:ext cx="0" cy="7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6">
              <a:extLst>
                <a:ext uri="{FF2B5EF4-FFF2-40B4-BE49-F238E27FC236}">
                  <a16:creationId xmlns:a16="http://schemas.microsoft.com/office/drawing/2014/main" id="{A7A096BB-F030-4092-BF9C-510CFAF2E521}"/>
                </a:ext>
              </a:extLst>
            </p:cNvPr>
            <p:cNvSpPr>
              <a:spLocks noChangeShapeType="1"/>
            </p:cNvSpPr>
            <p:nvPr/>
          </p:nvSpPr>
          <p:spPr bwMode="auto">
            <a:xfrm>
              <a:off x="3653" y="864"/>
              <a:ext cx="1479"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Freeform 7">
              <a:extLst>
                <a:ext uri="{FF2B5EF4-FFF2-40B4-BE49-F238E27FC236}">
                  <a16:creationId xmlns:a16="http://schemas.microsoft.com/office/drawing/2014/main" id="{8681A28E-4AD5-40E0-96E5-349050F5F707}"/>
                </a:ext>
              </a:extLst>
            </p:cNvPr>
            <p:cNvSpPr>
              <a:spLocks/>
            </p:cNvSpPr>
            <p:nvPr/>
          </p:nvSpPr>
          <p:spPr bwMode="auto">
            <a:xfrm>
              <a:off x="3742" y="289"/>
              <a:ext cx="1399" cy="558"/>
            </a:xfrm>
            <a:custGeom>
              <a:avLst/>
              <a:gdLst>
                <a:gd name="T0" fmla="*/ 41 w 1399"/>
                <a:gd name="T1" fmla="*/ 551 h 558"/>
                <a:gd name="T2" fmla="*/ 90 w 1399"/>
                <a:gd name="T3" fmla="*/ 544 h 558"/>
                <a:gd name="T4" fmla="*/ 148 w 1399"/>
                <a:gd name="T5" fmla="*/ 530 h 558"/>
                <a:gd name="T6" fmla="*/ 206 w 1399"/>
                <a:gd name="T7" fmla="*/ 502 h 558"/>
                <a:gd name="T8" fmla="*/ 255 w 1399"/>
                <a:gd name="T9" fmla="*/ 460 h 558"/>
                <a:gd name="T10" fmla="*/ 296 w 1399"/>
                <a:gd name="T11" fmla="*/ 406 h 558"/>
                <a:gd name="T12" fmla="*/ 345 w 1399"/>
                <a:gd name="T13" fmla="*/ 347 h 558"/>
                <a:gd name="T14" fmla="*/ 386 w 1399"/>
                <a:gd name="T15" fmla="*/ 287 h 558"/>
                <a:gd name="T16" fmla="*/ 428 w 1399"/>
                <a:gd name="T17" fmla="*/ 225 h 558"/>
                <a:gd name="T18" fmla="*/ 485 w 1399"/>
                <a:gd name="T19" fmla="*/ 124 h 558"/>
                <a:gd name="T20" fmla="*/ 510 w 1399"/>
                <a:gd name="T21" fmla="*/ 67 h 558"/>
                <a:gd name="T22" fmla="*/ 526 w 1399"/>
                <a:gd name="T23" fmla="*/ 47 h 558"/>
                <a:gd name="T24" fmla="*/ 551 w 1399"/>
                <a:gd name="T25" fmla="*/ 20 h 558"/>
                <a:gd name="T26" fmla="*/ 576 w 1399"/>
                <a:gd name="T27" fmla="*/ 5 h 558"/>
                <a:gd name="T28" fmla="*/ 600 w 1399"/>
                <a:gd name="T29" fmla="*/ 1 h 558"/>
                <a:gd name="T30" fmla="*/ 650 w 1399"/>
                <a:gd name="T31" fmla="*/ 0 h 558"/>
                <a:gd name="T32" fmla="*/ 674 w 1399"/>
                <a:gd name="T33" fmla="*/ 2 h 558"/>
                <a:gd name="T34" fmla="*/ 699 w 1399"/>
                <a:gd name="T35" fmla="*/ 16 h 558"/>
                <a:gd name="T36" fmla="*/ 715 w 1399"/>
                <a:gd name="T37" fmla="*/ 38 h 558"/>
                <a:gd name="T38" fmla="*/ 732 w 1399"/>
                <a:gd name="T39" fmla="*/ 59 h 558"/>
                <a:gd name="T40" fmla="*/ 748 w 1399"/>
                <a:gd name="T41" fmla="*/ 88 h 558"/>
                <a:gd name="T42" fmla="*/ 773 w 1399"/>
                <a:gd name="T43" fmla="*/ 142 h 558"/>
                <a:gd name="T44" fmla="*/ 806 w 1399"/>
                <a:gd name="T45" fmla="*/ 225 h 558"/>
                <a:gd name="T46" fmla="*/ 847 w 1399"/>
                <a:gd name="T47" fmla="*/ 302 h 558"/>
                <a:gd name="T48" fmla="*/ 863 w 1399"/>
                <a:gd name="T49" fmla="*/ 334 h 558"/>
                <a:gd name="T50" fmla="*/ 905 w 1399"/>
                <a:gd name="T51" fmla="*/ 390 h 558"/>
                <a:gd name="T52" fmla="*/ 954 w 1399"/>
                <a:gd name="T53" fmla="*/ 440 h 558"/>
                <a:gd name="T54" fmla="*/ 1003 w 1399"/>
                <a:gd name="T55" fmla="*/ 482 h 558"/>
                <a:gd name="T56" fmla="*/ 1061 w 1399"/>
                <a:gd name="T57" fmla="*/ 515 h 558"/>
                <a:gd name="T58" fmla="*/ 1135 w 1399"/>
                <a:gd name="T59" fmla="*/ 536 h 558"/>
                <a:gd name="T60" fmla="*/ 1234 w 1399"/>
                <a:gd name="T61" fmla="*/ 547 h 558"/>
                <a:gd name="T62" fmla="*/ 1324 w 1399"/>
                <a:gd name="T63" fmla="*/ 553 h 558"/>
                <a:gd name="T64" fmla="*/ 1398 w 1399"/>
                <a:gd name="T65" fmla="*/ 557 h 5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99"/>
                <a:gd name="T100" fmla="*/ 0 h 558"/>
                <a:gd name="T101" fmla="*/ 1399 w 1399"/>
                <a:gd name="T102" fmla="*/ 558 h 5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99" h="558">
                  <a:moveTo>
                    <a:pt x="0" y="557"/>
                  </a:moveTo>
                  <a:lnTo>
                    <a:pt x="41" y="551"/>
                  </a:lnTo>
                  <a:lnTo>
                    <a:pt x="66" y="549"/>
                  </a:lnTo>
                  <a:lnTo>
                    <a:pt x="90" y="544"/>
                  </a:lnTo>
                  <a:lnTo>
                    <a:pt x="123" y="538"/>
                  </a:lnTo>
                  <a:lnTo>
                    <a:pt x="148" y="530"/>
                  </a:lnTo>
                  <a:lnTo>
                    <a:pt x="181" y="517"/>
                  </a:lnTo>
                  <a:lnTo>
                    <a:pt x="206" y="502"/>
                  </a:lnTo>
                  <a:lnTo>
                    <a:pt x="230" y="483"/>
                  </a:lnTo>
                  <a:lnTo>
                    <a:pt x="255" y="460"/>
                  </a:lnTo>
                  <a:lnTo>
                    <a:pt x="280" y="435"/>
                  </a:lnTo>
                  <a:lnTo>
                    <a:pt x="296" y="406"/>
                  </a:lnTo>
                  <a:lnTo>
                    <a:pt x="321" y="376"/>
                  </a:lnTo>
                  <a:lnTo>
                    <a:pt x="345" y="347"/>
                  </a:lnTo>
                  <a:lnTo>
                    <a:pt x="362" y="317"/>
                  </a:lnTo>
                  <a:lnTo>
                    <a:pt x="386" y="287"/>
                  </a:lnTo>
                  <a:lnTo>
                    <a:pt x="411" y="257"/>
                  </a:lnTo>
                  <a:lnTo>
                    <a:pt x="428" y="225"/>
                  </a:lnTo>
                  <a:lnTo>
                    <a:pt x="469" y="157"/>
                  </a:lnTo>
                  <a:lnTo>
                    <a:pt x="485" y="124"/>
                  </a:lnTo>
                  <a:lnTo>
                    <a:pt x="502" y="95"/>
                  </a:lnTo>
                  <a:lnTo>
                    <a:pt x="510" y="67"/>
                  </a:lnTo>
                  <a:lnTo>
                    <a:pt x="518" y="57"/>
                  </a:lnTo>
                  <a:lnTo>
                    <a:pt x="526" y="47"/>
                  </a:lnTo>
                  <a:lnTo>
                    <a:pt x="543" y="31"/>
                  </a:lnTo>
                  <a:lnTo>
                    <a:pt x="551" y="20"/>
                  </a:lnTo>
                  <a:lnTo>
                    <a:pt x="567" y="12"/>
                  </a:lnTo>
                  <a:lnTo>
                    <a:pt x="576" y="5"/>
                  </a:lnTo>
                  <a:lnTo>
                    <a:pt x="592" y="2"/>
                  </a:lnTo>
                  <a:lnTo>
                    <a:pt x="600" y="1"/>
                  </a:lnTo>
                  <a:lnTo>
                    <a:pt x="625" y="0"/>
                  </a:lnTo>
                  <a:lnTo>
                    <a:pt x="650" y="0"/>
                  </a:lnTo>
                  <a:lnTo>
                    <a:pt x="658" y="0"/>
                  </a:lnTo>
                  <a:lnTo>
                    <a:pt x="674" y="2"/>
                  </a:lnTo>
                  <a:lnTo>
                    <a:pt x="683" y="8"/>
                  </a:lnTo>
                  <a:lnTo>
                    <a:pt x="699" y="16"/>
                  </a:lnTo>
                  <a:lnTo>
                    <a:pt x="707" y="29"/>
                  </a:lnTo>
                  <a:lnTo>
                    <a:pt x="715" y="38"/>
                  </a:lnTo>
                  <a:lnTo>
                    <a:pt x="724" y="47"/>
                  </a:lnTo>
                  <a:lnTo>
                    <a:pt x="732" y="59"/>
                  </a:lnTo>
                  <a:lnTo>
                    <a:pt x="740" y="73"/>
                  </a:lnTo>
                  <a:lnTo>
                    <a:pt x="748" y="88"/>
                  </a:lnTo>
                  <a:lnTo>
                    <a:pt x="757" y="104"/>
                  </a:lnTo>
                  <a:lnTo>
                    <a:pt x="773" y="142"/>
                  </a:lnTo>
                  <a:lnTo>
                    <a:pt x="789" y="183"/>
                  </a:lnTo>
                  <a:lnTo>
                    <a:pt x="806" y="225"/>
                  </a:lnTo>
                  <a:lnTo>
                    <a:pt x="831" y="265"/>
                  </a:lnTo>
                  <a:lnTo>
                    <a:pt x="847" y="302"/>
                  </a:lnTo>
                  <a:lnTo>
                    <a:pt x="855" y="319"/>
                  </a:lnTo>
                  <a:lnTo>
                    <a:pt x="863" y="334"/>
                  </a:lnTo>
                  <a:lnTo>
                    <a:pt x="888" y="363"/>
                  </a:lnTo>
                  <a:lnTo>
                    <a:pt x="905" y="390"/>
                  </a:lnTo>
                  <a:lnTo>
                    <a:pt x="929" y="416"/>
                  </a:lnTo>
                  <a:lnTo>
                    <a:pt x="954" y="440"/>
                  </a:lnTo>
                  <a:lnTo>
                    <a:pt x="970" y="462"/>
                  </a:lnTo>
                  <a:lnTo>
                    <a:pt x="1003" y="482"/>
                  </a:lnTo>
                  <a:lnTo>
                    <a:pt x="1028" y="500"/>
                  </a:lnTo>
                  <a:lnTo>
                    <a:pt x="1061" y="515"/>
                  </a:lnTo>
                  <a:lnTo>
                    <a:pt x="1094" y="527"/>
                  </a:lnTo>
                  <a:lnTo>
                    <a:pt x="1135" y="536"/>
                  </a:lnTo>
                  <a:lnTo>
                    <a:pt x="1184" y="543"/>
                  </a:lnTo>
                  <a:lnTo>
                    <a:pt x="1234" y="547"/>
                  </a:lnTo>
                  <a:lnTo>
                    <a:pt x="1283" y="550"/>
                  </a:lnTo>
                  <a:lnTo>
                    <a:pt x="1324" y="553"/>
                  </a:lnTo>
                  <a:lnTo>
                    <a:pt x="1365" y="554"/>
                  </a:lnTo>
                  <a:lnTo>
                    <a:pt x="1398" y="557"/>
                  </a:lnTo>
                </a:path>
              </a:pathLst>
            </a:custGeom>
            <a:solidFill>
              <a:schemeClr val="hlink">
                <a:alpha val="74901"/>
              </a:schemeClr>
            </a:solidFill>
            <a:ln w="12700" cap="rnd" cmpd="sng">
              <a:solidFill>
                <a:schemeClr val="tx1"/>
              </a:solidFill>
              <a:prstDash val="solid"/>
              <a:round/>
              <a:headEnd type="none" w="med" len="med"/>
              <a:tailEnd type="none" w="med" len="med"/>
            </a:ln>
          </p:spPr>
          <p:txBody>
            <a:bodyPr/>
            <a:lstStyle/>
            <a:p>
              <a:endParaRPr lang="en-US"/>
            </a:p>
          </p:txBody>
        </p:sp>
      </p:grpSp>
      <p:sp>
        <p:nvSpPr>
          <p:cNvPr id="13" name="TextBox 12">
            <a:extLst>
              <a:ext uri="{FF2B5EF4-FFF2-40B4-BE49-F238E27FC236}">
                <a16:creationId xmlns:a16="http://schemas.microsoft.com/office/drawing/2014/main" id="{4AB2F29E-1EC2-424C-8103-47EA9B637792}"/>
              </a:ext>
            </a:extLst>
          </p:cNvPr>
          <p:cNvSpPr txBox="1"/>
          <p:nvPr/>
        </p:nvSpPr>
        <p:spPr>
          <a:xfrm>
            <a:off x="990599" y="3334931"/>
            <a:ext cx="7543793" cy="2185214"/>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Use when:</a:t>
            </a:r>
          </a:p>
          <a:p>
            <a:pPr marL="742950" lvl="1" indent="-285750" eaLnBrk="1" hangingPunct="1">
              <a:lnSpc>
                <a:spcPct val="90000"/>
              </a:lnSpc>
              <a:spcBef>
                <a:spcPct val="20000"/>
              </a:spcBef>
              <a:buSzPct val="75000"/>
              <a:buChar char="–"/>
            </a:pPr>
            <a:r>
              <a:rPr lang="en-US" altLang="en-US" dirty="0">
                <a:latin typeface="+mn-lt"/>
              </a:rPr>
              <a:t>Distribution of x is normal (for any sample size)</a:t>
            </a:r>
          </a:p>
          <a:p>
            <a:pPr marL="742950" lvl="1" indent="-285750" eaLnBrk="1" hangingPunct="1">
              <a:lnSpc>
                <a:spcPct val="90000"/>
              </a:lnSpc>
              <a:spcBef>
                <a:spcPct val="20000"/>
              </a:spcBef>
              <a:buSzPct val="75000"/>
              <a:buChar char="–"/>
            </a:pPr>
            <a:r>
              <a:rPr lang="en-US" altLang="en-US" dirty="0">
                <a:latin typeface="+mn-lt"/>
              </a:rPr>
              <a:t>Distribution of x is not normal, but the distribution of sample means (x-bar) will be normally distributed with samples of size 30 or more (Central Limit Theorem) </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Excel function: NORMSDIST() – returns a random number from  the cumulative standard normal distribution with a mean of zero and a standard deviation of one [e.g., NORMSDIST(1) = .84]</a:t>
            </a:r>
          </a:p>
        </p:txBody>
      </p:sp>
    </p:spTree>
    <p:extLst>
      <p:ext uri="{BB962C8B-B14F-4D97-AF65-F5344CB8AC3E}">
        <p14:creationId xmlns:p14="http://schemas.microsoft.com/office/powerpoint/2010/main" val="1405779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Other Distributions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1200329"/>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Variables to be simulated may be normal (e.g. height) or exponential (e.g. service time) or various other distributions.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Task is to convert uniform distribution to the required distribution.</a:t>
            </a:r>
          </a:p>
          <a:p>
            <a:pPr marL="285750" indent="-285750" eaLnBrk="1" hangingPunct="1">
              <a:lnSpc>
                <a:spcPct val="90000"/>
              </a:lnSpc>
              <a:buFont typeface="Arial" panose="020B0604020202020204" pitchFamily="34" charset="0"/>
              <a:buChar char="•"/>
            </a:pPr>
            <a:endParaRPr lang="en-US" altLang="en-US" dirty="0"/>
          </a:p>
        </p:txBody>
      </p:sp>
      <p:pic>
        <p:nvPicPr>
          <p:cNvPr id="4" name="Picture 3" descr="Chart&#10;&#10;Description automatically generated">
            <a:extLst>
              <a:ext uri="{FF2B5EF4-FFF2-40B4-BE49-F238E27FC236}">
                <a16:creationId xmlns:a16="http://schemas.microsoft.com/office/drawing/2014/main" id="{362DF677-DBDA-4B35-A0E1-5A936CD343D3}"/>
              </a:ext>
            </a:extLst>
          </p:cNvPr>
          <p:cNvPicPr>
            <a:picLocks noChangeAspect="1"/>
          </p:cNvPicPr>
          <p:nvPr/>
        </p:nvPicPr>
        <p:blipFill>
          <a:blip r:embed="rId2"/>
          <a:stretch>
            <a:fillRect/>
          </a:stretch>
        </p:blipFill>
        <p:spPr>
          <a:xfrm>
            <a:off x="1524000" y="2647772"/>
            <a:ext cx="5334000" cy="1848028"/>
          </a:xfrm>
          <a:prstGeom prst="rect">
            <a:avLst/>
          </a:prstGeom>
        </p:spPr>
      </p:pic>
    </p:spTree>
    <p:extLst>
      <p:ext uri="{BB962C8B-B14F-4D97-AF65-F5344CB8AC3E}">
        <p14:creationId xmlns:p14="http://schemas.microsoft.com/office/powerpoint/2010/main" val="3205857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72881C8-05D6-4E92-B66F-431F32BCFAF2}"/>
              </a:ext>
            </a:extLst>
          </p:cNvPr>
          <p:cNvSpPr>
            <a:spLocks noGrp="1" noChangeArrowheads="1"/>
          </p:cNvSpPr>
          <p:nvPr>
            <p:ph type="title"/>
          </p:nvPr>
        </p:nvSpPr>
        <p:spPr/>
        <p:txBody>
          <a:bodyPr/>
          <a:lstStyle/>
          <a:p>
            <a:r>
              <a:rPr lang="en-US" altLang="en-US"/>
              <a:t>Agenda</a:t>
            </a:r>
          </a:p>
        </p:txBody>
      </p:sp>
      <p:grpSp>
        <p:nvGrpSpPr>
          <p:cNvPr id="12291" name="Group 4">
            <a:extLst>
              <a:ext uri="{FF2B5EF4-FFF2-40B4-BE49-F238E27FC236}">
                <a16:creationId xmlns:a16="http://schemas.microsoft.com/office/drawing/2014/main" id="{DA4C687C-94D9-4011-B8E1-E772BD2756D6}"/>
              </a:ext>
            </a:extLst>
          </p:cNvPr>
          <p:cNvGrpSpPr>
            <a:grpSpLocks/>
          </p:cNvGrpSpPr>
          <p:nvPr/>
        </p:nvGrpSpPr>
        <p:grpSpPr bwMode="auto">
          <a:xfrm>
            <a:off x="3979863" y="2286000"/>
            <a:ext cx="1854200" cy="1676400"/>
            <a:chOff x="1978" y="1344"/>
            <a:chExt cx="1169" cy="1056"/>
          </a:xfrm>
        </p:grpSpPr>
        <p:sp>
          <p:nvSpPr>
            <p:cNvPr id="12302" name="Line 5">
              <a:extLst>
                <a:ext uri="{FF2B5EF4-FFF2-40B4-BE49-F238E27FC236}">
                  <a16:creationId xmlns:a16="http://schemas.microsoft.com/office/drawing/2014/main" id="{D6CB3D32-3A63-4FFE-B3FF-5C92B502FE4D}"/>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3" name="Line 6">
              <a:extLst>
                <a:ext uri="{FF2B5EF4-FFF2-40B4-BE49-F238E27FC236}">
                  <a16:creationId xmlns:a16="http://schemas.microsoft.com/office/drawing/2014/main" id="{D123A570-ED08-45A3-90E9-A2672547AF04}"/>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4" name="Line 7">
              <a:extLst>
                <a:ext uri="{FF2B5EF4-FFF2-40B4-BE49-F238E27FC236}">
                  <a16:creationId xmlns:a16="http://schemas.microsoft.com/office/drawing/2014/main" id="{B54E7488-E859-48D1-8BA2-AE11419A5A23}"/>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5" name="Line 8">
              <a:extLst>
                <a:ext uri="{FF2B5EF4-FFF2-40B4-BE49-F238E27FC236}">
                  <a16:creationId xmlns:a16="http://schemas.microsoft.com/office/drawing/2014/main" id="{9810F6D7-F17B-4BAB-82E5-44D55523DC94}"/>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6" name="Line 9">
              <a:extLst>
                <a:ext uri="{FF2B5EF4-FFF2-40B4-BE49-F238E27FC236}">
                  <a16:creationId xmlns:a16="http://schemas.microsoft.com/office/drawing/2014/main" id="{51EE84BA-31AF-44FF-9DCB-58FD90D70DF1}"/>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7" name="Line 10">
              <a:extLst>
                <a:ext uri="{FF2B5EF4-FFF2-40B4-BE49-F238E27FC236}">
                  <a16:creationId xmlns:a16="http://schemas.microsoft.com/office/drawing/2014/main" id="{246420C6-6869-431E-8BCF-7C1A20AC1D7C}"/>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2292" name="Group 18">
            <a:extLst>
              <a:ext uri="{FF2B5EF4-FFF2-40B4-BE49-F238E27FC236}">
                <a16:creationId xmlns:a16="http://schemas.microsoft.com/office/drawing/2014/main" id="{17B7A937-2DBD-45C6-9F30-A2F9124D190D}"/>
              </a:ext>
            </a:extLst>
          </p:cNvPr>
          <p:cNvGrpSpPr>
            <a:grpSpLocks/>
          </p:cNvGrpSpPr>
          <p:nvPr/>
        </p:nvGrpSpPr>
        <p:grpSpPr bwMode="auto">
          <a:xfrm>
            <a:off x="2362200" y="2286000"/>
            <a:ext cx="1909763" cy="1676400"/>
            <a:chOff x="960" y="1344"/>
            <a:chExt cx="1203" cy="1056"/>
          </a:xfrm>
        </p:grpSpPr>
        <p:sp>
          <p:nvSpPr>
            <p:cNvPr id="12295" name="Rectangle 19">
              <a:extLst>
                <a:ext uri="{FF2B5EF4-FFF2-40B4-BE49-F238E27FC236}">
                  <a16:creationId xmlns:a16="http://schemas.microsoft.com/office/drawing/2014/main" id="{DE2CC793-A859-486F-90FB-EAEDC29F2CD2}"/>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2296" name="Group 20">
              <a:extLst>
                <a:ext uri="{FF2B5EF4-FFF2-40B4-BE49-F238E27FC236}">
                  <a16:creationId xmlns:a16="http://schemas.microsoft.com/office/drawing/2014/main" id="{FF95B9BA-EA6A-4E77-B96F-33FEA2178CB3}"/>
                </a:ext>
              </a:extLst>
            </p:cNvPr>
            <p:cNvGrpSpPr>
              <a:grpSpLocks/>
            </p:cNvGrpSpPr>
            <p:nvPr/>
          </p:nvGrpSpPr>
          <p:grpSpPr bwMode="auto">
            <a:xfrm>
              <a:off x="960" y="1344"/>
              <a:ext cx="1203" cy="1056"/>
              <a:chOff x="960" y="1344"/>
              <a:chExt cx="1203" cy="1056"/>
            </a:xfrm>
          </p:grpSpPr>
          <p:sp>
            <p:nvSpPr>
              <p:cNvPr id="12297" name="Line 21">
                <a:extLst>
                  <a:ext uri="{FF2B5EF4-FFF2-40B4-BE49-F238E27FC236}">
                    <a16:creationId xmlns:a16="http://schemas.microsoft.com/office/drawing/2014/main" id="{079FDE23-C709-4DB2-851C-9586C9FAC2E4}"/>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298" name="Line 22">
                <a:extLst>
                  <a:ext uri="{FF2B5EF4-FFF2-40B4-BE49-F238E27FC236}">
                    <a16:creationId xmlns:a16="http://schemas.microsoft.com/office/drawing/2014/main" id="{30AF9EDF-E824-45E5-8D12-6431940134DB}"/>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299" name="Line 23">
                <a:extLst>
                  <a:ext uri="{FF2B5EF4-FFF2-40B4-BE49-F238E27FC236}">
                    <a16:creationId xmlns:a16="http://schemas.microsoft.com/office/drawing/2014/main" id="{0DC20C14-0170-45C6-AD47-4D023449A6F1}"/>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0" name="Line 24">
                <a:extLst>
                  <a:ext uri="{FF2B5EF4-FFF2-40B4-BE49-F238E27FC236}">
                    <a16:creationId xmlns:a16="http://schemas.microsoft.com/office/drawing/2014/main" id="{275DCE14-B9EB-4055-B6A8-5FD1810BE8AA}"/>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1" name="Line 25">
                <a:extLst>
                  <a:ext uri="{FF2B5EF4-FFF2-40B4-BE49-F238E27FC236}">
                    <a16:creationId xmlns:a16="http://schemas.microsoft.com/office/drawing/2014/main" id="{A41DC471-C563-4D79-A5C8-F4CFD65CA513}"/>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2293" name="Rectangle 29">
            <a:extLst>
              <a:ext uri="{FF2B5EF4-FFF2-40B4-BE49-F238E27FC236}">
                <a16:creationId xmlns:a16="http://schemas.microsoft.com/office/drawing/2014/main" id="{A504604F-5743-4F65-AC6A-49EB5019FC2E}"/>
              </a:ext>
            </a:extLst>
          </p:cNvPr>
          <p:cNvSpPr>
            <a:spLocks noChangeArrowheads="1"/>
          </p:cNvSpPr>
          <p:nvPr/>
        </p:nvSpPr>
        <p:spPr bwMode="auto">
          <a:xfrm>
            <a:off x="2514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Continuous Variables</a:t>
            </a:r>
          </a:p>
        </p:txBody>
      </p:sp>
      <p:sp>
        <p:nvSpPr>
          <p:cNvPr id="12294" name="Rectangle 30">
            <a:extLst>
              <a:ext uri="{FF2B5EF4-FFF2-40B4-BE49-F238E27FC236}">
                <a16:creationId xmlns:a16="http://schemas.microsoft.com/office/drawing/2014/main" id="{9EFAC376-36BE-46E4-AC93-095754162973}"/>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dirty="0"/>
          </a:p>
          <a:p>
            <a:pPr algn="ctr">
              <a:spcBef>
                <a:spcPct val="0"/>
              </a:spcBef>
              <a:buFontTx/>
              <a:buNone/>
            </a:pPr>
            <a:r>
              <a:rPr lang="en-US" altLang="en-US" sz="1400" b="1" dirty="0"/>
              <a:t>Queuing Systems</a:t>
            </a:r>
          </a:p>
        </p:txBody>
      </p:sp>
    </p:spTree>
  </p:cSld>
  <p:clrMapOvr>
    <a:masterClrMapping/>
  </p:clrMapOvr>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11379</TotalTime>
  <Words>885</Words>
  <Application>Microsoft Office PowerPoint</Application>
  <PresentationFormat>On-screen Show (4:3)</PresentationFormat>
  <Paragraphs>144</Paragraphs>
  <Slides>15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Narrow</vt:lpstr>
      <vt:lpstr>Courier New</vt:lpstr>
      <vt:lpstr>Wingdings</vt:lpstr>
      <vt:lpstr>Default Design</vt:lpstr>
      <vt:lpstr>MGT 4140  Business Modeling   Continuous Variables  Apr 11, 2022</vt:lpstr>
      <vt:lpstr>Agenda</vt:lpstr>
      <vt:lpstr>Continuous Variable – Arrival Time</vt:lpstr>
      <vt:lpstr>Continuous Variable – Arrival Time</vt:lpstr>
      <vt:lpstr>Continuous Variable – Arrival Time</vt:lpstr>
      <vt:lpstr>Continuous Variable – Arrival Time</vt:lpstr>
      <vt:lpstr>Normal Distribution</vt:lpstr>
      <vt:lpstr>Other Distributions</vt:lpstr>
      <vt:lpstr>Agenda</vt:lpstr>
      <vt:lpstr>Queuing Systems</vt:lpstr>
      <vt:lpstr>Queuing Systems</vt:lpstr>
      <vt:lpstr>Distribution in Queuing</vt:lpstr>
      <vt:lpstr>Simulating Exponential Distributions</vt:lpstr>
      <vt:lpstr>Sample Conversion</vt:lpstr>
      <vt:lpstr>Other Distributions</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314</cp:revision>
  <cp:lastPrinted>2001-07-26T14:32:14Z</cp:lastPrinted>
  <dcterms:created xsi:type="dcterms:W3CDTF">2000-07-14T01:17:56Z</dcterms:created>
  <dcterms:modified xsi:type="dcterms:W3CDTF">2021-12-23T15:31:47Z</dcterms:modified>
</cp:coreProperties>
</file>