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1360" r:id="rId2"/>
    <p:sldId id="1440" r:id="rId3"/>
    <p:sldId id="1506" r:id="rId4"/>
    <p:sldId id="1535" r:id="rId5"/>
    <p:sldId id="1534" r:id="rId6"/>
    <p:sldId id="1537" r:id="rId7"/>
    <p:sldId id="1536" r:id="rId8"/>
    <p:sldId id="1538" r:id="rId9"/>
    <p:sldId id="1539" r:id="rId10"/>
    <p:sldId id="1459" r:id="rId11"/>
    <p:sldId id="1540" r:id="rId12"/>
    <p:sldId id="1541" r:id="rId13"/>
  </p:sldIdLst>
  <p:sldSz cx="9144000" cy="6858000" type="screen4x3"/>
  <p:notesSz cx="6980238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23">
          <p15:clr>
            <a:srgbClr val="A4A3A4"/>
          </p15:clr>
        </p15:guide>
        <p15:guide id="2" pos="22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9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2" y="60"/>
      </p:cViewPr>
      <p:guideLst>
        <p:guide orient="horz" pos="2923"/>
        <p:guide pos="22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904" y="72"/>
      </p:cViewPr>
      <p:guideLst>
        <p:guide orient="horz" pos="2909"/>
        <p:guide pos="219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ECC3DC4-0947-4E8F-92F2-3D01CC0B868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384675"/>
            <a:ext cx="511810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0" tIns="47625" rIns="95250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D9D438E-0C20-4D02-A24D-EA7BF358EE6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0088"/>
            <a:ext cx="4598988" cy="34496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65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31863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97000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62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3AE2103-4B32-4F05-B39B-5A9F191B4D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E0B933C-AF1D-49EE-B230-1CC1AA7F1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176F3D1-CD17-464B-BD8C-46D336E4C3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433EAE4-222A-4C2C-818D-10456A6621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58290EC-4E8C-4831-8E25-0CAD128400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6A53CB2-0245-4703-A2B6-3D2C5A9DC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514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4856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5971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762000" y="1295400"/>
            <a:ext cx="7772400" cy="48006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42508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295400"/>
            <a:ext cx="7772400" cy="48006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998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14031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2601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5414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5230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1610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407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0230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C9C583E-70F4-4D91-9EB1-BC046B712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28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CEAEC66-31CA-4DC8-A175-17DBAF70E8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954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24103B0-D425-4FCA-8352-1FE5FBEA5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6196013"/>
            <a:ext cx="3490913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dirty="0"/>
              <a:t>MGT4140_11.ppt/Apr 11, 2022/Page </a:t>
            </a:r>
            <a:fld id="{F82822EE-4DF5-426F-AEDE-166096083A10}" type="slidenum">
              <a:rPr lang="en-US" altLang="en-US" sz="1000"/>
              <a:pPr algn="r"/>
              <a:t>‹#›</a:t>
            </a:fld>
            <a:endParaRPr lang="en-US" altLang="en-US" sz="1000" dirty="0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1F0FACED-ADB1-4560-9ECF-88118CBF1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196013"/>
            <a:ext cx="3506788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200" b="1"/>
              <a:t>Georgia State University - Confidential</a:t>
            </a:r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DCE79079-EB74-4F63-B139-95C0EF9C0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1713" y="1143000"/>
            <a:ext cx="75199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Line 7">
            <a:extLst>
              <a:ext uri="{FF2B5EF4-FFF2-40B4-BE49-F238E27FC236}">
                <a16:creationId xmlns:a16="http://schemas.microsoft.com/office/drawing/2014/main" id="{B5BF1C69-25BD-4A7E-AC6E-95C46E353D7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1713" y="6172200"/>
            <a:ext cx="75199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679FE82-4D0D-436F-8AF7-B1CDC7F174C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2743200"/>
            <a:ext cx="7772400" cy="2057400"/>
          </a:xfrm>
          <a:noFill/>
        </p:spPr>
        <p:txBody>
          <a:bodyPr/>
          <a:lstStyle/>
          <a:p>
            <a:pPr algn="ctr"/>
            <a:r>
              <a:rPr lang="en-US" altLang="en-US" sz="1800" dirty="0"/>
              <a:t>MGT 4140</a:t>
            </a:r>
            <a:br>
              <a:rPr lang="en-US" altLang="en-US" sz="1800" dirty="0"/>
            </a:br>
            <a:br>
              <a:rPr lang="en-US" altLang="en-US" sz="1800" dirty="0"/>
            </a:br>
            <a:r>
              <a:rPr lang="en-US" altLang="en-US" sz="1800" dirty="0"/>
              <a:t>Business Modeling</a:t>
            </a:r>
            <a:br>
              <a:rPr lang="en-US" altLang="en-US" sz="1800" dirty="0"/>
            </a:br>
            <a:r>
              <a:rPr lang="en-US" altLang="en-US" sz="1800" dirty="0"/>
              <a:t> </a:t>
            </a:r>
            <a:br>
              <a:rPr lang="en-US" altLang="en-US" sz="1800" dirty="0"/>
            </a:br>
            <a:r>
              <a:rPr lang="en-US" altLang="en-US" sz="1800" dirty="0"/>
              <a:t>Discrete Variables</a:t>
            </a:r>
            <a:br>
              <a:rPr lang="en-US" altLang="en-US" sz="1800" dirty="0"/>
            </a:br>
            <a:br>
              <a:rPr lang="en-US" altLang="en-US" sz="1800" dirty="0"/>
            </a:br>
            <a:r>
              <a:rPr lang="en-US" altLang="en-US" sz="1600" dirty="0"/>
              <a:t>Apr 11, 2022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72881C8-05D6-4E92-B66F-431F32BCFA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Agenda</a:t>
            </a:r>
          </a:p>
        </p:txBody>
      </p:sp>
      <p:grpSp>
        <p:nvGrpSpPr>
          <p:cNvPr id="12291" name="Group 4">
            <a:extLst>
              <a:ext uri="{FF2B5EF4-FFF2-40B4-BE49-F238E27FC236}">
                <a16:creationId xmlns:a16="http://schemas.microsoft.com/office/drawing/2014/main" id="{DA4C687C-94D9-4011-B8E1-E772BD2756D6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2286000"/>
            <a:ext cx="1854200" cy="1676400"/>
            <a:chOff x="1978" y="1344"/>
            <a:chExt cx="1169" cy="1056"/>
          </a:xfrm>
        </p:grpSpPr>
        <p:sp>
          <p:nvSpPr>
            <p:cNvPr id="12302" name="Line 5">
              <a:extLst>
                <a:ext uri="{FF2B5EF4-FFF2-40B4-BE49-F238E27FC236}">
                  <a16:creationId xmlns:a16="http://schemas.microsoft.com/office/drawing/2014/main" id="{D6CB3D32-3A63-4FFE-B3FF-5C92B502FE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91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Line 6">
              <a:extLst>
                <a:ext uri="{FF2B5EF4-FFF2-40B4-BE49-F238E27FC236}">
                  <a16:creationId xmlns:a16="http://schemas.microsoft.com/office/drawing/2014/main" id="{D123A570-ED08-45A3-90E9-A2672547AF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3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Line 7">
              <a:extLst>
                <a:ext uri="{FF2B5EF4-FFF2-40B4-BE49-F238E27FC236}">
                  <a16:creationId xmlns:a16="http://schemas.microsoft.com/office/drawing/2014/main" id="{B54E7488-E859-48D1-8BA2-AE11419A5A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Line 8">
              <a:extLst>
                <a:ext uri="{FF2B5EF4-FFF2-40B4-BE49-F238E27FC236}">
                  <a16:creationId xmlns:a16="http://schemas.microsoft.com/office/drawing/2014/main" id="{9810F6D7-F17B-4BAB-82E5-44D55523DC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Line 9">
              <a:extLst>
                <a:ext uri="{FF2B5EF4-FFF2-40B4-BE49-F238E27FC236}">
                  <a16:creationId xmlns:a16="http://schemas.microsoft.com/office/drawing/2014/main" id="{51EE84BA-31AF-44FF-9DCB-58FD90D70D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78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Line 10">
              <a:extLst>
                <a:ext uri="{FF2B5EF4-FFF2-40B4-BE49-F238E27FC236}">
                  <a16:creationId xmlns:a16="http://schemas.microsoft.com/office/drawing/2014/main" id="{246420C6-6869-431E-8BCF-7C1A20AC1D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292" name="Group 18">
            <a:extLst>
              <a:ext uri="{FF2B5EF4-FFF2-40B4-BE49-F238E27FC236}">
                <a16:creationId xmlns:a16="http://schemas.microsoft.com/office/drawing/2014/main" id="{17B7A937-2DBD-45C6-9F30-A2F9124D190D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2286000"/>
            <a:ext cx="1909763" cy="1676400"/>
            <a:chOff x="960" y="1344"/>
            <a:chExt cx="1203" cy="1056"/>
          </a:xfrm>
        </p:grpSpPr>
        <p:sp>
          <p:nvSpPr>
            <p:cNvPr id="12295" name="Rectangle 19">
              <a:extLst>
                <a:ext uri="{FF2B5EF4-FFF2-40B4-BE49-F238E27FC236}">
                  <a16:creationId xmlns:a16="http://schemas.microsoft.com/office/drawing/2014/main" id="{DE2CC793-A859-486F-90FB-EAEDC29F2C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44"/>
              <a:ext cx="864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/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400"/>
            </a:p>
          </p:txBody>
        </p:sp>
        <p:grpSp>
          <p:nvGrpSpPr>
            <p:cNvPr id="12296" name="Group 20">
              <a:extLst>
                <a:ext uri="{FF2B5EF4-FFF2-40B4-BE49-F238E27FC236}">
                  <a16:creationId xmlns:a16="http://schemas.microsoft.com/office/drawing/2014/main" id="{FF95B9BA-EA6A-4E77-B96F-33FEA2178C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344"/>
              <a:ext cx="1203" cy="1056"/>
              <a:chOff x="960" y="1344"/>
              <a:chExt cx="1203" cy="1056"/>
            </a:xfrm>
          </p:grpSpPr>
          <p:sp>
            <p:nvSpPr>
              <p:cNvPr id="12297" name="Line 21">
                <a:extLst>
                  <a:ext uri="{FF2B5EF4-FFF2-40B4-BE49-F238E27FC236}">
                    <a16:creationId xmlns:a16="http://schemas.microsoft.com/office/drawing/2014/main" id="{079FDE23-C709-4DB2-851C-9586C9FAC2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07" y="1375"/>
                <a:ext cx="123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8" name="Line 22">
                <a:extLst>
                  <a:ext uri="{FF2B5EF4-FFF2-40B4-BE49-F238E27FC236}">
                    <a16:creationId xmlns:a16="http://schemas.microsoft.com/office/drawing/2014/main" id="{30AF9EDF-E824-45E5-8D12-6431940134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39" y="1933"/>
                <a:ext cx="124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9" name="Line 23">
                <a:extLst>
                  <a:ext uri="{FF2B5EF4-FFF2-40B4-BE49-F238E27FC236}">
                    <a16:creationId xmlns:a16="http://schemas.microsoft.com/office/drawing/2014/main" id="{0DC20C14-0170-45C6-AD47-4D023449A6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1344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0" name="Line 24">
                <a:extLst>
                  <a:ext uri="{FF2B5EF4-FFF2-40B4-BE49-F238E27FC236}">
                    <a16:creationId xmlns:a16="http://schemas.microsoft.com/office/drawing/2014/main" id="{275DCE14-B9EB-4055-B6A8-5FD1810BE8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05"/>
                <a:ext cx="0" cy="99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1" name="Line 25">
                <a:extLst>
                  <a:ext uri="{FF2B5EF4-FFF2-40B4-BE49-F238E27FC236}">
                    <a16:creationId xmlns:a16="http://schemas.microsoft.com/office/drawing/2014/main" id="{A41DC471-C563-4D79-A5C8-F4CFD65CA5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2400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2293" name="Rectangle 29">
            <a:extLst>
              <a:ext uri="{FF2B5EF4-FFF2-40B4-BE49-F238E27FC236}">
                <a16:creationId xmlns:a16="http://schemas.microsoft.com/office/drawing/2014/main" id="{A504604F-5743-4F65-AC6A-49EB5019F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2860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/>
              <a:t>Discreate Variables</a:t>
            </a:r>
          </a:p>
        </p:txBody>
      </p:sp>
      <p:sp>
        <p:nvSpPr>
          <p:cNvPr id="12294" name="Rectangle 30">
            <a:extLst>
              <a:ext uri="{FF2B5EF4-FFF2-40B4-BE49-F238E27FC236}">
                <a16:creationId xmlns:a16="http://schemas.microsoft.com/office/drawing/2014/main" id="{9EFAC376-36BE-46E4-AC93-095754162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1336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400" b="1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Probability Distribution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612AD4-569B-4AFF-8B31-611D43152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800" dirty="0"/>
              <a:t>Probability Distribution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BA8942A-28C5-4AFF-9C69-8962C94E0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7543800" cy="495300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  <a:p>
            <a:r>
              <a:rPr lang="en-US" altLang="en-US" dirty="0"/>
              <a:t>A probability distribution defines the behavior of a variable by defining its limits, central tendency and nature</a:t>
            </a:r>
          </a:p>
          <a:p>
            <a:pPr lvl="1" eaLnBrk="1" hangingPunct="1">
              <a:lnSpc>
                <a:spcPct val="90000"/>
              </a:lnSpc>
              <a:buSzPct val="75000"/>
            </a:pPr>
            <a:r>
              <a:rPr lang="en-US" altLang="en-US" sz="1600" dirty="0"/>
              <a:t>Mean</a:t>
            </a:r>
          </a:p>
          <a:p>
            <a:pPr lvl="1" eaLnBrk="1" hangingPunct="1">
              <a:lnSpc>
                <a:spcPct val="90000"/>
              </a:lnSpc>
              <a:buSzPct val="75000"/>
            </a:pPr>
            <a:r>
              <a:rPr lang="en-US" altLang="en-US" sz="1600" dirty="0"/>
              <a:t>Standard Deviation</a:t>
            </a:r>
          </a:p>
          <a:p>
            <a:pPr lvl="1" eaLnBrk="1" hangingPunct="1">
              <a:lnSpc>
                <a:spcPct val="90000"/>
              </a:lnSpc>
              <a:buSzPct val="75000"/>
            </a:pPr>
            <a:r>
              <a:rPr lang="en-US" altLang="en-US" sz="1600" dirty="0"/>
              <a:t>Upper and Lower Limits</a:t>
            </a:r>
          </a:p>
          <a:p>
            <a:pPr lvl="1" eaLnBrk="1" hangingPunct="1">
              <a:lnSpc>
                <a:spcPct val="90000"/>
              </a:lnSpc>
              <a:buSzPct val="75000"/>
            </a:pPr>
            <a:r>
              <a:rPr lang="en-US" altLang="en-US" sz="1600" dirty="0"/>
              <a:t>Continuous or Discrete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dirty="0"/>
              <a:t>	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dirty="0"/>
              <a:t>Examples are:</a:t>
            </a:r>
          </a:p>
          <a:p>
            <a:pPr lvl="1" eaLnBrk="1" hangingPunct="1">
              <a:lnSpc>
                <a:spcPct val="90000"/>
              </a:lnSpc>
              <a:buSzPct val="75000"/>
            </a:pPr>
            <a:r>
              <a:rPr lang="en-US" altLang="en-US" sz="1600" dirty="0"/>
              <a:t>Normal Distribution (continuous)</a:t>
            </a:r>
          </a:p>
          <a:p>
            <a:pPr lvl="1" eaLnBrk="1" hangingPunct="1">
              <a:lnSpc>
                <a:spcPct val="90000"/>
              </a:lnSpc>
              <a:buSzPct val="75000"/>
            </a:pPr>
            <a:r>
              <a:rPr lang="en-US" altLang="en-US" sz="1600" dirty="0"/>
              <a:t>Binomial (discrete)</a:t>
            </a:r>
          </a:p>
          <a:p>
            <a:pPr lvl="1" eaLnBrk="1" hangingPunct="1">
              <a:lnSpc>
                <a:spcPct val="90000"/>
              </a:lnSpc>
              <a:buSzPct val="75000"/>
            </a:pPr>
            <a:r>
              <a:rPr lang="en-US" altLang="en-US" sz="1600" dirty="0"/>
              <a:t>Poisson (discrete)</a:t>
            </a:r>
          </a:p>
          <a:p>
            <a:pPr lvl="1" eaLnBrk="1" hangingPunct="1">
              <a:lnSpc>
                <a:spcPct val="90000"/>
              </a:lnSpc>
              <a:buSzPct val="75000"/>
            </a:pPr>
            <a:r>
              <a:rPr lang="en-US" altLang="en-US" sz="1600" dirty="0"/>
              <a:t>Uniform (continuous or discrete)</a:t>
            </a:r>
          </a:p>
          <a:p>
            <a:pPr lvl="1" eaLnBrk="1" hangingPunct="1">
              <a:lnSpc>
                <a:spcPct val="90000"/>
              </a:lnSpc>
              <a:buSzPct val="75000"/>
            </a:pPr>
            <a:r>
              <a:rPr lang="en-US" altLang="en-US" sz="1600" dirty="0"/>
              <a:t>Custom (created to suit a specific purpose)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0240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612AD4-569B-4AFF-8B31-611D43152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800" dirty="0"/>
              <a:t>Uniform Distribution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BA8942A-28C5-4AFF-9C69-8962C94E0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5943600" cy="4953000"/>
          </a:xfrm>
        </p:spPr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All values between minimum and maximum occur with equal likelihood</a:t>
            </a:r>
          </a:p>
          <a:p>
            <a:endParaRPr lang="en-US" altLang="en-US" dirty="0"/>
          </a:p>
          <a:p>
            <a:r>
              <a:rPr lang="en-US" altLang="en-US" dirty="0"/>
              <a:t>Conditions</a:t>
            </a:r>
          </a:p>
          <a:p>
            <a:pPr marL="742950" lvl="2" indent="-342900">
              <a:buSzPct val="75000"/>
            </a:pPr>
            <a:r>
              <a:rPr lang="en-US" altLang="en-US" sz="1600" dirty="0">
                <a:ea typeface="+mn-ea"/>
                <a:cs typeface="+mn-cs"/>
              </a:rPr>
              <a:t>Minimum Value is Fixed</a:t>
            </a:r>
          </a:p>
          <a:p>
            <a:pPr marL="742950" lvl="2" indent="-342900">
              <a:buSzPct val="75000"/>
            </a:pPr>
            <a:r>
              <a:rPr lang="en-US" altLang="en-US" sz="1600" dirty="0">
                <a:ea typeface="+mn-ea"/>
                <a:cs typeface="+mn-cs"/>
              </a:rPr>
              <a:t>Maximum Value is Fixed</a:t>
            </a:r>
          </a:p>
          <a:p>
            <a:pPr marL="742950" lvl="2" indent="-342900">
              <a:buSzPct val="75000"/>
            </a:pPr>
            <a:r>
              <a:rPr lang="en-US" altLang="en-US" sz="1600" dirty="0">
                <a:ea typeface="+mn-ea"/>
                <a:cs typeface="+mn-cs"/>
              </a:rPr>
              <a:t>All values occur with equal likelihood</a:t>
            </a:r>
          </a:p>
          <a:p>
            <a:endParaRPr lang="en-US" altLang="en-US" dirty="0"/>
          </a:p>
          <a:p>
            <a:r>
              <a:rPr lang="en-US" altLang="en-US" dirty="0"/>
              <a:t>Excel function: RAND() – returns a uniformly distributed random number in the range (0,1)</a:t>
            </a:r>
          </a:p>
          <a:p>
            <a:endParaRPr lang="en-US" altLang="en-US" dirty="0">
              <a:cs typeface="Arial" panose="020B0604020202020204" pitchFamily="34" charset="0"/>
            </a:endParaRP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endParaRPr lang="en-US" altLang="en-US" dirty="0"/>
          </a:p>
        </p:txBody>
      </p:sp>
      <p:pic>
        <p:nvPicPr>
          <p:cNvPr id="3" name="Picture 2" descr="Chart&#10;&#10;Description automatically generated">
            <a:extLst>
              <a:ext uri="{FF2B5EF4-FFF2-40B4-BE49-F238E27FC236}">
                <a16:creationId xmlns:a16="http://schemas.microsoft.com/office/drawing/2014/main" id="{3158E923-AC2C-4999-B555-3E338B5C2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1371600"/>
            <a:ext cx="1828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23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B3ABF55-DE1F-4009-88F6-15AA2A78F0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Agenda</a:t>
            </a:r>
          </a:p>
        </p:txBody>
      </p:sp>
      <p:grpSp>
        <p:nvGrpSpPr>
          <p:cNvPr id="6147" name="Group 3">
            <a:extLst>
              <a:ext uri="{FF2B5EF4-FFF2-40B4-BE49-F238E27FC236}">
                <a16:creationId xmlns:a16="http://schemas.microsoft.com/office/drawing/2014/main" id="{B7267F13-3235-413E-9C33-81D11540A28C}"/>
              </a:ext>
            </a:extLst>
          </p:cNvPr>
          <p:cNvGrpSpPr>
            <a:grpSpLocks/>
          </p:cNvGrpSpPr>
          <p:nvPr/>
        </p:nvGrpSpPr>
        <p:grpSpPr bwMode="auto">
          <a:xfrm>
            <a:off x="3903663" y="2133600"/>
            <a:ext cx="1854200" cy="1676400"/>
            <a:chOff x="1978" y="1344"/>
            <a:chExt cx="1169" cy="1056"/>
          </a:xfrm>
        </p:grpSpPr>
        <p:sp>
          <p:nvSpPr>
            <p:cNvPr id="6157" name="Line 4">
              <a:extLst>
                <a:ext uri="{FF2B5EF4-FFF2-40B4-BE49-F238E27FC236}">
                  <a16:creationId xmlns:a16="http://schemas.microsoft.com/office/drawing/2014/main" id="{B8A11D42-5C45-4D61-B475-283C7B7E46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91" y="1375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Line 5">
              <a:extLst>
                <a:ext uri="{FF2B5EF4-FFF2-40B4-BE49-F238E27FC236}">
                  <a16:creationId xmlns:a16="http://schemas.microsoft.com/office/drawing/2014/main" id="{A2EFB6D2-F78E-4A2D-AF1B-D36A4B7A57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3" y="1933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Line 6">
              <a:extLst>
                <a:ext uri="{FF2B5EF4-FFF2-40B4-BE49-F238E27FC236}">
                  <a16:creationId xmlns:a16="http://schemas.microsoft.com/office/drawing/2014/main" id="{D377D2D0-3042-48DF-94C9-12B3273AF9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344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Line 7">
              <a:extLst>
                <a:ext uri="{FF2B5EF4-FFF2-40B4-BE49-F238E27FC236}">
                  <a16:creationId xmlns:a16="http://schemas.microsoft.com/office/drawing/2014/main" id="{A3D97101-C51C-42FA-8DA1-FC5AA44D1A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2400"/>
              <a:ext cx="9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Line 8">
              <a:extLst>
                <a:ext uri="{FF2B5EF4-FFF2-40B4-BE49-F238E27FC236}">
                  <a16:creationId xmlns:a16="http://schemas.microsoft.com/office/drawing/2014/main" id="{1850E55B-7E19-4A2A-9296-9CB5495E28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78" y="1375"/>
              <a:ext cx="124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9">
              <a:extLst>
                <a:ext uri="{FF2B5EF4-FFF2-40B4-BE49-F238E27FC236}">
                  <a16:creationId xmlns:a16="http://schemas.microsoft.com/office/drawing/2014/main" id="{B9E6F2DE-1FD2-401A-BBBE-FC79625320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1" y="1933"/>
              <a:ext cx="123" cy="4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8" name="Rectangle 10">
            <a:extLst>
              <a:ext uri="{FF2B5EF4-FFF2-40B4-BE49-F238E27FC236}">
                <a16:creationId xmlns:a16="http://schemas.microsoft.com/office/drawing/2014/main" id="{5E81101F-67D7-4676-8998-3EFB48144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1336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marL="169863" indent="-169863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/>
              <a:t>Probability Distribution</a:t>
            </a:r>
          </a:p>
        </p:txBody>
      </p:sp>
      <p:grpSp>
        <p:nvGrpSpPr>
          <p:cNvPr id="6149" name="Group 19">
            <a:extLst>
              <a:ext uri="{FF2B5EF4-FFF2-40B4-BE49-F238E27FC236}">
                <a16:creationId xmlns:a16="http://schemas.microsoft.com/office/drawing/2014/main" id="{44EA7974-D6CE-49F2-9FA9-F653F8E8D79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133600"/>
            <a:ext cx="1909763" cy="1676400"/>
            <a:chOff x="960" y="1344"/>
            <a:chExt cx="1203" cy="1056"/>
          </a:xfrm>
        </p:grpSpPr>
        <p:sp>
          <p:nvSpPr>
            <p:cNvPr id="6150" name="Rectangle 20">
              <a:extLst>
                <a:ext uri="{FF2B5EF4-FFF2-40B4-BE49-F238E27FC236}">
                  <a16:creationId xmlns:a16="http://schemas.microsoft.com/office/drawing/2014/main" id="{F1CA4F99-9CFA-4757-B714-57CC6BA577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44"/>
              <a:ext cx="864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/>
            <a:lstStyle>
              <a:lvl1pPr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 dirty="0"/>
                <a:t>Discreate Variables</a:t>
              </a:r>
            </a:p>
          </p:txBody>
        </p:sp>
        <p:grpSp>
          <p:nvGrpSpPr>
            <p:cNvPr id="6151" name="Group 21">
              <a:extLst>
                <a:ext uri="{FF2B5EF4-FFF2-40B4-BE49-F238E27FC236}">
                  <a16:creationId xmlns:a16="http://schemas.microsoft.com/office/drawing/2014/main" id="{85AA5B3B-A2E7-4805-949E-BBA7978CF4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344"/>
              <a:ext cx="1203" cy="1056"/>
              <a:chOff x="960" y="1344"/>
              <a:chExt cx="1203" cy="1056"/>
            </a:xfrm>
          </p:grpSpPr>
          <p:sp>
            <p:nvSpPr>
              <p:cNvPr id="6152" name="Line 22">
                <a:extLst>
                  <a:ext uri="{FF2B5EF4-FFF2-40B4-BE49-F238E27FC236}">
                    <a16:creationId xmlns:a16="http://schemas.microsoft.com/office/drawing/2014/main" id="{647E1742-F39A-44A5-83D6-63DAC28A32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07" y="1375"/>
                <a:ext cx="123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3" name="Line 23">
                <a:extLst>
                  <a:ext uri="{FF2B5EF4-FFF2-40B4-BE49-F238E27FC236}">
                    <a16:creationId xmlns:a16="http://schemas.microsoft.com/office/drawing/2014/main" id="{B7DBE3D2-49B2-4707-8648-4DB3AC06E6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39" y="1933"/>
                <a:ext cx="124" cy="4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4" name="Line 24">
                <a:extLst>
                  <a:ext uri="{FF2B5EF4-FFF2-40B4-BE49-F238E27FC236}">
                    <a16:creationId xmlns:a16="http://schemas.microsoft.com/office/drawing/2014/main" id="{B5D27CB9-2A24-4755-829E-4B6570B0F2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1344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5" name="Line 25">
                <a:extLst>
                  <a:ext uri="{FF2B5EF4-FFF2-40B4-BE49-F238E27FC236}">
                    <a16:creationId xmlns:a16="http://schemas.microsoft.com/office/drawing/2014/main" id="{7345283D-73B0-4566-B3DB-E3BD72D8E3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05"/>
                <a:ext cx="0" cy="99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" name="Line 26">
                <a:extLst>
                  <a:ext uri="{FF2B5EF4-FFF2-40B4-BE49-F238E27FC236}">
                    <a16:creationId xmlns:a16="http://schemas.microsoft.com/office/drawing/2014/main" id="{A6A91318-F5A1-44C4-86B9-534F9A485B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26" y="2400"/>
                <a:ext cx="94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612AD4-569B-4AFF-8B31-611D43152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800" dirty="0"/>
              <a:t>Types of Variables in Simulation Models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BA8942A-28C5-4AFF-9C69-8962C94E0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7543800" cy="495300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  <a:p>
            <a:pPr>
              <a:spcBef>
                <a:spcPct val="0"/>
              </a:spcBef>
            </a:pPr>
            <a:r>
              <a:rPr lang="en-US" altLang="en-US" dirty="0"/>
              <a:t>Discrete</a:t>
            </a:r>
          </a:p>
          <a:p>
            <a:pPr>
              <a:spcBef>
                <a:spcPct val="0"/>
              </a:spcBef>
            </a:pPr>
            <a:endParaRPr lang="en-US" altLang="en-US" dirty="0"/>
          </a:p>
          <a:p>
            <a:pPr lvl="1">
              <a:spcBef>
                <a:spcPct val="0"/>
              </a:spcBef>
            </a:pPr>
            <a:r>
              <a:rPr lang="en-US" altLang="en-US" dirty="0"/>
              <a:t>Used for simulating specific values or specific points.</a:t>
            </a:r>
          </a:p>
          <a:p>
            <a:pPr lvl="1">
              <a:spcBef>
                <a:spcPct val="0"/>
              </a:spcBef>
            </a:pPr>
            <a:r>
              <a:rPr lang="en-US" altLang="en-US" dirty="0"/>
              <a:t>Example: Number of people in a waiting line (queue). </a:t>
            </a:r>
          </a:p>
          <a:p>
            <a:pPr>
              <a:spcBef>
                <a:spcPct val="0"/>
              </a:spcBef>
            </a:pPr>
            <a:endParaRPr lang="en-US" altLang="en-US" dirty="0"/>
          </a:p>
          <a:p>
            <a:pPr>
              <a:spcBef>
                <a:spcPct val="0"/>
              </a:spcBef>
            </a:pPr>
            <a:r>
              <a:rPr lang="en-US" altLang="en-US" dirty="0"/>
              <a:t>Continuous</a:t>
            </a:r>
          </a:p>
          <a:p>
            <a:pPr>
              <a:spcBef>
                <a:spcPct val="0"/>
              </a:spcBef>
            </a:pPr>
            <a:endParaRPr lang="en-US" altLang="en-US" dirty="0"/>
          </a:p>
          <a:p>
            <a:pPr lvl="1">
              <a:spcBef>
                <a:spcPct val="0"/>
              </a:spcBef>
            </a:pPr>
            <a:r>
              <a:rPr lang="en-US" altLang="en-US" dirty="0"/>
              <a:t>Used for simulating any value (between specific points) </a:t>
            </a:r>
          </a:p>
          <a:p>
            <a:pPr lvl="1">
              <a:spcBef>
                <a:spcPct val="0"/>
              </a:spcBef>
            </a:pPr>
            <a:r>
              <a:rPr lang="en-US" altLang="en-US" dirty="0"/>
              <a:t>Example: The amount of time a person spends in a queue.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612AD4-569B-4AFF-8B31-611D43152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800" dirty="0"/>
              <a:t>Discrete Example 1 – Coin Toss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BA8942A-28C5-4AFF-9C69-8962C94E0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7543800" cy="495300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Variable to be simulated is “Outcome of a coin toss”. It takes on values “Heads” and “Tails”, each with 0.5 probability.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Generate 100 random numbers (100 tosses of coin).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Make a rule like – </a:t>
            </a:r>
            <a:r>
              <a:rPr lang="en-US" altLang="en-US" b="1" i="1" dirty="0"/>
              <a:t>if random number &gt; 0.5, then “Heads”, else “Tails”.</a:t>
            </a:r>
            <a:r>
              <a:rPr lang="en-US" altLang="en-US" dirty="0"/>
              <a:t> This will create the right distribution of outcomes.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6113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612AD4-569B-4AFF-8B31-611D43152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800" dirty="0"/>
              <a:t>Discrete Example 2: Machine Failures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BA8942A-28C5-4AFF-9C69-8962C94E0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3733800" cy="495300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  <a:p>
            <a:pPr eaLnBrk="1" hangingPunct="1"/>
            <a:r>
              <a:rPr lang="en-US" altLang="en-US" sz="1600" dirty="0"/>
              <a:t>Simulate machine failures based on this historical data</a:t>
            </a:r>
          </a:p>
          <a:p>
            <a:endParaRPr lang="en-US" altLang="en-US" dirty="0"/>
          </a:p>
        </p:txBody>
      </p:sp>
      <p:graphicFrame>
        <p:nvGraphicFramePr>
          <p:cNvPr id="6" name="Group 4">
            <a:extLst>
              <a:ext uri="{FF2B5EF4-FFF2-40B4-BE49-F238E27FC236}">
                <a16:creationId xmlns:a16="http://schemas.microsoft.com/office/drawing/2014/main" id="{75574110-19DC-499D-8B3C-5FBB1E013C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8768406"/>
              </p:ext>
            </p:extLst>
          </p:nvPr>
        </p:nvGraphicFramePr>
        <p:xfrm>
          <a:off x="5257800" y="1585912"/>
          <a:ext cx="3165475" cy="4067175"/>
        </p:xfrm>
        <a:graphic>
          <a:graphicData uri="http://schemas.openxmlformats.org/drawingml/2006/table">
            <a:tbl>
              <a:tblPr/>
              <a:tblGrid>
                <a:gridCol w="1582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74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Failures per month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(# of months this occurred)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21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644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612AD4-569B-4AFF-8B31-611D43152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800" dirty="0"/>
              <a:t>Discrete Example 2: Machine Failures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BA8942A-28C5-4AFF-9C69-8962C94E0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7543800" cy="495300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Create the following cumulative probability table.</a:t>
            </a:r>
          </a:p>
          <a:p>
            <a:endParaRPr lang="en-US" altLang="en-US" dirty="0"/>
          </a:p>
        </p:txBody>
      </p:sp>
      <p:graphicFrame>
        <p:nvGraphicFramePr>
          <p:cNvPr id="5" name="Group 3">
            <a:extLst>
              <a:ext uri="{FF2B5EF4-FFF2-40B4-BE49-F238E27FC236}">
                <a16:creationId xmlns:a16="http://schemas.microsoft.com/office/drawing/2014/main" id="{8CD7D855-61F1-4B5F-A6FB-B2C61ED1D7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4431937"/>
              </p:ext>
            </p:extLst>
          </p:nvPr>
        </p:nvGraphicFramePr>
        <p:xfrm>
          <a:off x="1485900" y="2086769"/>
          <a:ext cx="6172200" cy="3065462"/>
        </p:xfrm>
        <a:graphic>
          <a:graphicData uri="http://schemas.openxmlformats.org/drawingml/2006/table">
            <a:tbl>
              <a:tblPr/>
              <a:tblGrid>
                <a:gridCol w="1543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Failures per month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(# of months this occurred)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Probability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Cumulative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Probability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4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0.600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0.050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0.600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0.933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0.983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534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612AD4-569B-4AFF-8B31-611D43152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800" dirty="0"/>
              <a:t>Discrete Example 2: Machine Failures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BA8942A-28C5-4AFF-9C69-8962C94E0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7543800" cy="495300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  <a:p>
            <a:pPr eaLnBrk="1" hangingPunct="1"/>
            <a:r>
              <a:rPr lang="en-US" altLang="en-US" dirty="0"/>
              <a:t>Now map the random numbers between 0 and 1 using the cumulative prob. Column as the cutoffs.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Random numbers between 0 and 0.6 represent 0 failures, between 0.6 and 0.933 represent 1 failure, and so on.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sz="1600" dirty="0"/>
          </a:p>
          <a:p>
            <a:endParaRPr lang="en-US" altLang="en-US" dirty="0"/>
          </a:p>
        </p:txBody>
      </p:sp>
      <p:pic>
        <p:nvPicPr>
          <p:cNvPr id="3" name="Picture 2" descr="A picture containing chart&#10;&#10;Description automatically generated">
            <a:extLst>
              <a:ext uri="{FF2B5EF4-FFF2-40B4-BE49-F238E27FC236}">
                <a16:creationId xmlns:a16="http://schemas.microsoft.com/office/drawing/2014/main" id="{23CDCF59-6C2B-415B-BD32-705DADFDC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524125"/>
            <a:ext cx="48768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909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612AD4-569B-4AFF-8B31-611D43152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800" dirty="0"/>
              <a:t>Discrete Example 3: Random Number Mapping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BA8942A-28C5-4AFF-9C69-8962C94E0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4343400" cy="495300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The random numbers are now mapped to number of failures as follows.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1600" b="1" dirty="0"/>
              <a:t>Note on Random Numbers in Excel Spreadsheets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sz="1600" dirty="0"/>
              <a:t>Once entered in a spreadsheet, a random number function remains “live.”  A new random number is created whenever the spreadsheet is re-calculated.  To re-calculate the spreadsheet, use the F9 key.  Note, almost any change in the spreadsheet causes the spreadsheet to be recalculated!</a:t>
            </a:r>
          </a:p>
          <a:p>
            <a:pPr eaLnBrk="1" hangingPunct="1">
              <a:lnSpc>
                <a:spcPct val="90000"/>
              </a:lnSpc>
            </a:pPr>
            <a:endParaRPr lang="en-US" altLang="en-US" sz="16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1600" dirty="0"/>
              <a:t>If you do not want the random number to change, you can freeze it by selecting: tools, options, calculations, and checking “manual.”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sz="1600" dirty="0"/>
          </a:p>
          <a:p>
            <a:endParaRPr lang="en-US" altLang="en-US" dirty="0"/>
          </a:p>
        </p:txBody>
      </p:sp>
      <p:graphicFrame>
        <p:nvGraphicFramePr>
          <p:cNvPr id="5" name="Group 3">
            <a:extLst>
              <a:ext uri="{FF2B5EF4-FFF2-40B4-BE49-F238E27FC236}">
                <a16:creationId xmlns:a16="http://schemas.microsoft.com/office/drawing/2014/main" id="{DB03A2E3-09B6-4E48-B02B-A43D3503A9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0830778"/>
              </p:ext>
            </p:extLst>
          </p:nvPr>
        </p:nvGraphicFramePr>
        <p:xfrm>
          <a:off x="5583237" y="1524000"/>
          <a:ext cx="2951163" cy="2514600"/>
        </p:xfrm>
        <a:graphic>
          <a:graphicData uri="http://schemas.openxmlformats.org/drawingml/2006/table">
            <a:tbl>
              <a:tblPr/>
              <a:tblGrid>
                <a:gridCol w="1428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2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8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Random 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Failures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6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0.345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0.008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0.985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0.878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050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612AD4-569B-4AFF-8B31-611D43152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800" dirty="0"/>
              <a:t>Evaluating Results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BA8942A-28C5-4AFF-9C69-8962C94E0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7543800" cy="495300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  <a:p>
            <a:r>
              <a:rPr lang="en-US" altLang="en-US" dirty="0"/>
              <a:t>Simulation measures the quality of a solution because it gives the probability of a certain event occurring</a:t>
            </a:r>
          </a:p>
          <a:p>
            <a:endParaRPr lang="en-US" altLang="en-US" dirty="0"/>
          </a:p>
          <a:p>
            <a:r>
              <a:rPr lang="en-US" altLang="en-US" dirty="0"/>
              <a:t>Simulation also shows the variability</a:t>
            </a:r>
            <a:endParaRPr lang="en-US" altLang="en-US" sz="1800" dirty="0"/>
          </a:p>
          <a:p>
            <a:endParaRPr lang="en-US" altLang="en-US" dirty="0"/>
          </a:p>
          <a:p>
            <a:r>
              <a:rPr lang="en-US" altLang="en-US" dirty="0"/>
              <a:t>Simulation does </a:t>
            </a:r>
            <a:r>
              <a:rPr lang="en-US" altLang="en-US" b="1" i="1" dirty="0"/>
              <a:t>not</a:t>
            </a:r>
            <a:r>
              <a:rPr lang="en-US" altLang="en-US" dirty="0"/>
              <a:t> necessarily give the best possible answer. It gives the most likely answer.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</a:endParaRP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sz="1600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454242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549</Words>
  <Application>Microsoft Office PowerPoint</Application>
  <PresentationFormat>On-screen Show (4:3)</PresentationFormat>
  <Paragraphs>173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Narrow</vt:lpstr>
      <vt:lpstr>Wingdings</vt:lpstr>
      <vt:lpstr>Default Design</vt:lpstr>
      <vt:lpstr>MGT 4140  Business Modeling   Discrete Variables  Apr 11, 2022</vt:lpstr>
      <vt:lpstr>Agenda</vt:lpstr>
      <vt:lpstr>Types of Variables in Simulation Models</vt:lpstr>
      <vt:lpstr>Discrete Example 1 – Coin Toss</vt:lpstr>
      <vt:lpstr>Discrete Example 2: Machine Failures</vt:lpstr>
      <vt:lpstr>Discrete Example 2: Machine Failures</vt:lpstr>
      <vt:lpstr>Discrete Example 2: Machine Failures</vt:lpstr>
      <vt:lpstr>Discrete Example 3: Random Number Mapping</vt:lpstr>
      <vt:lpstr>Evaluating Results</vt:lpstr>
      <vt:lpstr>Agenda</vt:lpstr>
      <vt:lpstr>Probability Distribution</vt:lpstr>
      <vt:lpstr>Uniform Distribution</vt:lpstr>
    </vt:vector>
  </TitlesOfParts>
  <Company>Holiday Hospitality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 Brand Plan FY 2000</dc:title>
  <dc:creator>BHR End-User</dc:creator>
  <cp:lastModifiedBy>Steve Wong</cp:lastModifiedBy>
  <cp:revision>312</cp:revision>
  <cp:lastPrinted>2001-07-26T14:32:14Z</cp:lastPrinted>
  <dcterms:created xsi:type="dcterms:W3CDTF">2000-07-14T01:17:56Z</dcterms:created>
  <dcterms:modified xsi:type="dcterms:W3CDTF">2021-12-23T15:27:27Z</dcterms:modified>
</cp:coreProperties>
</file>