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6"/>
  </p:notesMasterIdLst>
  <p:handoutMasterIdLst>
    <p:handoutMasterId r:id="rId17"/>
  </p:handoutMasterIdLst>
  <p:sldIdLst>
    <p:sldId id="1360" r:id="rId2"/>
    <p:sldId id="1440" r:id="rId3"/>
    <p:sldId id="1506" r:id="rId4"/>
    <p:sldId id="1534" r:id="rId5"/>
    <p:sldId id="1535" r:id="rId6"/>
    <p:sldId id="1514" r:id="rId7"/>
    <p:sldId id="1513" r:id="rId8"/>
    <p:sldId id="1529" r:id="rId9"/>
    <p:sldId id="1530" r:id="rId10"/>
    <p:sldId id="1459" r:id="rId11"/>
    <p:sldId id="1524" r:id="rId12"/>
    <p:sldId id="1531" r:id="rId13"/>
    <p:sldId id="1532" r:id="rId14"/>
    <p:sldId id="1533" r:id="rId15"/>
  </p:sldIdLst>
  <p:sldSz cx="9144000" cy="6858000" type="screen4x3"/>
  <p:notesSz cx="6980238" cy="9236075"/>
  <p:defaultTextStyle>
    <a:defPPr>
      <a:defRPr lang="en-US"/>
    </a:defPPr>
    <a:lvl1pPr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5pPr>
    <a:lvl6pPr marL="2286000" algn="l" defTabSz="914400" rtl="0" eaLnBrk="1" latinLnBrk="0" hangingPunct="1">
      <a:defRPr sz="1600" kern="1200">
        <a:solidFill>
          <a:schemeClr val="tx1"/>
        </a:solidFill>
        <a:latin typeface="Arial" panose="020B0604020202020204" pitchFamily="34" charset="0"/>
        <a:ea typeface="+mn-ea"/>
        <a:cs typeface="+mn-cs"/>
      </a:defRPr>
    </a:lvl6pPr>
    <a:lvl7pPr marL="2743200" algn="l" defTabSz="914400" rtl="0" eaLnBrk="1" latinLnBrk="0" hangingPunct="1">
      <a:defRPr sz="1600" kern="1200">
        <a:solidFill>
          <a:schemeClr val="tx1"/>
        </a:solidFill>
        <a:latin typeface="Arial" panose="020B0604020202020204" pitchFamily="34" charset="0"/>
        <a:ea typeface="+mn-ea"/>
        <a:cs typeface="+mn-cs"/>
      </a:defRPr>
    </a:lvl7pPr>
    <a:lvl8pPr marL="3200400" algn="l" defTabSz="914400" rtl="0" eaLnBrk="1" latinLnBrk="0" hangingPunct="1">
      <a:defRPr sz="1600" kern="1200">
        <a:solidFill>
          <a:schemeClr val="tx1"/>
        </a:solidFill>
        <a:latin typeface="Arial" panose="020B0604020202020204" pitchFamily="34" charset="0"/>
        <a:ea typeface="+mn-ea"/>
        <a:cs typeface="+mn-cs"/>
      </a:defRPr>
    </a:lvl8pPr>
    <a:lvl9pPr marL="3657600" algn="l" defTabSz="914400" rtl="0" eaLnBrk="1" latinLnBrk="0" hangingPunct="1">
      <a:defRPr sz="16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923">
          <p15:clr>
            <a:srgbClr val="A4A3A4"/>
          </p15:clr>
        </p15:guide>
        <p15:guide id="2" pos="2200">
          <p15:clr>
            <a:srgbClr val="A4A3A4"/>
          </p15:clr>
        </p15:guide>
      </p15:sldGuideLst>
    </p:ext>
    <p:ext uri="{2D200454-40CA-4A62-9FC3-DE9A4176ACB9}">
      <p15:notesGuideLst xmlns:p15="http://schemas.microsoft.com/office/powerpoint/2012/main">
        <p15:guide id="1" orient="horz" pos="2909">
          <p15:clr>
            <a:srgbClr val="A4A3A4"/>
          </p15:clr>
        </p15:guide>
        <p15:guide id="2" pos="219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00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0" d="100"/>
          <a:sy n="70" d="100"/>
        </p:scale>
        <p:origin x="1812" y="60"/>
      </p:cViewPr>
      <p:guideLst>
        <p:guide orient="horz" pos="2923"/>
        <p:guide pos="220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2904" y="72"/>
      </p:cViewPr>
      <p:guideLst>
        <p:guide orient="horz" pos="2909"/>
        <p:guide pos="219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6571B0-CA32-4F7F-9DEA-9D8A051A9B76}" type="doc">
      <dgm:prSet loTypeId="urn:microsoft.com/office/officeart/2005/8/layout/orgChart1" loCatId="hierarchy" qsTypeId="urn:microsoft.com/office/officeart/2005/8/quickstyle/simple1" qsCatId="simple" csTypeId="urn:microsoft.com/office/officeart/2005/8/colors/accent1_2" csCatId="accent1"/>
      <dgm:spPr/>
    </dgm:pt>
    <dgm:pt modelId="{E3FAA72E-7DDA-4F8C-B155-37731A4FB50F}">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rPr>
            <a:t>Simulation</a:t>
          </a:r>
        </a:p>
      </dgm:t>
    </dgm:pt>
    <dgm:pt modelId="{18D7E94F-337A-453F-BD70-5717182D7342}" type="parTrans" cxnId="{8ED4923F-682D-48B7-AA4F-FB8099AC869A}">
      <dgm:prSet/>
      <dgm:spPr/>
    </dgm:pt>
    <dgm:pt modelId="{D4C55ACE-63F0-4B43-A12F-A3EE1935DDAD}" type="sibTrans" cxnId="{8ED4923F-682D-48B7-AA4F-FB8099AC869A}">
      <dgm:prSet/>
      <dgm:spPr/>
    </dgm:pt>
    <dgm:pt modelId="{356E67DC-C3B2-448E-A9AB-E10BD638D9BE}">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rPr>
            <a:t>Discrete</a:t>
          </a:r>
        </a:p>
      </dgm:t>
    </dgm:pt>
    <dgm:pt modelId="{9F9E6281-595C-4721-893C-DFD4CB36EA04}" type="parTrans" cxnId="{7B9F6B4F-11B2-4817-B195-3D0C886B3480}">
      <dgm:prSet/>
      <dgm:spPr/>
    </dgm:pt>
    <dgm:pt modelId="{75C957F9-8BD9-4549-AE5E-D42FE9C13357}" type="sibTrans" cxnId="{7B9F6B4F-11B2-4817-B195-3D0C886B3480}">
      <dgm:prSet/>
      <dgm:spPr/>
    </dgm:pt>
    <dgm:pt modelId="{8E47E2F1-DBFF-41F1-8254-3D52791CEC1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rPr>
            <a:t>2-Value</a:t>
          </a:r>
        </a:p>
      </dgm:t>
    </dgm:pt>
    <dgm:pt modelId="{4D484B71-076F-4FFE-B7FD-306114E7CC78}" type="parTrans" cxnId="{11F37170-2567-474D-8383-584EEEE5BF62}">
      <dgm:prSet/>
      <dgm:spPr/>
    </dgm:pt>
    <dgm:pt modelId="{FB3EB872-35A8-4D7E-89A9-21862DDA1B92}" type="sibTrans" cxnId="{11F37170-2567-474D-8383-584EEEE5BF62}">
      <dgm:prSet/>
      <dgm:spPr/>
    </dgm:pt>
    <dgm:pt modelId="{DAB974F8-9A03-4925-874D-B0C8D032EE1E}">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rPr>
            <a:t>Multi-Valued</a:t>
          </a:r>
        </a:p>
      </dgm:t>
    </dgm:pt>
    <dgm:pt modelId="{0DD86CBB-A01B-4CAE-A526-21BFF110ADFA}" type="parTrans" cxnId="{C8A13FF2-D48C-4413-9FF0-E2D8D3CEBB48}">
      <dgm:prSet/>
      <dgm:spPr/>
    </dgm:pt>
    <dgm:pt modelId="{C70A5687-8D26-40BD-94FE-1F825C734BBC}" type="sibTrans" cxnId="{C8A13FF2-D48C-4413-9FF0-E2D8D3CEBB48}">
      <dgm:prSet/>
      <dgm:spPr/>
    </dgm:pt>
    <dgm:pt modelId="{063E4D30-82C5-46BA-9A9B-B53C6FC4B5A7}">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rPr>
            <a:t>Continuous</a:t>
          </a:r>
        </a:p>
      </dgm:t>
    </dgm:pt>
    <dgm:pt modelId="{6ACA9835-4025-4F49-8BE5-8B0913A78EA5}" type="parTrans" cxnId="{D56B3922-F035-47B3-ACED-A3F76B535702}">
      <dgm:prSet/>
      <dgm:spPr/>
    </dgm:pt>
    <dgm:pt modelId="{9A3C1012-D2DE-42AB-BFB1-078CE414FAA0}" type="sibTrans" cxnId="{D56B3922-F035-47B3-ACED-A3F76B535702}">
      <dgm:prSet/>
      <dgm:spPr/>
    </dgm:pt>
    <dgm:pt modelId="{A9BCD5F2-80C2-43C2-A96C-305068DAA795}" type="pres">
      <dgm:prSet presAssocID="{BD6571B0-CA32-4F7F-9DEA-9D8A051A9B76}" presName="hierChild1" presStyleCnt="0">
        <dgm:presLayoutVars>
          <dgm:orgChart val="1"/>
          <dgm:chPref val="1"/>
          <dgm:dir/>
          <dgm:animOne val="branch"/>
          <dgm:animLvl val="lvl"/>
          <dgm:resizeHandles/>
        </dgm:presLayoutVars>
      </dgm:prSet>
      <dgm:spPr/>
    </dgm:pt>
    <dgm:pt modelId="{03BE06AB-DDB8-4302-8937-CCF7DB31F411}" type="pres">
      <dgm:prSet presAssocID="{E3FAA72E-7DDA-4F8C-B155-37731A4FB50F}" presName="hierRoot1" presStyleCnt="0">
        <dgm:presLayoutVars>
          <dgm:hierBranch/>
        </dgm:presLayoutVars>
      </dgm:prSet>
      <dgm:spPr/>
    </dgm:pt>
    <dgm:pt modelId="{58F52F93-196E-4ABD-8CD2-FC7514AAA5F2}" type="pres">
      <dgm:prSet presAssocID="{E3FAA72E-7DDA-4F8C-B155-37731A4FB50F}" presName="rootComposite1" presStyleCnt="0"/>
      <dgm:spPr/>
    </dgm:pt>
    <dgm:pt modelId="{9326E818-F956-418C-8D83-06C5800B06FD}" type="pres">
      <dgm:prSet presAssocID="{E3FAA72E-7DDA-4F8C-B155-37731A4FB50F}" presName="rootText1" presStyleLbl="node0" presStyleIdx="0" presStyleCnt="1">
        <dgm:presLayoutVars>
          <dgm:chPref val="3"/>
        </dgm:presLayoutVars>
      </dgm:prSet>
      <dgm:spPr/>
    </dgm:pt>
    <dgm:pt modelId="{5962D12B-9E45-4413-A27B-21B094389B97}" type="pres">
      <dgm:prSet presAssocID="{E3FAA72E-7DDA-4F8C-B155-37731A4FB50F}" presName="rootConnector1" presStyleLbl="node1" presStyleIdx="0" presStyleCnt="0"/>
      <dgm:spPr/>
    </dgm:pt>
    <dgm:pt modelId="{E284C7F8-4E4B-44E5-B943-21ED312887E3}" type="pres">
      <dgm:prSet presAssocID="{E3FAA72E-7DDA-4F8C-B155-37731A4FB50F}" presName="hierChild2" presStyleCnt="0"/>
      <dgm:spPr/>
    </dgm:pt>
    <dgm:pt modelId="{76BE8BBF-FBA0-4835-9E93-A14E34D77B6F}" type="pres">
      <dgm:prSet presAssocID="{9F9E6281-595C-4721-893C-DFD4CB36EA04}" presName="Name35" presStyleLbl="parChTrans1D2" presStyleIdx="0" presStyleCnt="2"/>
      <dgm:spPr/>
    </dgm:pt>
    <dgm:pt modelId="{DD040296-11F9-4381-902C-548EFBF9C67C}" type="pres">
      <dgm:prSet presAssocID="{356E67DC-C3B2-448E-A9AB-E10BD638D9BE}" presName="hierRoot2" presStyleCnt="0">
        <dgm:presLayoutVars>
          <dgm:hierBranch/>
        </dgm:presLayoutVars>
      </dgm:prSet>
      <dgm:spPr/>
    </dgm:pt>
    <dgm:pt modelId="{246BC922-B1D1-4EA8-8818-266E10CD3AD3}" type="pres">
      <dgm:prSet presAssocID="{356E67DC-C3B2-448E-A9AB-E10BD638D9BE}" presName="rootComposite" presStyleCnt="0"/>
      <dgm:spPr/>
    </dgm:pt>
    <dgm:pt modelId="{17C60AF5-ECAB-4307-8517-E645E28386E7}" type="pres">
      <dgm:prSet presAssocID="{356E67DC-C3B2-448E-A9AB-E10BD638D9BE}" presName="rootText" presStyleLbl="node2" presStyleIdx="0" presStyleCnt="2">
        <dgm:presLayoutVars>
          <dgm:chPref val="3"/>
        </dgm:presLayoutVars>
      </dgm:prSet>
      <dgm:spPr/>
    </dgm:pt>
    <dgm:pt modelId="{2B9BE2F6-EE6F-4548-A7F0-6474F3B4EA96}" type="pres">
      <dgm:prSet presAssocID="{356E67DC-C3B2-448E-A9AB-E10BD638D9BE}" presName="rootConnector" presStyleLbl="node2" presStyleIdx="0" presStyleCnt="2"/>
      <dgm:spPr/>
    </dgm:pt>
    <dgm:pt modelId="{68596C7B-8DEE-4D55-BE08-AE14E4E18E77}" type="pres">
      <dgm:prSet presAssocID="{356E67DC-C3B2-448E-A9AB-E10BD638D9BE}" presName="hierChild4" presStyleCnt="0"/>
      <dgm:spPr/>
    </dgm:pt>
    <dgm:pt modelId="{2E0518D5-94C0-4DE5-AC00-6E0C5E748D43}" type="pres">
      <dgm:prSet presAssocID="{4D484B71-076F-4FFE-B7FD-306114E7CC78}" presName="Name35" presStyleLbl="parChTrans1D3" presStyleIdx="0" presStyleCnt="2"/>
      <dgm:spPr/>
    </dgm:pt>
    <dgm:pt modelId="{1E885ABA-F879-4474-AACC-F4C8C7C7BDF0}" type="pres">
      <dgm:prSet presAssocID="{8E47E2F1-DBFF-41F1-8254-3D52791CEC13}" presName="hierRoot2" presStyleCnt="0">
        <dgm:presLayoutVars>
          <dgm:hierBranch val="r"/>
        </dgm:presLayoutVars>
      </dgm:prSet>
      <dgm:spPr/>
    </dgm:pt>
    <dgm:pt modelId="{798E0705-A404-4D92-9D9F-BC91AEF208D7}" type="pres">
      <dgm:prSet presAssocID="{8E47E2F1-DBFF-41F1-8254-3D52791CEC13}" presName="rootComposite" presStyleCnt="0"/>
      <dgm:spPr/>
    </dgm:pt>
    <dgm:pt modelId="{CCC82A4E-3B9D-46FD-86B8-A82EC453E166}" type="pres">
      <dgm:prSet presAssocID="{8E47E2F1-DBFF-41F1-8254-3D52791CEC13}" presName="rootText" presStyleLbl="node3" presStyleIdx="0" presStyleCnt="2">
        <dgm:presLayoutVars>
          <dgm:chPref val="3"/>
        </dgm:presLayoutVars>
      </dgm:prSet>
      <dgm:spPr/>
    </dgm:pt>
    <dgm:pt modelId="{5B09A6CD-7DCF-4F05-93D1-81AA2A16BF88}" type="pres">
      <dgm:prSet presAssocID="{8E47E2F1-DBFF-41F1-8254-3D52791CEC13}" presName="rootConnector" presStyleLbl="node3" presStyleIdx="0" presStyleCnt="2"/>
      <dgm:spPr/>
    </dgm:pt>
    <dgm:pt modelId="{99EFAC46-0ABC-46AA-9A08-3FFE9319F298}" type="pres">
      <dgm:prSet presAssocID="{8E47E2F1-DBFF-41F1-8254-3D52791CEC13}" presName="hierChild4" presStyleCnt="0"/>
      <dgm:spPr/>
    </dgm:pt>
    <dgm:pt modelId="{5FB67225-54D3-4109-B7B5-3ADC08894EC7}" type="pres">
      <dgm:prSet presAssocID="{8E47E2F1-DBFF-41F1-8254-3D52791CEC13}" presName="hierChild5" presStyleCnt="0"/>
      <dgm:spPr/>
    </dgm:pt>
    <dgm:pt modelId="{2B284706-BB6B-4DB2-B3AD-5BC8920F6A8E}" type="pres">
      <dgm:prSet presAssocID="{0DD86CBB-A01B-4CAE-A526-21BFF110ADFA}" presName="Name35" presStyleLbl="parChTrans1D3" presStyleIdx="1" presStyleCnt="2"/>
      <dgm:spPr/>
    </dgm:pt>
    <dgm:pt modelId="{5D2FE909-5DD7-4F78-9DE9-025789BABFF6}" type="pres">
      <dgm:prSet presAssocID="{DAB974F8-9A03-4925-874D-B0C8D032EE1E}" presName="hierRoot2" presStyleCnt="0">
        <dgm:presLayoutVars>
          <dgm:hierBranch val="r"/>
        </dgm:presLayoutVars>
      </dgm:prSet>
      <dgm:spPr/>
    </dgm:pt>
    <dgm:pt modelId="{503F28A6-47B6-429F-8B42-FA66EABBB1B1}" type="pres">
      <dgm:prSet presAssocID="{DAB974F8-9A03-4925-874D-B0C8D032EE1E}" presName="rootComposite" presStyleCnt="0"/>
      <dgm:spPr/>
    </dgm:pt>
    <dgm:pt modelId="{96A032A5-493E-46B4-91FD-5147697CC295}" type="pres">
      <dgm:prSet presAssocID="{DAB974F8-9A03-4925-874D-B0C8D032EE1E}" presName="rootText" presStyleLbl="node3" presStyleIdx="1" presStyleCnt="2">
        <dgm:presLayoutVars>
          <dgm:chPref val="3"/>
        </dgm:presLayoutVars>
      </dgm:prSet>
      <dgm:spPr/>
    </dgm:pt>
    <dgm:pt modelId="{3530178F-EE16-4D29-820A-F5B94DD853B3}" type="pres">
      <dgm:prSet presAssocID="{DAB974F8-9A03-4925-874D-B0C8D032EE1E}" presName="rootConnector" presStyleLbl="node3" presStyleIdx="1" presStyleCnt="2"/>
      <dgm:spPr/>
    </dgm:pt>
    <dgm:pt modelId="{90EDBD91-3C1E-41E5-90B0-F3D165B62C4B}" type="pres">
      <dgm:prSet presAssocID="{DAB974F8-9A03-4925-874D-B0C8D032EE1E}" presName="hierChild4" presStyleCnt="0"/>
      <dgm:spPr/>
    </dgm:pt>
    <dgm:pt modelId="{C1311B1B-FB0B-4CB6-AE98-47B9704AEBCE}" type="pres">
      <dgm:prSet presAssocID="{DAB974F8-9A03-4925-874D-B0C8D032EE1E}" presName="hierChild5" presStyleCnt="0"/>
      <dgm:spPr/>
    </dgm:pt>
    <dgm:pt modelId="{8D7568C7-8497-4408-BE29-52A02DC74342}" type="pres">
      <dgm:prSet presAssocID="{356E67DC-C3B2-448E-A9AB-E10BD638D9BE}" presName="hierChild5" presStyleCnt="0"/>
      <dgm:spPr/>
    </dgm:pt>
    <dgm:pt modelId="{2751A9EA-5B79-4405-AB03-51074FBB5C1A}" type="pres">
      <dgm:prSet presAssocID="{6ACA9835-4025-4F49-8BE5-8B0913A78EA5}" presName="Name35" presStyleLbl="parChTrans1D2" presStyleIdx="1" presStyleCnt="2"/>
      <dgm:spPr/>
    </dgm:pt>
    <dgm:pt modelId="{E3A66F6E-5A49-49DA-9E6C-BC2477200A46}" type="pres">
      <dgm:prSet presAssocID="{063E4D30-82C5-46BA-9A9B-B53C6FC4B5A7}" presName="hierRoot2" presStyleCnt="0">
        <dgm:presLayoutVars>
          <dgm:hierBranch/>
        </dgm:presLayoutVars>
      </dgm:prSet>
      <dgm:spPr/>
    </dgm:pt>
    <dgm:pt modelId="{7C381A6E-1946-42FC-A021-21704E2E378F}" type="pres">
      <dgm:prSet presAssocID="{063E4D30-82C5-46BA-9A9B-B53C6FC4B5A7}" presName="rootComposite" presStyleCnt="0"/>
      <dgm:spPr/>
    </dgm:pt>
    <dgm:pt modelId="{629D6E36-1A38-4DEE-BC9B-7C3E46509854}" type="pres">
      <dgm:prSet presAssocID="{063E4D30-82C5-46BA-9A9B-B53C6FC4B5A7}" presName="rootText" presStyleLbl="node2" presStyleIdx="1" presStyleCnt="2">
        <dgm:presLayoutVars>
          <dgm:chPref val="3"/>
        </dgm:presLayoutVars>
      </dgm:prSet>
      <dgm:spPr/>
    </dgm:pt>
    <dgm:pt modelId="{A5570048-B0B2-496E-B286-48F09D6C4C06}" type="pres">
      <dgm:prSet presAssocID="{063E4D30-82C5-46BA-9A9B-B53C6FC4B5A7}" presName="rootConnector" presStyleLbl="node2" presStyleIdx="1" presStyleCnt="2"/>
      <dgm:spPr/>
    </dgm:pt>
    <dgm:pt modelId="{EBDFB89D-61D8-4782-883B-5FE97A993235}" type="pres">
      <dgm:prSet presAssocID="{063E4D30-82C5-46BA-9A9B-B53C6FC4B5A7}" presName="hierChild4" presStyleCnt="0"/>
      <dgm:spPr/>
    </dgm:pt>
    <dgm:pt modelId="{A09B6459-3EDF-46EE-9A51-7B6F5023EE80}" type="pres">
      <dgm:prSet presAssocID="{063E4D30-82C5-46BA-9A9B-B53C6FC4B5A7}" presName="hierChild5" presStyleCnt="0"/>
      <dgm:spPr/>
    </dgm:pt>
    <dgm:pt modelId="{DA19B602-2A7D-42FC-B660-3DA260DE59AC}" type="pres">
      <dgm:prSet presAssocID="{E3FAA72E-7DDA-4F8C-B155-37731A4FB50F}" presName="hierChild3" presStyleCnt="0"/>
      <dgm:spPr/>
    </dgm:pt>
  </dgm:ptLst>
  <dgm:cxnLst>
    <dgm:cxn modelId="{CA544A1A-DAA4-4360-A70B-FDE1EC754009}" type="presOf" srcId="{BD6571B0-CA32-4F7F-9DEA-9D8A051A9B76}" destId="{A9BCD5F2-80C2-43C2-A96C-305068DAA795}" srcOrd="0" destOrd="0" presId="urn:microsoft.com/office/officeart/2005/8/layout/orgChart1"/>
    <dgm:cxn modelId="{D56B3922-F035-47B3-ACED-A3F76B535702}" srcId="{E3FAA72E-7DDA-4F8C-B155-37731A4FB50F}" destId="{063E4D30-82C5-46BA-9A9B-B53C6FC4B5A7}" srcOrd="1" destOrd="0" parTransId="{6ACA9835-4025-4F49-8BE5-8B0913A78EA5}" sibTransId="{9A3C1012-D2DE-42AB-BFB1-078CE414FAA0}"/>
    <dgm:cxn modelId="{F3C14530-1883-41D1-8FF3-583E2F6471F4}" type="presOf" srcId="{6ACA9835-4025-4F49-8BE5-8B0913A78EA5}" destId="{2751A9EA-5B79-4405-AB03-51074FBB5C1A}" srcOrd="0" destOrd="0" presId="urn:microsoft.com/office/officeart/2005/8/layout/orgChart1"/>
    <dgm:cxn modelId="{8ED4923F-682D-48B7-AA4F-FB8099AC869A}" srcId="{BD6571B0-CA32-4F7F-9DEA-9D8A051A9B76}" destId="{E3FAA72E-7DDA-4F8C-B155-37731A4FB50F}" srcOrd="0" destOrd="0" parTransId="{18D7E94F-337A-453F-BD70-5717182D7342}" sibTransId="{D4C55ACE-63F0-4B43-A12F-A3EE1935DDAD}"/>
    <dgm:cxn modelId="{64175F45-2009-4E13-94FC-3EF1EA636738}" type="presOf" srcId="{4D484B71-076F-4FFE-B7FD-306114E7CC78}" destId="{2E0518D5-94C0-4DE5-AC00-6E0C5E748D43}" srcOrd="0" destOrd="0" presId="urn:microsoft.com/office/officeart/2005/8/layout/orgChart1"/>
    <dgm:cxn modelId="{3163C44D-F911-4060-A8DB-D3946CB00C93}" type="presOf" srcId="{356E67DC-C3B2-448E-A9AB-E10BD638D9BE}" destId="{2B9BE2F6-EE6F-4548-A7F0-6474F3B4EA96}" srcOrd="1" destOrd="0" presId="urn:microsoft.com/office/officeart/2005/8/layout/orgChart1"/>
    <dgm:cxn modelId="{62B3D76D-8FCF-4952-99D2-5C6ADE5A895A}" type="presOf" srcId="{356E67DC-C3B2-448E-A9AB-E10BD638D9BE}" destId="{17C60AF5-ECAB-4307-8517-E645E28386E7}" srcOrd="0" destOrd="0" presId="urn:microsoft.com/office/officeart/2005/8/layout/orgChart1"/>
    <dgm:cxn modelId="{7B9F6B4F-11B2-4817-B195-3D0C886B3480}" srcId="{E3FAA72E-7DDA-4F8C-B155-37731A4FB50F}" destId="{356E67DC-C3B2-448E-A9AB-E10BD638D9BE}" srcOrd="0" destOrd="0" parTransId="{9F9E6281-595C-4721-893C-DFD4CB36EA04}" sibTransId="{75C957F9-8BD9-4549-AE5E-D42FE9C13357}"/>
    <dgm:cxn modelId="{11F37170-2567-474D-8383-584EEEE5BF62}" srcId="{356E67DC-C3B2-448E-A9AB-E10BD638D9BE}" destId="{8E47E2F1-DBFF-41F1-8254-3D52791CEC13}" srcOrd="0" destOrd="0" parTransId="{4D484B71-076F-4FFE-B7FD-306114E7CC78}" sibTransId="{FB3EB872-35A8-4D7E-89A9-21862DDA1B92}"/>
    <dgm:cxn modelId="{AA886C71-9AFA-4B40-BCE7-DD84B1657CD3}" type="presOf" srcId="{063E4D30-82C5-46BA-9A9B-B53C6FC4B5A7}" destId="{A5570048-B0B2-496E-B286-48F09D6C4C06}" srcOrd="1" destOrd="0" presId="urn:microsoft.com/office/officeart/2005/8/layout/orgChart1"/>
    <dgm:cxn modelId="{7860A958-F832-48B3-91F9-DC3C92F654F5}" type="presOf" srcId="{8E47E2F1-DBFF-41F1-8254-3D52791CEC13}" destId="{5B09A6CD-7DCF-4F05-93D1-81AA2A16BF88}" srcOrd="1" destOrd="0" presId="urn:microsoft.com/office/officeart/2005/8/layout/orgChart1"/>
    <dgm:cxn modelId="{197CFEBE-A572-41E0-8841-0AA64F81A2EA}" type="presOf" srcId="{E3FAA72E-7DDA-4F8C-B155-37731A4FB50F}" destId="{5962D12B-9E45-4413-A27B-21B094389B97}" srcOrd="1" destOrd="0" presId="urn:microsoft.com/office/officeart/2005/8/layout/orgChart1"/>
    <dgm:cxn modelId="{0013B2C2-34E3-4664-83D0-2B2467FFBA03}" type="presOf" srcId="{8E47E2F1-DBFF-41F1-8254-3D52791CEC13}" destId="{CCC82A4E-3B9D-46FD-86B8-A82EC453E166}" srcOrd="0" destOrd="0" presId="urn:microsoft.com/office/officeart/2005/8/layout/orgChart1"/>
    <dgm:cxn modelId="{D4A7FCC7-AFDB-4538-BF9A-3FF2FAE7FA41}" type="presOf" srcId="{0DD86CBB-A01B-4CAE-A526-21BFF110ADFA}" destId="{2B284706-BB6B-4DB2-B3AD-5BC8920F6A8E}" srcOrd="0" destOrd="0" presId="urn:microsoft.com/office/officeart/2005/8/layout/orgChart1"/>
    <dgm:cxn modelId="{7E7EBCCF-880F-46FA-8936-240DBB804021}" type="presOf" srcId="{E3FAA72E-7DDA-4F8C-B155-37731A4FB50F}" destId="{9326E818-F956-418C-8D83-06C5800B06FD}" srcOrd="0" destOrd="0" presId="urn:microsoft.com/office/officeart/2005/8/layout/orgChart1"/>
    <dgm:cxn modelId="{19AB2CD2-3DA3-47F6-8904-6641B6EB9E59}" type="presOf" srcId="{DAB974F8-9A03-4925-874D-B0C8D032EE1E}" destId="{3530178F-EE16-4D29-820A-F5B94DD853B3}" srcOrd="1" destOrd="0" presId="urn:microsoft.com/office/officeart/2005/8/layout/orgChart1"/>
    <dgm:cxn modelId="{1DA9C7E4-D80D-48EB-A02B-8526FF123255}" type="presOf" srcId="{063E4D30-82C5-46BA-9A9B-B53C6FC4B5A7}" destId="{629D6E36-1A38-4DEE-BC9B-7C3E46509854}" srcOrd="0" destOrd="0" presId="urn:microsoft.com/office/officeart/2005/8/layout/orgChart1"/>
    <dgm:cxn modelId="{A4368DE6-74FE-4014-BE8D-E2A0A4791896}" type="presOf" srcId="{DAB974F8-9A03-4925-874D-B0C8D032EE1E}" destId="{96A032A5-493E-46B4-91FD-5147697CC295}" srcOrd="0" destOrd="0" presId="urn:microsoft.com/office/officeart/2005/8/layout/orgChart1"/>
    <dgm:cxn modelId="{C8A13FF2-D48C-4413-9FF0-E2D8D3CEBB48}" srcId="{356E67DC-C3B2-448E-A9AB-E10BD638D9BE}" destId="{DAB974F8-9A03-4925-874D-B0C8D032EE1E}" srcOrd="1" destOrd="0" parTransId="{0DD86CBB-A01B-4CAE-A526-21BFF110ADFA}" sibTransId="{C70A5687-8D26-40BD-94FE-1F825C734BBC}"/>
    <dgm:cxn modelId="{508CE4F6-88F4-44A2-8CEE-CE0ACC6AD0F9}" type="presOf" srcId="{9F9E6281-595C-4721-893C-DFD4CB36EA04}" destId="{76BE8BBF-FBA0-4835-9E93-A14E34D77B6F}" srcOrd="0" destOrd="0" presId="urn:microsoft.com/office/officeart/2005/8/layout/orgChart1"/>
    <dgm:cxn modelId="{2735F8D8-D312-42FA-ABF1-029A317C329D}" type="presParOf" srcId="{A9BCD5F2-80C2-43C2-A96C-305068DAA795}" destId="{03BE06AB-DDB8-4302-8937-CCF7DB31F411}" srcOrd="0" destOrd="0" presId="urn:microsoft.com/office/officeart/2005/8/layout/orgChart1"/>
    <dgm:cxn modelId="{EDEC3D29-AFB8-42D4-BCD7-863B2010A982}" type="presParOf" srcId="{03BE06AB-DDB8-4302-8937-CCF7DB31F411}" destId="{58F52F93-196E-4ABD-8CD2-FC7514AAA5F2}" srcOrd="0" destOrd="0" presId="urn:microsoft.com/office/officeart/2005/8/layout/orgChart1"/>
    <dgm:cxn modelId="{4976ED23-154F-4827-A0D8-B439B109C56B}" type="presParOf" srcId="{58F52F93-196E-4ABD-8CD2-FC7514AAA5F2}" destId="{9326E818-F956-418C-8D83-06C5800B06FD}" srcOrd="0" destOrd="0" presId="urn:microsoft.com/office/officeart/2005/8/layout/orgChart1"/>
    <dgm:cxn modelId="{849948CD-0213-401B-9AAC-9AAC276256DA}" type="presParOf" srcId="{58F52F93-196E-4ABD-8CD2-FC7514AAA5F2}" destId="{5962D12B-9E45-4413-A27B-21B094389B97}" srcOrd="1" destOrd="0" presId="urn:microsoft.com/office/officeart/2005/8/layout/orgChart1"/>
    <dgm:cxn modelId="{09F4BBEF-8BBA-4C0B-A2B5-3CD214829D06}" type="presParOf" srcId="{03BE06AB-DDB8-4302-8937-CCF7DB31F411}" destId="{E284C7F8-4E4B-44E5-B943-21ED312887E3}" srcOrd="1" destOrd="0" presId="urn:microsoft.com/office/officeart/2005/8/layout/orgChart1"/>
    <dgm:cxn modelId="{542A26B2-DB30-4F77-AA54-77BA275F9104}" type="presParOf" srcId="{E284C7F8-4E4B-44E5-B943-21ED312887E3}" destId="{76BE8BBF-FBA0-4835-9E93-A14E34D77B6F}" srcOrd="0" destOrd="0" presId="urn:microsoft.com/office/officeart/2005/8/layout/orgChart1"/>
    <dgm:cxn modelId="{BCDC9C0D-B0C6-4228-A979-E49DADE814C0}" type="presParOf" srcId="{E284C7F8-4E4B-44E5-B943-21ED312887E3}" destId="{DD040296-11F9-4381-902C-548EFBF9C67C}" srcOrd="1" destOrd="0" presId="urn:microsoft.com/office/officeart/2005/8/layout/orgChart1"/>
    <dgm:cxn modelId="{88B8584A-60D6-4FD1-B682-9DBDFA2FE093}" type="presParOf" srcId="{DD040296-11F9-4381-902C-548EFBF9C67C}" destId="{246BC922-B1D1-4EA8-8818-266E10CD3AD3}" srcOrd="0" destOrd="0" presId="urn:microsoft.com/office/officeart/2005/8/layout/orgChart1"/>
    <dgm:cxn modelId="{B6C88155-F55C-421B-9AB9-F9523E2B41C6}" type="presParOf" srcId="{246BC922-B1D1-4EA8-8818-266E10CD3AD3}" destId="{17C60AF5-ECAB-4307-8517-E645E28386E7}" srcOrd="0" destOrd="0" presId="urn:microsoft.com/office/officeart/2005/8/layout/orgChart1"/>
    <dgm:cxn modelId="{8E67CB19-DBC3-43F3-830F-B852AC9AC22C}" type="presParOf" srcId="{246BC922-B1D1-4EA8-8818-266E10CD3AD3}" destId="{2B9BE2F6-EE6F-4548-A7F0-6474F3B4EA96}" srcOrd="1" destOrd="0" presId="urn:microsoft.com/office/officeart/2005/8/layout/orgChart1"/>
    <dgm:cxn modelId="{D274B730-2D6B-4C3E-8A45-5C12BD63F892}" type="presParOf" srcId="{DD040296-11F9-4381-902C-548EFBF9C67C}" destId="{68596C7B-8DEE-4D55-BE08-AE14E4E18E77}" srcOrd="1" destOrd="0" presId="urn:microsoft.com/office/officeart/2005/8/layout/orgChart1"/>
    <dgm:cxn modelId="{B0151AFA-B010-4A49-9B40-0E6ED1A2EB57}" type="presParOf" srcId="{68596C7B-8DEE-4D55-BE08-AE14E4E18E77}" destId="{2E0518D5-94C0-4DE5-AC00-6E0C5E748D43}" srcOrd="0" destOrd="0" presId="urn:microsoft.com/office/officeart/2005/8/layout/orgChart1"/>
    <dgm:cxn modelId="{9772B945-2A2B-4E15-A849-2228768809E8}" type="presParOf" srcId="{68596C7B-8DEE-4D55-BE08-AE14E4E18E77}" destId="{1E885ABA-F879-4474-AACC-F4C8C7C7BDF0}" srcOrd="1" destOrd="0" presId="urn:microsoft.com/office/officeart/2005/8/layout/orgChart1"/>
    <dgm:cxn modelId="{729E16A3-1B64-4BC4-91A2-908E4408EE49}" type="presParOf" srcId="{1E885ABA-F879-4474-AACC-F4C8C7C7BDF0}" destId="{798E0705-A404-4D92-9D9F-BC91AEF208D7}" srcOrd="0" destOrd="0" presId="urn:microsoft.com/office/officeart/2005/8/layout/orgChart1"/>
    <dgm:cxn modelId="{E197DD9B-34EA-4B65-AB22-09B2F4334BA7}" type="presParOf" srcId="{798E0705-A404-4D92-9D9F-BC91AEF208D7}" destId="{CCC82A4E-3B9D-46FD-86B8-A82EC453E166}" srcOrd="0" destOrd="0" presId="urn:microsoft.com/office/officeart/2005/8/layout/orgChart1"/>
    <dgm:cxn modelId="{50EBE860-F588-4CF4-8433-B1971934757B}" type="presParOf" srcId="{798E0705-A404-4D92-9D9F-BC91AEF208D7}" destId="{5B09A6CD-7DCF-4F05-93D1-81AA2A16BF88}" srcOrd="1" destOrd="0" presId="urn:microsoft.com/office/officeart/2005/8/layout/orgChart1"/>
    <dgm:cxn modelId="{24B1596C-70AF-448C-A24E-9B04C822C70D}" type="presParOf" srcId="{1E885ABA-F879-4474-AACC-F4C8C7C7BDF0}" destId="{99EFAC46-0ABC-46AA-9A08-3FFE9319F298}" srcOrd="1" destOrd="0" presId="urn:microsoft.com/office/officeart/2005/8/layout/orgChart1"/>
    <dgm:cxn modelId="{9DA8AD1A-5473-4BBB-B7C6-F6CFF6DCF67C}" type="presParOf" srcId="{1E885ABA-F879-4474-AACC-F4C8C7C7BDF0}" destId="{5FB67225-54D3-4109-B7B5-3ADC08894EC7}" srcOrd="2" destOrd="0" presId="urn:microsoft.com/office/officeart/2005/8/layout/orgChart1"/>
    <dgm:cxn modelId="{5973E5C7-EB51-4069-9749-AEB9E32C0759}" type="presParOf" srcId="{68596C7B-8DEE-4D55-BE08-AE14E4E18E77}" destId="{2B284706-BB6B-4DB2-B3AD-5BC8920F6A8E}" srcOrd="2" destOrd="0" presId="urn:microsoft.com/office/officeart/2005/8/layout/orgChart1"/>
    <dgm:cxn modelId="{593EE138-11B5-4113-9633-062A67F03923}" type="presParOf" srcId="{68596C7B-8DEE-4D55-BE08-AE14E4E18E77}" destId="{5D2FE909-5DD7-4F78-9DE9-025789BABFF6}" srcOrd="3" destOrd="0" presId="urn:microsoft.com/office/officeart/2005/8/layout/orgChart1"/>
    <dgm:cxn modelId="{C0944CB1-680A-41A4-AD62-27B18E425AAB}" type="presParOf" srcId="{5D2FE909-5DD7-4F78-9DE9-025789BABFF6}" destId="{503F28A6-47B6-429F-8B42-FA66EABBB1B1}" srcOrd="0" destOrd="0" presId="urn:microsoft.com/office/officeart/2005/8/layout/orgChart1"/>
    <dgm:cxn modelId="{FDAF12BD-8FF9-4209-B17D-DA8DD68AB088}" type="presParOf" srcId="{503F28A6-47B6-429F-8B42-FA66EABBB1B1}" destId="{96A032A5-493E-46B4-91FD-5147697CC295}" srcOrd="0" destOrd="0" presId="urn:microsoft.com/office/officeart/2005/8/layout/orgChart1"/>
    <dgm:cxn modelId="{36156C48-9E9B-405F-AFD0-54FE10E99EC9}" type="presParOf" srcId="{503F28A6-47B6-429F-8B42-FA66EABBB1B1}" destId="{3530178F-EE16-4D29-820A-F5B94DD853B3}" srcOrd="1" destOrd="0" presId="urn:microsoft.com/office/officeart/2005/8/layout/orgChart1"/>
    <dgm:cxn modelId="{28279D8E-AB4C-4337-AF96-ECD893B20BE9}" type="presParOf" srcId="{5D2FE909-5DD7-4F78-9DE9-025789BABFF6}" destId="{90EDBD91-3C1E-41E5-90B0-F3D165B62C4B}" srcOrd="1" destOrd="0" presId="urn:microsoft.com/office/officeart/2005/8/layout/orgChart1"/>
    <dgm:cxn modelId="{8AD9CBDD-6C2E-4770-93E6-B060BA28C8B4}" type="presParOf" srcId="{5D2FE909-5DD7-4F78-9DE9-025789BABFF6}" destId="{C1311B1B-FB0B-4CB6-AE98-47B9704AEBCE}" srcOrd="2" destOrd="0" presId="urn:microsoft.com/office/officeart/2005/8/layout/orgChart1"/>
    <dgm:cxn modelId="{AFB0B98C-EDAF-4F58-BF2E-FB81557AF7C4}" type="presParOf" srcId="{DD040296-11F9-4381-902C-548EFBF9C67C}" destId="{8D7568C7-8497-4408-BE29-52A02DC74342}" srcOrd="2" destOrd="0" presId="urn:microsoft.com/office/officeart/2005/8/layout/orgChart1"/>
    <dgm:cxn modelId="{39ABEACB-5B0D-4172-94BA-01D0036AC839}" type="presParOf" srcId="{E284C7F8-4E4B-44E5-B943-21ED312887E3}" destId="{2751A9EA-5B79-4405-AB03-51074FBB5C1A}" srcOrd="2" destOrd="0" presId="urn:microsoft.com/office/officeart/2005/8/layout/orgChart1"/>
    <dgm:cxn modelId="{C4E9A8B7-4A59-43BE-B272-D33210E110BA}" type="presParOf" srcId="{E284C7F8-4E4B-44E5-B943-21ED312887E3}" destId="{E3A66F6E-5A49-49DA-9E6C-BC2477200A46}" srcOrd="3" destOrd="0" presId="urn:microsoft.com/office/officeart/2005/8/layout/orgChart1"/>
    <dgm:cxn modelId="{BF587291-DE1E-4BD8-B770-C9DABCEE94EC}" type="presParOf" srcId="{E3A66F6E-5A49-49DA-9E6C-BC2477200A46}" destId="{7C381A6E-1946-42FC-A021-21704E2E378F}" srcOrd="0" destOrd="0" presId="urn:microsoft.com/office/officeart/2005/8/layout/orgChart1"/>
    <dgm:cxn modelId="{2F41449F-E45B-432B-910A-247BC9693543}" type="presParOf" srcId="{7C381A6E-1946-42FC-A021-21704E2E378F}" destId="{629D6E36-1A38-4DEE-BC9B-7C3E46509854}" srcOrd="0" destOrd="0" presId="urn:microsoft.com/office/officeart/2005/8/layout/orgChart1"/>
    <dgm:cxn modelId="{BE32D4CE-3C1A-40C9-94B2-CE38781C31D2}" type="presParOf" srcId="{7C381A6E-1946-42FC-A021-21704E2E378F}" destId="{A5570048-B0B2-496E-B286-48F09D6C4C06}" srcOrd="1" destOrd="0" presId="urn:microsoft.com/office/officeart/2005/8/layout/orgChart1"/>
    <dgm:cxn modelId="{8BB0E9BF-0A7E-4F9A-8E9A-6FE73E922309}" type="presParOf" srcId="{E3A66F6E-5A49-49DA-9E6C-BC2477200A46}" destId="{EBDFB89D-61D8-4782-883B-5FE97A993235}" srcOrd="1" destOrd="0" presId="urn:microsoft.com/office/officeart/2005/8/layout/orgChart1"/>
    <dgm:cxn modelId="{510F337A-E430-4029-8744-D8CA75E2C2AA}" type="presParOf" srcId="{E3A66F6E-5A49-49DA-9E6C-BC2477200A46}" destId="{A09B6459-3EDF-46EE-9A51-7B6F5023EE80}" srcOrd="2" destOrd="0" presId="urn:microsoft.com/office/officeart/2005/8/layout/orgChart1"/>
    <dgm:cxn modelId="{B813137B-D94B-4900-B009-424E2A844ACE}" type="presParOf" srcId="{03BE06AB-DDB8-4302-8937-CCF7DB31F411}" destId="{DA19B602-2A7D-42FC-B660-3DA260DE59A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51A9EA-5B79-4405-AB03-51074FBB5C1A}">
      <dsp:nvSpPr>
        <dsp:cNvPr id="0" name=""/>
        <dsp:cNvSpPr/>
      </dsp:nvSpPr>
      <dsp:spPr>
        <a:xfrm>
          <a:off x="4642460" y="1250284"/>
          <a:ext cx="1512520" cy="525007"/>
        </a:xfrm>
        <a:custGeom>
          <a:avLst/>
          <a:gdLst/>
          <a:ahLst/>
          <a:cxnLst/>
          <a:rect l="0" t="0" r="0" b="0"/>
          <a:pathLst>
            <a:path>
              <a:moveTo>
                <a:pt x="0" y="0"/>
              </a:moveTo>
              <a:lnTo>
                <a:pt x="0" y="262503"/>
              </a:lnTo>
              <a:lnTo>
                <a:pt x="1512520" y="262503"/>
              </a:lnTo>
              <a:lnTo>
                <a:pt x="1512520" y="52500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B284706-BB6B-4DB2-B3AD-5BC8920F6A8E}">
      <dsp:nvSpPr>
        <dsp:cNvPr id="0" name=""/>
        <dsp:cNvSpPr/>
      </dsp:nvSpPr>
      <dsp:spPr>
        <a:xfrm>
          <a:off x="3129939" y="3025308"/>
          <a:ext cx="1512520" cy="525007"/>
        </a:xfrm>
        <a:custGeom>
          <a:avLst/>
          <a:gdLst/>
          <a:ahLst/>
          <a:cxnLst/>
          <a:rect l="0" t="0" r="0" b="0"/>
          <a:pathLst>
            <a:path>
              <a:moveTo>
                <a:pt x="0" y="0"/>
              </a:moveTo>
              <a:lnTo>
                <a:pt x="0" y="262503"/>
              </a:lnTo>
              <a:lnTo>
                <a:pt x="1512520" y="262503"/>
              </a:lnTo>
              <a:lnTo>
                <a:pt x="1512520" y="52500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E0518D5-94C0-4DE5-AC00-6E0C5E748D43}">
      <dsp:nvSpPr>
        <dsp:cNvPr id="0" name=""/>
        <dsp:cNvSpPr/>
      </dsp:nvSpPr>
      <dsp:spPr>
        <a:xfrm>
          <a:off x="1617419" y="3025308"/>
          <a:ext cx="1512520" cy="525007"/>
        </a:xfrm>
        <a:custGeom>
          <a:avLst/>
          <a:gdLst/>
          <a:ahLst/>
          <a:cxnLst/>
          <a:rect l="0" t="0" r="0" b="0"/>
          <a:pathLst>
            <a:path>
              <a:moveTo>
                <a:pt x="1512520" y="0"/>
              </a:moveTo>
              <a:lnTo>
                <a:pt x="1512520" y="262503"/>
              </a:lnTo>
              <a:lnTo>
                <a:pt x="0" y="262503"/>
              </a:lnTo>
              <a:lnTo>
                <a:pt x="0" y="52500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6BE8BBF-FBA0-4835-9E93-A14E34D77B6F}">
      <dsp:nvSpPr>
        <dsp:cNvPr id="0" name=""/>
        <dsp:cNvSpPr/>
      </dsp:nvSpPr>
      <dsp:spPr>
        <a:xfrm>
          <a:off x="3129939" y="1250284"/>
          <a:ext cx="1512520" cy="525007"/>
        </a:xfrm>
        <a:custGeom>
          <a:avLst/>
          <a:gdLst/>
          <a:ahLst/>
          <a:cxnLst/>
          <a:rect l="0" t="0" r="0" b="0"/>
          <a:pathLst>
            <a:path>
              <a:moveTo>
                <a:pt x="1512520" y="0"/>
              </a:moveTo>
              <a:lnTo>
                <a:pt x="1512520" y="262503"/>
              </a:lnTo>
              <a:lnTo>
                <a:pt x="0" y="262503"/>
              </a:lnTo>
              <a:lnTo>
                <a:pt x="0" y="52500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326E818-F956-418C-8D83-06C5800B06FD}">
      <dsp:nvSpPr>
        <dsp:cNvPr id="0" name=""/>
        <dsp:cNvSpPr/>
      </dsp:nvSpPr>
      <dsp:spPr>
        <a:xfrm>
          <a:off x="3392443" y="267"/>
          <a:ext cx="2500033" cy="12500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3800" b="0" i="0" u="none" strike="noStrike" kern="1200" cap="none" normalizeH="0" baseline="0">
              <a:ln>
                <a:noFill/>
              </a:ln>
              <a:solidFill>
                <a:schemeClr val="tx1"/>
              </a:solidFill>
              <a:effectLst/>
              <a:latin typeface="Arial" panose="020B0604020202020204" pitchFamily="34" charset="0"/>
            </a:rPr>
            <a:t>Simulation</a:t>
          </a:r>
        </a:p>
      </dsp:txBody>
      <dsp:txXfrm>
        <a:off x="3392443" y="267"/>
        <a:ext cx="2500033" cy="1250016"/>
      </dsp:txXfrm>
    </dsp:sp>
    <dsp:sp modelId="{17C60AF5-ECAB-4307-8517-E645E28386E7}">
      <dsp:nvSpPr>
        <dsp:cNvPr id="0" name=""/>
        <dsp:cNvSpPr/>
      </dsp:nvSpPr>
      <dsp:spPr>
        <a:xfrm>
          <a:off x="1879923" y="1775291"/>
          <a:ext cx="2500033" cy="12500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3800" b="0" i="0" u="none" strike="noStrike" kern="1200" cap="none" normalizeH="0" baseline="0">
              <a:ln>
                <a:noFill/>
              </a:ln>
              <a:solidFill>
                <a:schemeClr val="tx1"/>
              </a:solidFill>
              <a:effectLst/>
              <a:latin typeface="Arial" panose="020B0604020202020204" pitchFamily="34" charset="0"/>
            </a:rPr>
            <a:t>Discrete</a:t>
          </a:r>
        </a:p>
      </dsp:txBody>
      <dsp:txXfrm>
        <a:off x="1879923" y="1775291"/>
        <a:ext cx="2500033" cy="1250016"/>
      </dsp:txXfrm>
    </dsp:sp>
    <dsp:sp modelId="{CCC82A4E-3B9D-46FD-86B8-A82EC453E166}">
      <dsp:nvSpPr>
        <dsp:cNvPr id="0" name=""/>
        <dsp:cNvSpPr/>
      </dsp:nvSpPr>
      <dsp:spPr>
        <a:xfrm>
          <a:off x="367402" y="3550315"/>
          <a:ext cx="2500033" cy="12500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3800" b="0" i="0" u="none" strike="noStrike" kern="1200" cap="none" normalizeH="0" baseline="0">
              <a:ln>
                <a:noFill/>
              </a:ln>
              <a:solidFill>
                <a:schemeClr val="tx1"/>
              </a:solidFill>
              <a:effectLst/>
              <a:latin typeface="Arial" panose="020B0604020202020204" pitchFamily="34" charset="0"/>
            </a:rPr>
            <a:t>2-Value</a:t>
          </a:r>
        </a:p>
      </dsp:txBody>
      <dsp:txXfrm>
        <a:off x="367402" y="3550315"/>
        <a:ext cx="2500033" cy="1250016"/>
      </dsp:txXfrm>
    </dsp:sp>
    <dsp:sp modelId="{96A032A5-493E-46B4-91FD-5147697CC295}">
      <dsp:nvSpPr>
        <dsp:cNvPr id="0" name=""/>
        <dsp:cNvSpPr/>
      </dsp:nvSpPr>
      <dsp:spPr>
        <a:xfrm>
          <a:off x="3392443" y="3550315"/>
          <a:ext cx="2500033" cy="12500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3800" b="0" i="0" u="none" strike="noStrike" kern="1200" cap="none" normalizeH="0" baseline="0">
              <a:ln>
                <a:noFill/>
              </a:ln>
              <a:solidFill>
                <a:schemeClr val="tx1"/>
              </a:solidFill>
              <a:effectLst/>
              <a:latin typeface="Arial" panose="020B0604020202020204" pitchFamily="34" charset="0"/>
            </a:rPr>
            <a:t>Multi-Valued</a:t>
          </a:r>
        </a:p>
      </dsp:txBody>
      <dsp:txXfrm>
        <a:off x="3392443" y="3550315"/>
        <a:ext cx="2500033" cy="1250016"/>
      </dsp:txXfrm>
    </dsp:sp>
    <dsp:sp modelId="{629D6E36-1A38-4DEE-BC9B-7C3E46509854}">
      <dsp:nvSpPr>
        <dsp:cNvPr id="0" name=""/>
        <dsp:cNvSpPr/>
      </dsp:nvSpPr>
      <dsp:spPr>
        <a:xfrm>
          <a:off x="4904963" y="1775291"/>
          <a:ext cx="2500033" cy="12500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3800" b="0" i="0" u="none" strike="noStrike" kern="1200" cap="none" normalizeH="0" baseline="0">
              <a:ln>
                <a:noFill/>
              </a:ln>
              <a:solidFill>
                <a:schemeClr val="tx1"/>
              </a:solidFill>
              <a:effectLst/>
              <a:latin typeface="Arial" panose="020B0604020202020204" pitchFamily="34" charset="0"/>
            </a:rPr>
            <a:t>Continuous</a:t>
          </a:r>
        </a:p>
      </dsp:txBody>
      <dsp:txXfrm>
        <a:off x="4904963" y="1775291"/>
        <a:ext cx="2500033" cy="125001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ECC3DC4-0947-4E8F-92F2-3D01CC0B868E}"/>
              </a:ext>
            </a:extLst>
          </p:cNvPr>
          <p:cNvSpPr>
            <a:spLocks noGrp="1" noChangeArrowheads="1"/>
          </p:cNvSpPr>
          <p:nvPr>
            <p:ph type="body" sz="quarter" idx="3"/>
          </p:nvPr>
        </p:nvSpPr>
        <p:spPr bwMode="auto">
          <a:xfrm>
            <a:off x="930275" y="4384675"/>
            <a:ext cx="5118100" cy="4156075"/>
          </a:xfrm>
          <a:prstGeom prst="rect">
            <a:avLst/>
          </a:prstGeom>
          <a:noFill/>
          <a:ln w="9525">
            <a:noFill/>
            <a:miter lim="800000"/>
            <a:headEnd/>
            <a:tailEnd/>
          </a:ln>
          <a:effectLst/>
        </p:spPr>
        <p:txBody>
          <a:bodyPr vert="horz" wrap="square" lIns="95250" tIns="47625" rIns="95250" bIns="4762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5" name="Rectangle 3">
            <a:extLst>
              <a:ext uri="{FF2B5EF4-FFF2-40B4-BE49-F238E27FC236}">
                <a16:creationId xmlns:a16="http://schemas.microsoft.com/office/drawing/2014/main" id="{AD9D438E-0C20-4D02-A24D-EA7BF358EE63}"/>
              </a:ext>
            </a:extLst>
          </p:cNvPr>
          <p:cNvSpPr>
            <a:spLocks noGrp="1" noRot="1" noChangeAspect="1" noChangeArrowheads="1" noTextEdit="1"/>
          </p:cNvSpPr>
          <p:nvPr>
            <p:ph type="sldImg" idx="2"/>
          </p:nvPr>
        </p:nvSpPr>
        <p:spPr bwMode="auto">
          <a:xfrm>
            <a:off x="1190625" y="700088"/>
            <a:ext cx="4598988" cy="344963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cSld>
  <p:clrMap bg1="lt1" tx1="dk1" bg2="lt2" tx2="dk2" accent1="accent1" accent2="accent2" accent3="accent3" accent4="accent4" accent5="accent5" accent6="accent6" hlink="hlink" folHlink="folHlink"/>
  <p:notesStyle>
    <a:lvl1pPr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1pPr>
    <a:lvl2pPr marL="465138"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2pPr>
    <a:lvl3pPr marL="931863"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3pPr>
    <a:lvl4pPr marL="1397000"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4pPr>
    <a:lvl5pPr marL="1862138"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3AE2103-4B32-4F05-B39B-5A9F191B4DEE}"/>
              </a:ext>
            </a:extLst>
          </p:cNvPr>
          <p:cNvSpPr>
            <a:spLocks noGrp="1" noRot="1" noChangeAspect="1" noChangeArrowheads="1" noTextEdit="1"/>
          </p:cNvSpPr>
          <p:nvPr>
            <p:ph type="sldImg"/>
          </p:nvPr>
        </p:nvSpPr>
        <p:spPr>
          <a:ln cap="flat"/>
        </p:spPr>
      </p:sp>
      <p:sp>
        <p:nvSpPr>
          <p:cNvPr id="5123" name="Rectangle 3">
            <a:extLst>
              <a:ext uri="{FF2B5EF4-FFF2-40B4-BE49-F238E27FC236}">
                <a16:creationId xmlns:a16="http://schemas.microsoft.com/office/drawing/2014/main" id="{BE0B933C-AF1D-49EE-B230-1CC1AA7F156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4176F3D1-CD17-464B-BD8C-46D336E4C37B}"/>
              </a:ext>
            </a:extLst>
          </p:cNvPr>
          <p:cNvSpPr>
            <a:spLocks noGrp="1" noRot="1" noChangeAspect="1" noChangeArrowheads="1" noTextEdit="1"/>
          </p:cNvSpPr>
          <p:nvPr>
            <p:ph type="sldImg"/>
          </p:nvPr>
        </p:nvSpPr>
        <p:spPr>
          <a:ln cap="flat"/>
        </p:spPr>
      </p:sp>
      <p:sp>
        <p:nvSpPr>
          <p:cNvPr id="7171" name="Rectangle 3">
            <a:extLst>
              <a:ext uri="{FF2B5EF4-FFF2-40B4-BE49-F238E27FC236}">
                <a16:creationId xmlns:a16="http://schemas.microsoft.com/office/drawing/2014/main" id="{0433EAE4-222A-4C2C-818D-10456A6621A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58290EC-4E8C-4831-8E25-0CAD12840078}"/>
              </a:ext>
            </a:extLst>
          </p:cNvPr>
          <p:cNvSpPr>
            <a:spLocks noGrp="1" noRot="1" noChangeAspect="1" noChangeArrowheads="1" noTextEdit="1"/>
          </p:cNvSpPr>
          <p:nvPr>
            <p:ph type="sldImg"/>
          </p:nvPr>
        </p:nvSpPr>
        <p:spPr>
          <a:ln cap="flat"/>
        </p:spPr>
      </p:sp>
      <p:sp>
        <p:nvSpPr>
          <p:cNvPr id="13315" name="Rectangle 3">
            <a:extLst>
              <a:ext uri="{FF2B5EF4-FFF2-40B4-BE49-F238E27FC236}">
                <a16:creationId xmlns:a16="http://schemas.microsoft.com/office/drawing/2014/main" id="{76A53CB2-0245-4703-A2B6-3D2C5A9DC77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77836646-65E2-4D40-B317-D9624F683A97}"/>
              </a:ext>
            </a:extLst>
          </p:cNvPr>
          <p:cNvSpPr>
            <a:spLocks noGrp="1" noRot="1" noChangeAspect="1" noChangeArrowheads="1" noTextEdit="1"/>
          </p:cNvSpPr>
          <p:nvPr>
            <p:ph type="sldImg"/>
          </p:nvPr>
        </p:nvSpPr>
        <p:spPr>
          <a:ln cap="flat"/>
        </p:spPr>
      </p:sp>
      <p:sp>
        <p:nvSpPr>
          <p:cNvPr id="15363" name="Rectangle 3">
            <a:extLst>
              <a:ext uri="{FF2B5EF4-FFF2-40B4-BE49-F238E27FC236}">
                <a16:creationId xmlns:a16="http://schemas.microsoft.com/office/drawing/2014/main" id="{7A9EA952-D0E3-4BFD-85A9-99001BC053F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D0D2EED1-265F-451C-ACF0-0F5A4E8DD139}"/>
              </a:ext>
            </a:extLst>
          </p:cNvPr>
          <p:cNvSpPr>
            <a:spLocks noGrp="1" noRot="1" noChangeAspect="1" noChangeArrowheads="1" noTextEdit="1"/>
          </p:cNvSpPr>
          <p:nvPr>
            <p:ph type="sldImg"/>
          </p:nvPr>
        </p:nvSpPr>
        <p:spPr>
          <a:ln cap="flat"/>
        </p:spPr>
      </p:sp>
      <p:sp>
        <p:nvSpPr>
          <p:cNvPr id="17411" name="Rectangle 3">
            <a:extLst>
              <a:ext uri="{FF2B5EF4-FFF2-40B4-BE49-F238E27FC236}">
                <a16:creationId xmlns:a16="http://schemas.microsoft.com/office/drawing/2014/main" id="{122C187C-57FC-4616-80FA-6A7885AD7A9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D865FC71-ED8B-4990-9ADB-253B9164E3C4}"/>
              </a:ext>
            </a:extLst>
          </p:cNvPr>
          <p:cNvSpPr>
            <a:spLocks noGrp="1" noRot="1" noChangeAspect="1" noChangeArrowheads="1" noTextEdit="1"/>
          </p:cNvSpPr>
          <p:nvPr>
            <p:ph type="sldImg"/>
          </p:nvPr>
        </p:nvSpPr>
        <p:spPr>
          <a:ln cap="flat"/>
        </p:spPr>
      </p:sp>
      <p:sp>
        <p:nvSpPr>
          <p:cNvPr id="19459" name="Rectangle 3">
            <a:extLst>
              <a:ext uri="{FF2B5EF4-FFF2-40B4-BE49-F238E27FC236}">
                <a16:creationId xmlns:a16="http://schemas.microsoft.com/office/drawing/2014/main" id="{77AA6AF6-E46B-465B-A9BC-2E21C9EEDD8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36811ACA-335B-4256-98BD-0C01365B692E}"/>
              </a:ext>
            </a:extLst>
          </p:cNvPr>
          <p:cNvSpPr>
            <a:spLocks noGrp="1" noRot="1" noChangeAspect="1" noChangeArrowheads="1" noTextEdit="1"/>
          </p:cNvSpPr>
          <p:nvPr>
            <p:ph type="sldImg"/>
          </p:nvPr>
        </p:nvSpPr>
        <p:spPr>
          <a:ln cap="flat"/>
        </p:spPr>
      </p:sp>
      <p:sp>
        <p:nvSpPr>
          <p:cNvPr id="21507" name="Rectangle 3">
            <a:extLst>
              <a:ext uri="{FF2B5EF4-FFF2-40B4-BE49-F238E27FC236}">
                <a16:creationId xmlns:a16="http://schemas.microsoft.com/office/drawing/2014/main" id="{F55ED6BB-50A5-46BA-BC2B-55A23C0475F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855142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4856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228600"/>
            <a:ext cx="19431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228600"/>
            <a:ext cx="56769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59719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772400" cy="838200"/>
          </a:xfrm>
        </p:spPr>
        <p:txBody>
          <a:bodyPr/>
          <a:lstStyle/>
          <a:p>
            <a:r>
              <a:rPr lang="en-US"/>
              <a:t>Click to edit Master title style</a:t>
            </a:r>
          </a:p>
        </p:txBody>
      </p:sp>
      <p:sp>
        <p:nvSpPr>
          <p:cNvPr id="3" name="SmartArt Placeholder 2"/>
          <p:cNvSpPr>
            <a:spLocks noGrp="1"/>
          </p:cNvSpPr>
          <p:nvPr>
            <p:ph type="dgm" idx="1"/>
          </p:nvPr>
        </p:nvSpPr>
        <p:spPr>
          <a:xfrm>
            <a:off x="762000" y="1295400"/>
            <a:ext cx="7772400" cy="4800600"/>
          </a:xfrm>
        </p:spPr>
        <p:txBody>
          <a:bodyPr/>
          <a:lstStyle/>
          <a:p>
            <a:pPr lvl="0"/>
            <a:endParaRPr lang="en-US" noProof="0"/>
          </a:p>
        </p:txBody>
      </p:sp>
    </p:spTree>
    <p:extLst>
      <p:ext uri="{BB962C8B-B14F-4D97-AF65-F5344CB8AC3E}">
        <p14:creationId xmlns:p14="http://schemas.microsoft.com/office/powerpoint/2010/main" val="37425089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772400" cy="838200"/>
          </a:xfrm>
        </p:spPr>
        <p:txBody>
          <a:bodyPr/>
          <a:lstStyle/>
          <a:p>
            <a:r>
              <a:rPr lang="en-US"/>
              <a:t>Click to edit Master title style</a:t>
            </a:r>
          </a:p>
        </p:txBody>
      </p:sp>
      <p:sp>
        <p:nvSpPr>
          <p:cNvPr id="3" name="Table Placeholder 2"/>
          <p:cNvSpPr>
            <a:spLocks noGrp="1"/>
          </p:cNvSpPr>
          <p:nvPr>
            <p:ph type="tbl" idx="1"/>
          </p:nvPr>
        </p:nvSpPr>
        <p:spPr>
          <a:xfrm>
            <a:off x="762000" y="1295400"/>
            <a:ext cx="7772400" cy="4800600"/>
          </a:xfrm>
        </p:spPr>
        <p:txBody>
          <a:bodyPr/>
          <a:lstStyle/>
          <a:p>
            <a:pPr lvl="0"/>
            <a:endParaRPr lang="en-US" noProof="0"/>
          </a:p>
        </p:txBody>
      </p:sp>
    </p:spTree>
    <p:extLst>
      <p:ext uri="{BB962C8B-B14F-4D97-AF65-F5344CB8AC3E}">
        <p14:creationId xmlns:p14="http://schemas.microsoft.com/office/powerpoint/2010/main" val="149986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14031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172601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2954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2954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65414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75230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591610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4076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10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30230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C9C583E-70F4-4D91-9EB1-BC046B712AE4}"/>
              </a:ext>
            </a:extLst>
          </p:cNvPr>
          <p:cNvSpPr>
            <a:spLocks noGrp="1" noChangeArrowheads="1"/>
          </p:cNvSpPr>
          <p:nvPr>
            <p:ph type="title"/>
          </p:nvPr>
        </p:nvSpPr>
        <p:spPr bwMode="auto">
          <a:xfrm>
            <a:off x="762000" y="2286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Click to edit Master title style</a:t>
            </a:r>
          </a:p>
        </p:txBody>
      </p:sp>
      <p:sp>
        <p:nvSpPr>
          <p:cNvPr id="2051" name="Rectangle 3">
            <a:extLst>
              <a:ext uri="{FF2B5EF4-FFF2-40B4-BE49-F238E27FC236}">
                <a16:creationId xmlns:a16="http://schemas.microsoft.com/office/drawing/2014/main" id="{ECEAEC66-31CA-4DC8-A175-17DBAF70E813}"/>
              </a:ext>
            </a:extLst>
          </p:cNvPr>
          <p:cNvSpPr>
            <a:spLocks noGrp="1" noChangeArrowheads="1"/>
          </p:cNvSpPr>
          <p:nvPr>
            <p:ph type="body" idx="1"/>
          </p:nvPr>
        </p:nvSpPr>
        <p:spPr bwMode="auto">
          <a:xfrm>
            <a:off x="762000" y="1295400"/>
            <a:ext cx="77724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624103B0-D425-4FCA-8352-1FE5FBEA59FA}"/>
              </a:ext>
            </a:extLst>
          </p:cNvPr>
          <p:cNvSpPr>
            <a:spLocks noChangeArrowheads="1"/>
          </p:cNvSpPr>
          <p:nvPr/>
        </p:nvSpPr>
        <p:spPr bwMode="auto">
          <a:xfrm>
            <a:off x="5105400" y="6196013"/>
            <a:ext cx="3490913" cy="241300"/>
          </a:xfrm>
          <a:prstGeom prst="rect">
            <a:avLst/>
          </a:prstGeom>
          <a:noFill/>
          <a:ln w="9525">
            <a:noFill/>
            <a:miter lim="800000"/>
            <a:headEnd/>
            <a:tailEnd/>
          </a:ln>
          <a:effectLst/>
        </p:spPr>
        <p:txBody>
          <a:bodyPr lIns="90488" tIns="44450" rIns="90488" bIns="44450">
            <a:spAutoFit/>
          </a:bodyPr>
          <a:lstStyle>
            <a:lvl1pPr algn="ctr">
              <a:defRPr sz="1600">
                <a:solidFill>
                  <a:schemeClr val="tx1"/>
                </a:solidFill>
                <a:latin typeface="Arial" panose="020B0604020202020204" pitchFamily="34" charset="0"/>
              </a:defRPr>
            </a:lvl1pPr>
            <a:lvl2pPr marL="742950" indent="-285750" algn="ctr">
              <a:defRPr sz="1600">
                <a:solidFill>
                  <a:schemeClr val="tx1"/>
                </a:solidFill>
                <a:latin typeface="Arial" panose="020B0604020202020204" pitchFamily="34" charset="0"/>
              </a:defRPr>
            </a:lvl2pPr>
            <a:lvl3pPr marL="1143000" indent="-228600" algn="ctr">
              <a:defRPr sz="1600">
                <a:solidFill>
                  <a:schemeClr val="tx1"/>
                </a:solidFill>
                <a:latin typeface="Arial" panose="020B0604020202020204" pitchFamily="34" charset="0"/>
              </a:defRPr>
            </a:lvl3pPr>
            <a:lvl4pPr marL="1600200" indent="-228600" algn="ctr">
              <a:defRPr sz="1600">
                <a:solidFill>
                  <a:schemeClr val="tx1"/>
                </a:solidFill>
                <a:latin typeface="Arial" panose="020B0604020202020204" pitchFamily="34" charset="0"/>
              </a:defRPr>
            </a:lvl4pPr>
            <a:lvl5pPr marL="2057400" indent="-228600" algn="ctr">
              <a:defRPr sz="1600">
                <a:solidFill>
                  <a:schemeClr val="tx1"/>
                </a:solidFill>
                <a:latin typeface="Arial" panose="020B0604020202020204" pitchFamily="34" charset="0"/>
              </a:defRPr>
            </a:lvl5pPr>
            <a:lvl6pPr marL="2514600" indent="-228600" algn="ctr" eaLnBrk="0" fontAlgn="base" hangingPunct="0">
              <a:spcBef>
                <a:spcPct val="0"/>
              </a:spcBef>
              <a:spcAft>
                <a:spcPct val="0"/>
              </a:spcAft>
              <a:defRPr sz="1600">
                <a:solidFill>
                  <a:schemeClr val="tx1"/>
                </a:solidFill>
                <a:latin typeface="Arial" panose="020B0604020202020204" pitchFamily="34" charset="0"/>
              </a:defRPr>
            </a:lvl6pPr>
            <a:lvl7pPr marL="2971800" indent="-228600" algn="ctr" eaLnBrk="0" fontAlgn="base" hangingPunct="0">
              <a:spcBef>
                <a:spcPct val="0"/>
              </a:spcBef>
              <a:spcAft>
                <a:spcPct val="0"/>
              </a:spcAft>
              <a:defRPr sz="1600">
                <a:solidFill>
                  <a:schemeClr val="tx1"/>
                </a:solidFill>
                <a:latin typeface="Arial" panose="020B0604020202020204" pitchFamily="34" charset="0"/>
              </a:defRPr>
            </a:lvl7pPr>
            <a:lvl8pPr marL="3429000" indent="-228600" algn="ctr" eaLnBrk="0" fontAlgn="base" hangingPunct="0">
              <a:spcBef>
                <a:spcPct val="0"/>
              </a:spcBef>
              <a:spcAft>
                <a:spcPct val="0"/>
              </a:spcAft>
              <a:defRPr sz="1600">
                <a:solidFill>
                  <a:schemeClr val="tx1"/>
                </a:solidFill>
                <a:latin typeface="Arial" panose="020B0604020202020204" pitchFamily="34" charset="0"/>
              </a:defRPr>
            </a:lvl8pPr>
            <a:lvl9pPr marL="3886200" indent="-228600" algn="ctr" eaLnBrk="0" fontAlgn="base" hangingPunct="0">
              <a:spcBef>
                <a:spcPct val="0"/>
              </a:spcBef>
              <a:spcAft>
                <a:spcPct val="0"/>
              </a:spcAft>
              <a:defRPr sz="1600">
                <a:solidFill>
                  <a:schemeClr val="tx1"/>
                </a:solidFill>
                <a:latin typeface="Arial" panose="020B0604020202020204" pitchFamily="34" charset="0"/>
              </a:defRPr>
            </a:lvl9pPr>
          </a:lstStyle>
          <a:p>
            <a:pPr algn="r"/>
            <a:r>
              <a:rPr lang="en-US" altLang="en-US" sz="1000" dirty="0"/>
              <a:t>MGT4140_11.ppt/Apr 4, 2022/Page </a:t>
            </a:r>
            <a:fld id="{F82822EE-4DF5-426F-AEDE-166096083A10}" type="slidenum">
              <a:rPr lang="en-US" altLang="en-US" sz="1000"/>
              <a:pPr algn="r"/>
              <a:t>‹#›</a:t>
            </a:fld>
            <a:endParaRPr lang="en-US" altLang="en-US" sz="1000" dirty="0"/>
          </a:p>
        </p:txBody>
      </p:sp>
      <p:sp>
        <p:nvSpPr>
          <p:cNvPr id="2053" name="Rectangle 5">
            <a:extLst>
              <a:ext uri="{FF2B5EF4-FFF2-40B4-BE49-F238E27FC236}">
                <a16:creationId xmlns:a16="http://schemas.microsoft.com/office/drawing/2014/main" id="{1F0FACED-ADB1-4560-9ECF-88118CBF1CEF}"/>
              </a:ext>
            </a:extLst>
          </p:cNvPr>
          <p:cNvSpPr>
            <a:spLocks noChangeArrowheads="1"/>
          </p:cNvSpPr>
          <p:nvPr/>
        </p:nvSpPr>
        <p:spPr bwMode="auto">
          <a:xfrm>
            <a:off x="914400" y="6196013"/>
            <a:ext cx="3506788"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lgn="ctr">
              <a:defRPr sz="1600">
                <a:solidFill>
                  <a:schemeClr val="tx1"/>
                </a:solidFill>
                <a:latin typeface="Arial" panose="020B0604020202020204" pitchFamily="34" charset="0"/>
              </a:defRPr>
            </a:lvl1pPr>
            <a:lvl2pPr marL="742950" indent="-285750" algn="ctr">
              <a:defRPr sz="1600">
                <a:solidFill>
                  <a:schemeClr val="tx1"/>
                </a:solidFill>
                <a:latin typeface="Arial" panose="020B0604020202020204" pitchFamily="34" charset="0"/>
              </a:defRPr>
            </a:lvl2pPr>
            <a:lvl3pPr marL="1143000" indent="-228600" algn="ctr">
              <a:defRPr sz="1600">
                <a:solidFill>
                  <a:schemeClr val="tx1"/>
                </a:solidFill>
                <a:latin typeface="Arial" panose="020B0604020202020204" pitchFamily="34" charset="0"/>
              </a:defRPr>
            </a:lvl3pPr>
            <a:lvl4pPr marL="1600200" indent="-228600" algn="ctr">
              <a:defRPr sz="1600">
                <a:solidFill>
                  <a:schemeClr val="tx1"/>
                </a:solidFill>
                <a:latin typeface="Arial" panose="020B0604020202020204" pitchFamily="34" charset="0"/>
              </a:defRPr>
            </a:lvl4pPr>
            <a:lvl5pPr marL="2057400" indent="-228600" algn="ctr">
              <a:defRPr sz="1600">
                <a:solidFill>
                  <a:schemeClr val="tx1"/>
                </a:solidFill>
                <a:latin typeface="Arial" panose="020B0604020202020204" pitchFamily="34" charset="0"/>
              </a:defRPr>
            </a:lvl5pPr>
            <a:lvl6pPr marL="2514600" indent="-228600" algn="ctr" eaLnBrk="0" fontAlgn="base" hangingPunct="0">
              <a:spcBef>
                <a:spcPct val="0"/>
              </a:spcBef>
              <a:spcAft>
                <a:spcPct val="0"/>
              </a:spcAft>
              <a:defRPr sz="1600">
                <a:solidFill>
                  <a:schemeClr val="tx1"/>
                </a:solidFill>
                <a:latin typeface="Arial" panose="020B0604020202020204" pitchFamily="34" charset="0"/>
              </a:defRPr>
            </a:lvl6pPr>
            <a:lvl7pPr marL="2971800" indent="-228600" algn="ctr" eaLnBrk="0" fontAlgn="base" hangingPunct="0">
              <a:spcBef>
                <a:spcPct val="0"/>
              </a:spcBef>
              <a:spcAft>
                <a:spcPct val="0"/>
              </a:spcAft>
              <a:defRPr sz="1600">
                <a:solidFill>
                  <a:schemeClr val="tx1"/>
                </a:solidFill>
                <a:latin typeface="Arial" panose="020B0604020202020204" pitchFamily="34" charset="0"/>
              </a:defRPr>
            </a:lvl7pPr>
            <a:lvl8pPr marL="3429000" indent="-228600" algn="ctr" eaLnBrk="0" fontAlgn="base" hangingPunct="0">
              <a:spcBef>
                <a:spcPct val="0"/>
              </a:spcBef>
              <a:spcAft>
                <a:spcPct val="0"/>
              </a:spcAft>
              <a:defRPr sz="1600">
                <a:solidFill>
                  <a:schemeClr val="tx1"/>
                </a:solidFill>
                <a:latin typeface="Arial" panose="020B0604020202020204" pitchFamily="34" charset="0"/>
              </a:defRPr>
            </a:lvl8pPr>
            <a:lvl9pPr marL="3886200" indent="-228600" algn="ctr" eaLnBrk="0" fontAlgn="base" hangingPunct="0">
              <a:spcBef>
                <a:spcPct val="0"/>
              </a:spcBef>
              <a:spcAft>
                <a:spcPct val="0"/>
              </a:spcAft>
              <a:defRPr sz="1600">
                <a:solidFill>
                  <a:schemeClr val="tx1"/>
                </a:solidFill>
                <a:latin typeface="Arial" panose="020B0604020202020204" pitchFamily="34" charset="0"/>
              </a:defRPr>
            </a:lvl9pPr>
          </a:lstStyle>
          <a:p>
            <a:pPr algn="l"/>
            <a:r>
              <a:rPr lang="en-US" altLang="en-US" sz="1200" b="1"/>
              <a:t>Georgia State University - Confidential</a:t>
            </a:r>
          </a:p>
        </p:txBody>
      </p:sp>
      <p:sp>
        <p:nvSpPr>
          <p:cNvPr id="2054" name="Line 6">
            <a:extLst>
              <a:ext uri="{FF2B5EF4-FFF2-40B4-BE49-F238E27FC236}">
                <a16:creationId xmlns:a16="http://schemas.microsoft.com/office/drawing/2014/main" id="{DCE79079-EB74-4F63-B139-95C0EF9C05FC}"/>
              </a:ext>
            </a:extLst>
          </p:cNvPr>
          <p:cNvSpPr>
            <a:spLocks noChangeShapeType="1"/>
          </p:cNvSpPr>
          <p:nvPr/>
        </p:nvSpPr>
        <p:spPr bwMode="auto">
          <a:xfrm>
            <a:off x="1001713" y="1143000"/>
            <a:ext cx="7519987"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055" name="Line 7">
            <a:extLst>
              <a:ext uri="{FF2B5EF4-FFF2-40B4-BE49-F238E27FC236}">
                <a16:creationId xmlns:a16="http://schemas.microsoft.com/office/drawing/2014/main" id="{B5BF1C69-25BD-4A7E-AC6E-95C46E353D78}"/>
              </a:ext>
            </a:extLst>
          </p:cNvPr>
          <p:cNvSpPr>
            <a:spLocks noChangeShapeType="1"/>
          </p:cNvSpPr>
          <p:nvPr/>
        </p:nvSpPr>
        <p:spPr bwMode="auto">
          <a:xfrm>
            <a:off x="1001713" y="6172200"/>
            <a:ext cx="7519987"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rtl="0" eaLnBrk="0" fontAlgn="base" hangingPunct="0">
        <a:spcBef>
          <a:spcPct val="0"/>
        </a:spcBef>
        <a:spcAft>
          <a:spcPct val="0"/>
        </a:spcAft>
        <a:defRPr sz="2000" b="1">
          <a:solidFill>
            <a:schemeClr val="tx2"/>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defRPr>
      </a:lvl2pPr>
      <a:lvl3pPr algn="l" rtl="0" eaLnBrk="0" fontAlgn="base" hangingPunct="0">
        <a:spcBef>
          <a:spcPct val="0"/>
        </a:spcBef>
        <a:spcAft>
          <a:spcPct val="0"/>
        </a:spcAft>
        <a:defRPr sz="2000" b="1">
          <a:solidFill>
            <a:schemeClr val="tx2"/>
          </a:solidFill>
          <a:latin typeface="Arial" charset="0"/>
        </a:defRPr>
      </a:lvl3pPr>
      <a:lvl4pPr algn="l" rtl="0" eaLnBrk="0" fontAlgn="base" hangingPunct="0">
        <a:spcBef>
          <a:spcPct val="0"/>
        </a:spcBef>
        <a:spcAft>
          <a:spcPct val="0"/>
        </a:spcAft>
        <a:defRPr sz="2000" b="1">
          <a:solidFill>
            <a:schemeClr val="tx2"/>
          </a:solidFill>
          <a:latin typeface="Arial" charset="0"/>
        </a:defRPr>
      </a:lvl4pPr>
      <a:lvl5pPr algn="l" rtl="0" eaLnBrk="0" fontAlgn="base" hangingPunct="0">
        <a:spcBef>
          <a:spcPct val="0"/>
        </a:spcBef>
        <a:spcAft>
          <a:spcPct val="0"/>
        </a:spcAft>
        <a:defRPr sz="2000" b="1">
          <a:solidFill>
            <a:schemeClr val="tx2"/>
          </a:solidFill>
          <a:latin typeface="Arial" charset="0"/>
        </a:defRPr>
      </a:lvl5pPr>
      <a:lvl6pPr marL="457200" algn="l" rtl="0" eaLnBrk="0" fontAlgn="base" hangingPunct="0">
        <a:spcBef>
          <a:spcPct val="0"/>
        </a:spcBef>
        <a:spcAft>
          <a:spcPct val="0"/>
        </a:spcAft>
        <a:defRPr sz="2000" b="1">
          <a:solidFill>
            <a:schemeClr val="tx2"/>
          </a:solidFill>
          <a:latin typeface="Arial" charset="0"/>
        </a:defRPr>
      </a:lvl6pPr>
      <a:lvl7pPr marL="914400" algn="l" rtl="0" eaLnBrk="0" fontAlgn="base" hangingPunct="0">
        <a:spcBef>
          <a:spcPct val="0"/>
        </a:spcBef>
        <a:spcAft>
          <a:spcPct val="0"/>
        </a:spcAft>
        <a:defRPr sz="2000" b="1">
          <a:solidFill>
            <a:schemeClr val="tx2"/>
          </a:solidFill>
          <a:latin typeface="Arial" charset="0"/>
        </a:defRPr>
      </a:lvl7pPr>
      <a:lvl8pPr marL="1371600" algn="l" rtl="0" eaLnBrk="0" fontAlgn="base" hangingPunct="0">
        <a:spcBef>
          <a:spcPct val="0"/>
        </a:spcBef>
        <a:spcAft>
          <a:spcPct val="0"/>
        </a:spcAft>
        <a:defRPr sz="2000" b="1">
          <a:solidFill>
            <a:schemeClr val="tx2"/>
          </a:solidFill>
          <a:latin typeface="Arial" charset="0"/>
        </a:defRPr>
      </a:lvl8pPr>
      <a:lvl9pPr marL="1828800" algn="l" rtl="0" eaLnBrk="0" fontAlgn="base" hangingPunct="0">
        <a:spcBef>
          <a:spcPct val="0"/>
        </a:spcBef>
        <a:spcAft>
          <a:spcPct val="0"/>
        </a:spcAft>
        <a:defRPr sz="20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16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har char="•"/>
        <a:defRPr sz="1200">
          <a:solidFill>
            <a:schemeClr val="tx1"/>
          </a:solidFill>
          <a:latin typeface="+mn-lt"/>
        </a:defRPr>
      </a:lvl3pPr>
      <a:lvl4pPr marL="1600200" indent="-228600" algn="l" rtl="0" eaLnBrk="0" fontAlgn="base" hangingPunct="0">
        <a:spcBef>
          <a:spcPct val="20000"/>
        </a:spcBef>
        <a:spcAft>
          <a:spcPct val="0"/>
        </a:spcAft>
        <a:buChar char="–"/>
        <a:defRPr sz="12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eaLnBrk="0" fontAlgn="base" hangingPunct="0">
        <a:spcBef>
          <a:spcPct val="20000"/>
        </a:spcBef>
        <a:spcAft>
          <a:spcPct val="0"/>
        </a:spcAft>
        <a:buChar char="•"/>
        <a:defRPr sz="1200">
          <a:solidFill>
            <a:schemeClr val="tx1"/>
          </a:solidFill>
          <a:latin typeface="+mn-lt"/>
        </a:defRPr>
      </a:lvl6pPr>
      <a:lvl7pPr marL="2971800" indent="-228600" algn="l" rtl="0" eaLnBrk="0" fontAlgn="base" hangingPunct="0">
        <a:spcBef>
          <a:spcPct val="20000"/>
        </a:spcBef>
        <a:spcAft>
          <a:spcPct val="0"/>
        </a:spcAft>
        <a:buChar char="•"/>
        <a:defRPr sz="1200">
          <a:solidFill>
            <a:schemeClr val="tx1"/>
          </a:solidFill>
          <a:latin typeface="+mn-lt"/>
        </a:defRPr>
      </a:lvl7pPr>
      <a:lvl8pPr marL="3429000" indent="-228600" algn="l" rtl="0" eaLnBrk="0" fontAlgn="base" hangingPunct="0">
        <a:spcBef>
          <a:spcPct val="20000"/>
        </a:spcBef>
        <a:spcAft>
          <a:spcPct val="0"/>
        </a:spcAft>
        <a:buChar char="•"/>
        <a:defRPr sz="1200">
          <a:solidFill>
            <a:schemeClr val="tx1"/>
          </a:solidFill>
          <a:latin typeface="+mn-lt"/>
        </a:defRPr>
      </a:lvl8pPr>
      <a:lvl9pPr marL="3886200" indent="-228600" algn="l" rtl="0" eaLnBrk="0" fontAlgn="base" hangingPunct="0">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D679FE82-4D0D-436F-8AF7-B1CDC7F174C2}"/>
              </a:ext>
            </a:extLst>
          </p:cNvPr>
          <p:cNvSpPr>
            <a:spLocks noGrp="1" noChangeArrowheads="1"/>
          </p:cNvSpPr>
          <p:nvPr>
            <p:ph type="ctrTitle"/>
          </p:nvPr>
        </p:nvSpPr>
        <p:spPr>
          <a:xfrm>
            <a:off x="533400" y="2743200"/>
            <a:ext cx="7772400" cy="2057400"/>
          </a:xfrm>
          <a:noFill/>
        </p:spPr>
        <p:txBody>
          <a:bodyPr/>
          <a:lstStyle/>
          <a:p>
            <a:pPr algn="ctr"/>
            <a:r>
              <a:rPr lang="en-US" altLang="en-US" sz="1800" dirty="0"/>
              <a:t>MGT 4140</a:t>
            </a:r>
            <a:br>
              <a:rPr lang="en-US" altLang="en-US" sz="1800" dirty="0"/>
            </a:br>
            <a:br>
              <a:rPr lang="en-US" altLang="en-US" sz="1800" dirty="0"/>
            </a:br>
            <a:r>
              <a:rPr lang="en-US" altLang="en-US" sz="1800" dirty="0"/>
              <a:t>Business Modeling</a:t>
            </a:r>
            <a:br>
              <a:rPr lang="en-US" altLang="en-US" sz="1800" dirty="0"/>
            </a:br>
            <a:r>
              <a:rPr lang="en-US" altLang="en-US" sz="1800" dirty="0"/>
              <a:t> </a:t>
            </a:r>
            <a:br>
              <a:rPr lang="en-US" altLang="en-US" sz="1800" dirty="0"/>
            </a:br>
            <a:r>
              <a:rPr lang="en-US" altLang="en-US" sz="1800" dirty="0"/>
              <a:t> Simulation</a:t>
            </a:r>
            <a:br>
              <a:rPr lang="en-US" altLang="en-US" sz="1800" dirty="0"/>
            </a:br>
            <a:br>
              <a:rPr lang="en-US" altLang="en-US" sz="1800" dirty="0"/>
            </a:br>
            <a:r>
              <a:rPr lang="en-US" altLang="en-US" sz="1600" dirty="0"/>
              <a:t>Apr 4,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872881C8-05D6-4E92-B66F-431F32BCFAF2}"/>
              </a:ext>
            </a:extLst>
          </p:cNvPr>
          <p:cNvSpPr>
            <a:spLocks noGrp="1" noChangeArrowheads="1"/>
          </p:cNvSpPr>
          <p:nvPr>
            <p:ph type="title"/>
          </p:nvPr>
        </p:nvSpPr>
        <p:spPr/>
        <p:txBody>
          <a:bodyPr/>
          <a:lstStyle/>
          <a:p>
            <a:r>
              <a:rPr lang="en-US" altLang="en-US"/>
              <a:t>Agenda</a:t>
            </a:r>
          </a:p>
        </p:txBody>
      </p:sp>
      <p:grpSp>
        <p:nvGrpSpPr>
          <p:cNvPr id="12291" name="Group 4">
            <a:extLst>
              <a:ext uri="{FF2B5EF4-FFF2-40B4-BE49-F238E27FC236}">
                <a16:creationId xmlns:a16="http://schemas.microsoft.com/office/drawing/2014/main" id="{DA4C687C-94D9-4011-B8E1-E772BD2756D6}"/>
              </a:ext>
            </a:extLst>
          </p:cNvPr>
          <p:cNvGrpSpPr>
            <a:grpSpLocks/>
          </p:cNvGrpSpPr>
          <p:nvPr/>
        </p:nvGrpSpPr>
        <p:grpSpPr bwMode="auto">
          <a:xfrm>
            <a:off x="3979863" y="2286000"/>
            <a:ext cx="1854200" cy="1676400"/>
            <a:chOff x="1978" y="1344"/>
            <a:chExt cx="1169" cy="1056"/>
          </a:xfrm>
        </p:grpSpPr>
        <p:sp>
          <p:nvSpPr>
            <p:cNvPr id="12302" name="Line 5">
              <a:extLst>
                <a:ext uri="{FF2B5EF4-FFF2-40B4-BE49-F238E27FC236}">
                  <a16:creationId xmlns:a16="http://schemas.microsoft.com/office/drawing/2014/main" id="{D6CB3D32-3A63-4FFE-B3FF-5C92B502FE4D}"/>
                </a:ext>
              </a:extLst>
            </p:cNvPr>
            <p:cNvSpPr>
              <a:spLocks noChangeShapeType="1"/>
            </p:cNvSpPr>
            <p:nvPr/>
          </p:nvSpPr>
          <p:spPr bwMode="auto">
            <a:xfrm flipH="1" flipV="1">
              <a:off x="2991"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2303" name="Line 6">
              <a:extLst>
                <a:ext uri="{FF2B5EF4-FFF2-40B4-BE49-F238E27FC236}">
                  <a16:creationId xmlns:a16="http://schemas.microsoft.com/office/drawing/2014/main" id="{D123A570-ED08-45A3-90E9-A2672547AF04}"/>
                </a:ext>
              </a:extLst>
            </p:cNvPr>
            <p:cNvSpPr>
              <a:spLocks noChangeShapeType="1"/>
            </p:cNvSpPr>
            <p:nvPr/>
          </p:nvSpPr>
          <p:spPr bwMode="auto">
            <a:xfrm flipH="1">
              <a:off x="3023"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2304" name="Line 7">
              <a:extLst>
                <a:ext uri="{FF2B5EF4-FFF2-40B4-BE49-F238E27FC236}">
                  <a16:creationId xmlns:a16="http://schemas.microsoft.com/office/drawing/2014/main" id="{B54E7488-E859-48D1-8BA2-AE11419A5A23}"/>
                </a:ext>
              </a:extLst>
            </p:cNvPr>
            <p:cNvSpPr>
              <a:spLocks noChangeShapeType="1"/>
            </p:cNvSpPr>
            <p:nvPr/>
          </p:nvSpPr>
          <p:spPr bwMode="auto">
            <a:xfrm flipH="1">
              <a:off x="2011"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2305" name="Line 8">
              <a:extLst>
                <a:ext uri="{FF2B5EF4-FFF2-40B4-BE49-F238E27FC236}">
                  <a16:creationId xmlns:a16="http://schemas.microsoft.com/office/drawing/2014/main" id="{9810F6D7-F17B-4BAB-82E5-44D55523DC94}"/>
                </a:ext>
              </a:extLst>
            </p:cNvPr>
            <p:cNvSpPr>
              <a:spLocks noChangeShapeType="1"/>
            </p:cNvSpPr>
            <p:nvPr/>
          </p:nvSpPr>
          <p:spPr bwMode="auto">
            <a:xfrm flipH="1">
              <a:off x="2011"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2306" name="Line 9">
              <a:extLst>
                <a:ext uri="{FF2B5EF4-FFF2-40B4-BE49-F238E27FC236}">
                  <a16:creationId xmlns:a16="http://schemas.microsoft.com/office/drawing/2014/main" id="{51EE84BA-31AF-44FF-9DCB-58FD90D70DF1}"/>
                </a:ext>
              </a:extLst>
            </p:cNvPr>
            <p:cNvSpPr>
              <a:spLocks noChangeShapeType="1"/>
            </p:cNvSpPr>
            <p:nvPr/>
          </p:nvSpPr>
          <p:spPr bwMode="auto">
            <a:xfrm flipH="1" flipV="1">
              <a:off x="1978"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2307" name="Line 10">
              <a:extLst>
                <a:ext uri="{FF2B5EF4-FFF2-40B4-BE49-F238E27FC236}">
                  <a16:creationId xmlns:a16="http://schemas.microsoft.com/office/drawing/2014/main" id="{246420C6-6869-431E-8BCF-7C1A20AC1D7C}"/>
                </a:ext>
              </a:extLst>
            </p:cNvPr>
            <p:cNvSpPr>
              <a:spLocks noChangeShapeType="1"/>
            </p:cNvSpPr>
            <p:nvPr/>
          </p:nvSpPr>
          <p:spPr bwMode="auto">
            <a:xfrm flipH="1">
              <a:off x="2011"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12292" name="Group 18">
            <a:extLst>
              <a:ext uri="{FF2B5EF4-FFF2-40B4-BE49-F238E27FC236}">
                <a16:creationId xmlns:a16="http://schemas.microsoft.com/office/drawing/2014/main" id="{17B7A937-2DBD-45C6-9F30-A2F9124D190D}"/>
              </a:ext>
            </a:extLst>
          </p:cNvPr>
          <p:cNvGrpSpPr>
            <a:grpSpLocks/>
          </p:cNvGrpSpPr>
          <p:nvPr/>
        </p:nvGrpSpPr>
        <p:grpSpPr bwMode="auto">
          <a:xfrm>
            <a:off x="2362200" y="2286000"/>
            <a:ext cx="1909763" cy="1676400"/>
            <a:chOff x="960" y="1344"/>
            <a:chExt cx="1203" cy="1056"/>
          </a:xfrm>
        </p:grpSpPr>
        <p:sp>
          <p:nvSpPr>
            <p:cNvPr id="12295" name="Rectangle 19">
              <a:extLst>
                <a:ext uri="{FF2B5EF4-FFF2-40B4-BE49-F238E27FC236}">
                  <a16:creationId xmlns:a16="http://schemas.microsoft.com/office/drawing/2014/main" id="{DE2CC793-A859-486F-90FB-EAEDC29F2CD2}"/>
                </a:ext>
              </a:extLst>
            </p:cNvPr>
            <p:cNvSpPr>
              <a:spLocks noChangeArrowheads="1"/>
            </p:cNvSpPr>
            <p:nvPr/>
          </p:nvSpPr>
          <p:spPr bwMode="auto">
            <a:xfrm>
              <a:off x="1056" y="1344"/>
              <a:ext cx="864"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sz="1400"/>
            </a:p>
          </p:txBody>
        </p:sp>
        <p:grpSp>
          <p:nvGrpSpPr>
            <p:cNvPr id="12296" name="Group 20">
              <a:extLst>
                <a:ext uri="{FF2B5EF4-FFF2-40B4-BE49-F238E27FC236}">
                  <a16:creationId xmlns:a16="http://schemas.microsoft.com/office/drawing/2014/main" id="{FF95B9BA-EA6A-4E77-B96F-33FEA2178CB3}"/>
                </a:ext>
              </a:extLst>
            </p:cNvPr>
            <p:cNvGrpSpPr>
              <a:grpSpLocks/>
            </p:cNvGrpSpPr>
            <p:nvPr/>
          </p:nvGrpSpPr>
          <p:grpSpPr bwMode="auto">
            <a:xfrm>
              <a:off x="960" y="1344"/>
              <a:ext cx="1203" cy="1056"/>
              <a:chOff x="960" y="1344"/>
              <a:chExt cx="1203" cy="1056"/>
            </a:xfrm>
          </p:grpSpPr>
          <p:sp>
            <p:nvSpPr>
              <p:cNvPr id="12297" name="Line 21">
                <a:extLst>
                  <a:ext uri="{FF2B5EF4-FFF2-40B4-BE49-F238E27FC236}">
                    <a16:creationId xmlns:a16="http://schemas.microsoft.com/office/drawing/2014/main" id="{079FDE23-C709-4DB2-851C-9586C9FAC2E4}"/>
                  </a:ext>
                </a:extLst>
              </p:cNvPr>
              <p:cNvSpPr>
                <a:spLocks noChangeShapeType="1"/>
              </p:cNvSpPr>
              <p:nvPr/>
            </p:nvSpPr>
            <p:spPr bwMode="auto">
              <a:xfrm flipH="1" flipV="1">
                <a:off x="2007" y="1375"/>
                <a:ext cx="123"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2298" name="Line 22">
                <a:extLst>
                  <a:ext uri="{FF2B5EF4-FFF2-40B4-BE49-F238E27FC236}">
                    <a16:creationId xmlns:a16="http://schemas.microsoft.com/office/drawing/2014/main" id="{30AF9EDF-E824-45E5-8D12-6431940134DB}"/>
                  </a:ext>
                </a:extLst>
              </p:cNvPr>
              <p:cNvSpPr>
                <a:spLocks noChangeShapeType="1"/>
              </p:cNvSpPr>
              <p:nvPr/>
            </p:nvSpPr>
            <p:spPr bwMode="auto">
              <a:xfrm flipH="1">
                <a:off x="2039" y="1933"/>
                <a:ext cx="124"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2299" name="Line 23">
                <a:extLst>
                  <a:ext uri="{FF2B5EF4-FFF2-40B4-BE49-F238E27FC236}">
                    <a16:creationId xmlns:a16="http://schemas.microsoft.com/office/drawing/2014/main" id="{0DC20C14-0170-45C6-AD47-4D023449A6F1}"/>
                  </a:ext>
                </a:extLst>
              </p:cNvPr>
              <p:cNvSpPr>
                <a:spLocks noChangeShapeType="1"/>
              </p:cNvSpPr>
              <p:nvPr/>
            </p:nvSpPr>
            <p:spPr bwMode="auto">
              <a:xfrm flipH="1">
                <a:off x="1026" y="1344"/>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2300" name="Line 24">
                <a:extLst>
                  <a:ext uri="{FF2B5EF4-FFF2-40B4-BE49-F238E27FC236}">
                    <a16:creationId xmlns:a16="http://schemas.microsoft.com/office/drawing/2014/main" id="{275DCE14-B9EB-4055-B6A8-5FD1810BE8AA}"/>
                  </a:ext>
                </a:extLst>
              </p:cNvPr>
              <p:cNvSpPr>
                <a:spLocks noChangeShapeType="1"/>
              </p:cNvSpPr>
              <p:nvPr/>
            </p:nvSpPr>
            <p:spPr bwMode="auto">
              <a:xfrm>
                <a:off x="960" y="1405"/>
                <a:ext cx="0" cy="995"/>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2301" name="Line 25">
                <a:extLst>
                  <a:ext uri="{FF2B5EF4-FFF2-40B4-BE49-F238E27FC236}">
                    <a16:creationId xmlns:a16="http://schemas.microsoft.com/office/drawing/2014/main" id="{A41DC471-C563-4D79-A5C8-F4CFD65CA513}"/>
                  </a:ext>
                </a:extLst>
              </p:cNvPr>
              <p:cNvSpPr>
                <a:spLocks noChangeShapeType="1"/>
              </p:cNvSpPr>
              <p:nvPr/>
            </p:nvSpPr>
            <p:spPr bwMode="auto">
              <a:xfrm flipH="1">
                <a:off x="1026" y="2400"/>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sp>
        <p:nvSpPr>
          <p:cNvPr id="12293" name="Rectangle 29">
            <a:extLst>
              <a:ext uri="{FF2B5EF4-FFF2-40B4-BE49-F238E27FC236}">
                <a16:creationId xmlns:a16="http://schemas.microsoft.com/office/drawing/2014/main" id="{A504604F-5743-4F65-AC6A-49EB5019FC2E}"/>
              </a:ext>
            </a:extLst>
          </p:cNvPr>
          <p:cNvSpPr>
            <a:spLocks noChangeArrowheads="1"/>
          </p:cNvSpPr>
          <p:nvPr/>
        </p:nvSpPr>
        <p:spPr bwMode="auto">
          <a:xfrm>
            <a:off x="2514600" y="22860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a:t>Simulations</a:t>
            </a:r>
          </a:p>
        </p:txBody>
      </p:sp>
      <p:sp>
        <p:nvSpPr>
          <p:cNvPr id="12294" name="Rectangle 30">
            <a:extLst>
              <a:ext uri="{FF2B5EF4-FFF2-40B4-BE49-F238E27FC236}">
                <a16:creationId xmlns:a16="http://schemas.microsoft.com/office/drawing/2014/main" id="{9EFAC376-36BE-46E4-AC93-095754162973}"/>
              </a:ext>
            </a:extLst>
          </p:cNvPr>
          <p:cNvSpPr>
            <a:spLocks noChangeArrowheads="1"/>
          </p:cNvSpPr>
          <p:nvPr/>
        </p:nvSpPr>
        <p:spPr bwMode="auto">
          <a:xfrm>
            <a:off x="4267200" y="21336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sz="1400" b="1"/>
          </a:p>
          <a:p>
            <a:pPr algn="ctr">
              <a:spcBef>
                <a:spcPct val="0"/>
              </a:spcBef>
              <a:buFontTx/>
              <a:buNone/>
            </a:pPr>
            <a:r>
              <a:rPr lang="en-US" altLang="en-US" sz="1400" b="1"/>
              <a:t>Problems</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60E2324B-519C-45DF-BF47-86CD941FB2C0}"/>
              </a:ext>
            </a:extLst>
          </p:cNvPr>
          <p:cNvSpPr>
            <a:spLocks noGrp="1" noChangeArrowheads="1"/>
          </p:cNvSpPr>
          <p:nvPr>
            <p:ph type="title"/>
          </p:nvPr>
        </p:nvSpPr>
        <p:spPr>
          <a:noFill/>
        </p:spPr>
        <p:txBody>
          <a:bodyPr/>
          <a:lstStyle/>
          <a:p>
            <a:br>
              <a:rPr lang="en-US" altLang="en-US">
                <a:solidFill>
                  <a:schemeClr val="tx1"/>
                </a:solidFill>
              </a:rPr>
            </a:br>
            <a:r>
              <a:rPr lang="en-US" altLang="en-US">
                <a:solidFill>
                  <a:schemeClr val="tx1"/>
                </a:solidFill>
              </a:rPr>
              <a:t> </a:t>
            </a:r>
            <a:r>
              <a:rPr lang="en-US" altLang="en-US" sz="1800"/>
              <a:t>Problem 1</a:t>
            </a:r>
            <a:r>
              <a:rPr lang="en-US" altLang="en-US"/>
              <a:t> </a:t>
            </a:r>
          </a:p>
        </p:txBody>
      </p:sp>
      <p:sp>
        <p:nvSpPr>
          <p:cNvPr id="14339" name="Text Box 3">
            <a:extLst>
              <a:ext uri="{FF2B5EF4-FFF2-40B4-BE49-F238E27FC236}">
                <a16:creationId xmlns:a16="http://schemas.microsoft.com/office/drawing/2014/main" id="{9EA906AE-809D-4140-88E8-0C38E52AA721}"/>
              </a:ext>
            </a:extLst>
          </p:cNvPr>
          <p:cNvSpPr txBox="1">
            <a:spLocks noChangeArrowheads="1"/>
          </p:cNvSpPr>
          <p:nvPr/>
        </p:nvSpPr>
        <p:spPr bwMode="auto">
          <a:xfrm>
            <a:off x="990600" y="1143000"/>
            <a:ext cx="3886200" cy="591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pPr>
            <a:r>
              <a:rPr lang="en-US" altLang="en-US"/>
              <a:t>Jimmy prints a neighborhood newspaper. He has 10 subscribers. He also sells it to whoever comes by, from his front lawn on Friday afternoons. His mother has kept track of his demand (including requests made after he had sold out) for the past 100 weeks, and observed the following pattern:</a:t>
            </a:r>
          </a:p>
          <a:p>
            <a:pPr>
              <a:spcBef>
                <a:spcPct val="0"/>
              </a:spcBef>
            </a:pPr>
            <a:endParaRPr lang="en-US" altLang="en-US"/>
          </a:p>
          <a:p>
            <a:pPr>
              <a:spcBef>
                <a:spcPct val="0"/>
              </a:spcBef>
            </a:pPr>
            <a:r>
              <a:rPr lang="en-US" altLang="en-US"/>
              <a:t>The papers cost 30 cents to print and Jimmy sells them for 50 cents. Assume that he prints 20 copies a week. Mom makes him throw away unsold copies. Simulate his sales for a year and determine his earnings.</a:t>
            </a:r>
          </a:p>
          <a:p>
            <a:pPr>
              <a:spcBef>
                <a:spcPct val="0"/>
              </a:spcBef>
            </a:pPr>
            <a:endParaRPr lang="en-US" altLang="en-US" u="sng"/>
          </a:p>
          <a:p>
            <a:pPr>
              <a:spcBef>
                <a:spcPct val="0"/>
              </a:spcBef>
            </a:pPr>
            <a:r>
              <a:rPr lang="en-US" altLang="en-US" u="sng"/>
              <a:t>What if</a:t>
            </a:r>
            <a:r>
              <a:rPr lang="en-US" altLang="en-US"/>
              <a:t> the # printed were adjusted?</a:t>
            </a:r>
          </a:p>
          <a:p>
            <a:pPr>
              <a:spcBef>
                <a:spcPct val="0"/>
              </a:spcBef>
            </a:pPr>
            <a:endParaRPr lang="en-US" altLang="en-US"/>
          </a:p>
          <a:p>
            <a:pPr>
              <a:spcBef>
                <a:spcPct val="0"/>
              </a:spcBef>
            </a:pPr>
            <a:endParaRPr lang="en-US" altLang="en-US" sz="1500"/>
          </a:p>
          <a:p>
            <a:pPr>
              <a:spcBef>
                <a:spcPct val="0"/>
              </a:spcBef>
              <a:buFontTx/>
              <a:buNone/>
            </a:pPr>
            <a:endParaRPr lang="en-US" altLang="en-US" sz="1500" b="1"/>
          </a:p>
          <a:p>
            <a:pPr>
              <a:spcBef>
                <a:spcPct val="0"/>
              </a:spcBef>
              <a:buFontTx/>
              <a:buNone/>
            </a:pPr>
            <a:endParaRPr lang="en-US" altLang="en-US" sz="1500" b="1"/>
          </a:p>
        </p:txBody>
      </p:sp>
      <p:graphicFrame>
        <p:nvGraphicFramePr>
          <p:cNvPr id="291901" name="Group 61">
            <a:extLst>
              <a:ext uri="{FF2B5EF4-FFF2-40B4-BE49-F238E27FC236}">
                <a16:creationId xmlns:a16="http://schemas.microsoft.com/office/drawing/2014/main" id="{7E26D763-F3F2-4E06-B909-ACEC17055C39}"/>
              </a:ext>
            </a:extLst>
          </p:cNvPr>
          <p:cNvGraphicFramePr>
            <a:graphicFrameLocks noGrp="1"/>
          </p:cNvGraphicFramePr>
          <p:nvPr>
            <p:ph idx="1"/>
          </p:nvPr>
        </p:nvGraphicFramePr>
        <p:xfrm>
          <a:off x="4876800" y="1219200"/>
          <a:ext cx="3657600" cy="4876804"/>
        </p:xfrm>
        <a:graphic>
          <a:graphicData uri="http://schemas.openxmlformats.org/drawingml/2006/table">
            <a:tbl>
              <a:tblPr/>
              <a:tblGrid>
                <a:gridCol w="1862138">
                  <a:extLst>
                    <a:ext uri="{9D8B030D-6E8A-4147-A177-3AD203B41FA5}">
                      <a16:colId xmlns:a16="http://schemas.microsoft.com/office/drawing/2014/main" val="20000"/>
                    </a:ext>
                  </a:extLst>
                </a:gridCol>
                <a:gridCol w="1795462">
                  <a:extLst>
                    <a:ext uri="{9D8B030D-6E8A-4147-A177-3AD203B41FA5}">
                      <a16:colId xmlns:a16="http://schemas.microsoft.com/office/drawing/2014/main" val="20001"/>
                    </a:ext>
                  </a:extLst>
                </a:gridCol>
              </a:tblGrid>
              <a:tr h="509587">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a:ln>
                            <a:noFill/>
                          </a:ln>
                          <a:solidFill>
                            <a:schemeClr val="tx1"/>
                          </a:solidFill>
                          <a:effectLst/>
                          <a:latin typeface="Arial" charset="0"/>
                          <a:cs typeface="Arial" charset="0"/>
                        </a:rPr>
                        <a:t>Papers Demanded</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a:ln>
                            <a:noFill/>
                          </a:ln>
                          <a:solidFill>
                            <a:schemeClr val="tx1"/>
                          </a:solidFill>
                          <a:effectLst/>
                          <a:latin typeface="Arial" charset="0"/>
                          <a:cs typeface="Arial" charset="0"/>
                        </a:rPr>
                        <a:t>Number of weeks</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92100">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13</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1</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90513">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14</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2</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90513">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15</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4</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92100">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16</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9</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90513">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17</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10</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92100">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18</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15</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90513">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19</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16</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90513">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20</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15</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92100">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21</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12</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90513">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22</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9</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90513">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23</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4</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92100">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24</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2</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90513">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25</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1</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92100">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26</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0</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290513">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a:ln>
                            <a:noFill/>
                          </a:ln>
                          <a:solidFill>
                            <a:schemeClr val="tx1"/>
                          </a:solidFill>
                          <a:effectLst/>
                          <a:latin typeface="Arial" charset="0"/>
                          <a:cs typeface="Arial" charset="0"/>
                        </a:rPr>
                        <a:t>Total</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a:ln>
                            <a:noFill/>
                          </a:ln>
                          <a:solidFill>
                            <a:schemeClr val="tx1"/>
                          </a:solidFill>
                          <a:effectLst/>
                          <a:latin typeface="Arial" charset="0"/>
                          <a:cs typeface="Arial" charset="0"/>
                        </a:rPr>
                        <a:t>100</a:t>
                      </a:r>
                      <a:endParaRPr kumimoji="0" lang="en-US" sz="12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09877835-B413-4ACB-8EA3-2D44085A64B6}"/>
              </a:ext>
            </a:extLst>
          </p:cNvPr>
          <p:cNvSpPr>
            <a:spLocks noGrp="1" noChangeArrowheads="1"/>
          </p:cNvSpPr>
          <p:nvPr>
            <p:ph type="title"/>
          </p:nvPr>
        </p:nvSpPr>
        <p:spPr>
          <a:noFill/>
        </p:spPr>
        <p:txBody>
          <a:bodyPr/>
          <a:lstStyle/>
          <a:p>
            <a:br>
              <a:rPr lang="en-US" altLang="en-US">
                <a:solidFill>
                  <a:schemeClr val="tx1"/>
                </a:solidFill>
              </a:rPr>
            </a:br>
            <a:r>
              <a:rPr lang="en-US" altLang="en-US">
                <a:solidFill>
                  <a:schemeClr val="tx1"/>
                </a:solidFill>
              </a:rPr>
              <a:t> </a:t>
            </a:r>
            <a:r>
              <a:rPr lang="en-US" altLang="en-US" sz="1800"/>
              <a:t>Problem 2 – Queuing System</a:t>
            </a:r>
            <a:r>
              <a:rPr lang="en-US" altLang="en-US"/>
              <a:t> </a:t>
            </a:r>
          </a:p>
        </p:txBody>
      </p:sp>
      <p:sp>
        <p:nvSpPr>
          <p:cNvPr id="16387" name="Text Box 3">
            <a:extLst>
              <a:ext uri="{FF2B5EF4-FFF2-40B4-BE49-F238E27FC236}">
                <a16:creationId xmlns:a16="http://schemas.microsoft.com/office/drawing/2014/main" id="{BFF913BF-CF30-42FF-A45B-3CB63181A52D}"/>
              </a:ext>
            </a:extLst>
          </p:cNvPr>
          <p:cNvSpPr txBox="1">
            <a:spLocks noChangeArrowheads="1"/>
          </p:cNvSpPr>
          <p:nvPr/>
        </p:nvSpPr>
        <p:spPr bwMode="auto">
          <a:xfrm>
            <a:off x="990600" y="1143000"/>
            <a:ext cx="7543800" cy="566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pPr>
            <a:r>
              <a:rPr lang="en-US" altLang="en-US"/>
              <a:t>Trucks arrive at a loading dock on average every 0.6 hours. It takes on average 0.5 hours to unload a truck. Assuming that arrival intervals and service times are </a:t>
            </a:r>
            <a:r>
              <a:rPr lang="en-US" altLang="en-US" u="sng"/>
              <a:t>exponentially distributed</a:t>
            </a:r>
            <a:r>
              <a:rPr lang="en-US" altLang="en-US"/>
              <a:t>, simulate the queuing system to find the average waiting times and the average number of trucks in the queue/system.</a:t>
            </a:r>
          </a:p>
          <a:p>
            <a:pPr>
              <a:spcBef>
                <a:spcPct val="0"/>
              </a:spcBef>
            </a:pPr>
            <a:endParaRPr lang="en-US" altLang="en-US"/>
          </a:p>
          <a:p>
            <a:pPr>
              <a:spcBef>
                <a:spcPct val="0"/>
              </a:spcBef>
            </a:pPr>
            <a:r>
              <a:rPr lang="en-US" altLang="en-US"/>
              <a:t>Suppose you could install an new conveyor belt system to unload trucks faster, so that the average unloading time is cut to 0.25 hours. How much improvement will there be in the average waiting time and average number in queue/system?</a:t>
            </a:r>
          </a:p>
          <a:p>
            <a:pPr>
              <a:spcBef>
                <a:spcPct val="0"/>
              </a:spcBef>
            </a:pPr>
            <a:endParaRPr lang="en-US" altLang="en-US"/>
          </a:p>
          <a:p>
            <a:pPr>
              <a:spcBef>
                <a:spcPct val="0"/>
              </a:spcBef>
            </a:pPr>
            <a:r>
              <a:rPr lang="en-US" altLang="en-US"/>
              <a:t>Queuing systems consist of multiple inputs:</a:t>
            </a:r>
          </a:p>
          <a:p>
            <a:pPr lvl="1">
              <a:spcBef>
                <a:spcPct val="0"/>
              </a:spcBef>
              <a:buFont typeface="Wingdings" panose="05000000000000000000" pitchFamily="2" charset="2"/>
              <a:buChar char="Ø"/>
            </a:pPr>
            <a:r>
              <a:rPr lang="en-US" altLang="en-US" sz="1600"/>
              <a:t>Number of servers, Number of Queues</a:t>
            </a:r>
          </a:p>
          <a:p>
            <a:pPr lvl="1">
              <a:spcBef>
                <a:spcPct val="0"/>
              </a:spcBef>
              <a:buFont typeface="Wingdings" panose="05000000000000000000" pitchFamily="2" charset="2"/>
              <a:buChar char="Ø"/>
            </a:pPr>
            <a:r>
              <a:rPr lang="en-US" altLang="en-US" sz="1600"/>
              <a:t>Arrival rate/Arrival interval</a:t>
            </a:r>
          </a:p>
          <a:p>
            <a:pPr lvl="1">
              <a:spcBef>
                <a:spcPct val="0"/>
              </a:spcBef>
              <a:buFont typeface="Wingdings" panose="05000000000000000000" pitchFamily="2" charset="2"/>
              <a:buChar char="Ø"/>
            </a:pPr>
            <a:r>
              <a:rPr lang="en-US" altLang="en-US" sz="1600"/>
              <a:t>Service rate/Service time</a:t>
            </a:r>
          </a:p>
          <a:p>
            <a:pPr>
              <a:spcBef>
                <a:spcPct val="0"/>
              </a:spcBef>
            </a:pPr>
            <a:endParaRPr lang="en-US" altLang="en-US"/>
          </a:p>
          <a:p>
            <a:pPr>
              <a:spcBef>
                <a:spcPct val="0"/>
              </a:spcBef>
            </a:pPr>
            <a:r>
              <a:rPr lang="en-US" altLang="en-US"/>
              <a:t>And multiple outputs:</a:t>
            </a:r>
          </a:p>
          <a:p>
            <a:pPr lvl="1">
              <a:spcBef>
                <a:spcPct val="0"/>
              </a:spcBef>
              <a:buFont typeface="Wingdings" panose="05000000000000000000" pitchFamily="2" charset="2"/>
              <a:buChar char="Ø"/>
            </a:pPr>
            <a:r>
              <a:rPr lang="en-US" altLang="en-US" sz="1600"/>
              <a:t>Average wait time</a:t>
            </a:r>
          </a:p>
          <a:p>
            <a:pPr lvl="1">
              <a:spcBef>
                <a:spcPct val="0"/>
              </a:spcBef>
              <a:buFont typeface="Wingdings" panose="05000000000000000000" pitchFamily="2" charset="2"/>
              <a:buChar char="Ø"/>
            </a:pPr>
            <a:r>
              <a:rPr lang="en-US" altLang="en-US" sz="1600"/>
              <a:t>Average number in queue / system</a:t>
            </a:r>
          </a:p>
          <a:p>
            <a:pPr>
              <a:spcBef>
                <a:spcPct val="0"/>
              </a:spcBef>
            </a:pPr>
            <a:endParaRPr lang="en-US" altLang="en-US"/>
          </a:p>
          <a:p>
            <a:pPr>
              <a:spcBef>
                <a:spcPct val="0"/>
              </a:spcBef>
            </a:pPr>
            <a:endParaRPr lang="en-US" altLang="en-US" sz="1500"/>
          </a:p>
          <a:p>
            <a:pPr>
              <a:spcBef>
                <a:spcPct val="0"/>
              </a:spcBef>
              <a:buFontTx/>
              <a:buNone/>
            </a:pPr>
            <a:endParaRPr lang="en-US" altLang="en-US" sz="1500" b="1"/>
          </a:p>
          <a:p>
            <a:pPr>
              <a:spcBef>
                <a:spcPct val="0"/>
              </a:spcBef>
              <a:buFontTx/>
              <a:buNone/>
            </a:pPr>
            <a:endParaRPr lang="en-US" altLang="en-US" sz="1500" b="1"/>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3C2D2ABC-977F-4227-BD27-8B4C8CD79A25}"/>
              </a:ext>
            </a:extLst>
          </p:cNvPr>
          <p:cNvSpPr>
            <a:spLocks noGrp="1" noChangeArrowheads="1"/>
          </p:cNvSpPr>
          <p:nvPr>
            <p:ph type="title"/>
          </p:nvPr>
        </p:nvSpPr>
        <p:spPr>
          <a:noFill/>
        </p:spPr>
        <p:txBody>
          <a:bodyPr/>
          <a:lstStyle/>
          <a:p>
            <a:br>
              <a:rPr lang="en-US" altLang="en-US">
                <a:solidFill>
                  <a:schemeClr val="tx1"/>
                </a:solidFill>
              </a:rPr>
            </a:br>
            <a:r>
              <a:rPr lang="en-US" altLang="en-US">
                <a:solidFill>
                  <a:schemeClr val="tx1"/>
                </a:solidFill>
              </a:rPr>
              <a:t> </a:t>
            </a:r>
            <a:r>
              <a:rPr lang="en-US" altLang="en-US" sz="1800"/>
              <a:t>Problem 2 – Queuing System</a:t>
            </a:r>
            <a:r>
              <a:rPr lang="en-US" altLang="en-US"/>
              <a:t> </a:t>
            </a:r>
          </a:p>
        </p:txBody>
      </p:sp>
      <p:sp>
        <p:nvSpPr>
          <p:cNvPr id="18435" name="Text Box 3">
            <a:extLst>
              <a:ext uri="{FF2B5EF4-FFF2-40B4-BE49-F238E27FC236}">
                <a16:creationId xmlns:a16="http://schemas.microsoft.com/office/drawing/2014/main" id="{C0CEA0E1-990A-4C93-87E6-94D0B11BA2CA}"/>
              </a:ext>
            </a:extLst>
          </p:cNvPr>
          <p:cNvSpPr txBox="1">
            <a:spLocks noChangeArrowheads="1"/>
          </p:cNvSpPr>
          <p:nvPr/>
        </p:nvSpPr>
        <p:spPr bwMode="auto">
          <a:xfrm>
            <a:off x="990600" y="1143000"/>
            <a:ext cx="7543800" cy="248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pPr>
            <a:r>
              <a:rPr lang="en-US" altLang="en-US"/>
              <a:t>SSSQ – simplest</a:t>
            </a:r>
          </a:p>
          <a:p>
            <a:pPr>
              <a:spcBef>
                <a:spcPct val="0"/>
              </a:spcBef>
            </a:pPr>
            <a:r>
              <a:rPr lang="en-US" altLang="en-US"/>
              <a:t>SSMQ</a:t>
            </a:r>
          </a:p>
          <a:p>
            <a:pPr>
              <a:spcBef>
                <a:spcPct val="0"/>
              </a:spcBef>
            </a:pPr>
            <a:r>
              <a:rPr lang="en-US" altLang="en-US"/>
              <a:t>MSSQ</a:t>
            </a:r>
          </a:p>
          <a:p>
            <a:pPr>
              <a:spcBef>
                <a:spcPct val="0"/>
              </a:spcBef>
            </a:pPr>
            <a:r>
              <a:rPr lang="en-US" altLang="en-US"/>
              <a:t>MSMQ</a:t>
            </a:r>
          </a:p>
          <a:p>
            <a:pPr>
              <a:spcBef>
                <a:spcPct val="0"/>
              </a:spcBef>
            </a:pPr>
            <a:r>
              <a:rPr lang="en-US" altLang="en-US"/>
              <a:t>Examples of each?</a:t>
            </a:r>
          </a:p>
          <a:p>
            <a:pPr>
              <a:spcBef>
                <a:spcPct val="0"/>
              </a:spcBef>
            </a:pPr>
            <a:endParaRPr lang="en-US" altLang="en-US"/>
          </a:p>
          <a:p>
            <a:pPr>
              <a:spcBef>
                <a:spcPct val="0"/>
              </a:spcBef>
            </a:pPr>
            <a:endParaRPr lang="en-US" altLang="en-US"/>
          </a:p>
          <a:p>
            <a:pPr>
              <a:spcBef>
                <a:spcPct val="0"/>
              </a:spcBef>
            </a:pPr>
            <a:endParaRPr lang="en-US" altLang="en-US" sz="1500"/>
          </a:p>
          <a:p>
            <a:pPr>
              <a:spcBef>
                <a:spcPct val="0"/>
              </a:spcBef>
              <a:buFontTx/>
              <a:buNone/>
            </a:pPr>
            <a:endParaRPr lang="en-US" altLang="en-US" sz="1500" b="1"/>
          </a:p>
          <a:p>
            <a:pPr>
              <a:spcBef>
                <a:spcPct val="0"/>
              </a:spcBef>
              <a:buFontTx/>
              <a:buNone/>
            </a:pPr>
            <a:endParaRPr lang="en-US" altLang="en-US" sz="1500" b="1"/>
          </a:p>
        </p:txBody>
      </p:sp>
      <p:grpSp>
        <p:nvGrpSpPr>
          <p:cNvPr id="18436" name="Group 4">
            <a:extLst>
              <a:ext uri="{FF2B5EF4-FFF2-40B4-BE49-F238E27FC236}">
                <a16:creationId xmlns:a16="http://schemas.microsoft.com/office/drawing/2014/main" id="{78627F2B-F702-442D-BBCE-2532966E6BD5}"/>
              </a:ext>
            </a:extLst>
          </p:cNvPr>
          <p:cNvGrpSpPr>
            <a:grpSpLocks/>
          </p:cNvGrpSpPr>
          <p:nvPr/>
        </p:nvGrpSpPr>
        <p:grpSpPr bwMode="auto">
          <a:xfrm>
            <a:off x="1447800" y="2895600"/>
            <a:ext cx="5959475" cy="2805113"/>
            <a:chOff x="1584" y="1728"/>
            <a:chExt cx="3754" cy="1767"/>
          </a:xfrm>
        </p:grpSpPr>
        <p:sp>
          <p:nvSpPr>
            <p:cNvPr id="18437" name="Line 5">
              <a:extLst>
                <a:ext uri="{FF2B5EF4-FFF2-40B4-BE49-F238E27FC236}">
                  <a16:creationId xmlns:a16="http://schemas.microsoft.com/office/drawing/2014/main" id="{6B9FD4BA-BE6C-4B7F-9EED-FEFF8F819F13}"/>
                </a:ext>
              </a:extLst>
            </p:cNvPr>
            <p:cNvSpPr>
              <a:spLocks noChangeShapeType="1"/>
            </p:cNvSpPr>
            <p:nvPr/>
          </p:nvSpPr>
          <p:spPr bwMode="auto">
            <a:xfrm>
              <a:off x="1968" y="2352"/>
              <a:ext cx="297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38" name="Text Box 6">
              <a:extLst>
                <a:ext uri="{FF2B5EF4-FFF2-40B4-BE49-F238E27FC236}">
                  <a16:creationId xmlns:a16="http://schemas.microsoft.com/office/drawing/2014/main" id="{F7AFE43D-627D-4752-86E1-9DDB00171D3C}"/>
                </a:ext>
              </a:extLst>
            </p:cNvPr>
            <p:cNvSpPr txBox="1">
              <a:spLocks noChangeArrowheads="1"/>
            </p:cNvSpPr>
            <p:nvPr/>
          </p:nvSpPr>
          <p:spPr bwMode="auto">
            <a:xfrm>
              <a:off x="1584" y="2544"/>
              <a:ext cx="768"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sz="1800"/>
                <a:t>Arrive in queue</a:t>
              </a:r>
            </a:p>
          </p:txBody>
        </p:sp>
        <p:sp>
          <p:nvSpPr>
            <p:cNvPr id="18439" name="Line 7">
              <a:extLst>
                <a:ext uri="{FF2B5EF4-FFF2-40B4-BE49-F238E27FC236}">
                  <a16:creationId xmlns:a16="http://schemas.microsoft.com/office/drawing/2014/main" id="{731777F8-AEAB-4540-8FB8-DA14B594D0ED}"/>
                </a:ext>
              </a:extLst>
            </p:cNvPr>
            <p:cNvSpPr>
              <a:spLocks noChangeShapeType="1"/>
            </p:cNvSpPr>
            <p:nvPr/>
          </p:nvSpPr>
          <p:spPr bwMode="auto">
            <a:xfrm>
              <a:off x="1968" y="2256"/>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40" name="Text Box 8">
              <a:extLst>
                <a:ext uri="{FF2B5EF4-FFF2-40B4-BE49-F238E27FC236}">
                  <a16:creationId xmlns:a16="http://schemas.microsoft.com/office/drawing/2014/main" id="{88FE453E-18C0-4C09-BA42-56B598D60DA7}"/>
                </a:ext>
              </a:extLst>
            </p:cNvPr>
            <p:cNvSpPr txBox="1">
              <a:spLocks noChangeArrowheads="1"/>
            </p:cNvSpPr>
            <p:nvPr/>
          </p:nvSpPr>
          <p:spPr bwMode="auto">
            <a:xfrm>
              <a:off x="2928" y="2544"/>
              <a:ext cx="778"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sz="1800"/>
                <a:t>Service begins</a:t>
              </a:r>
            </a:p>
          </p:txBody>
        </p:sp>
        <p:sp>
          <p:nvSpPr>
            <p:cNvPr id="18441" name="Line 9">
              <a:extLst>
                <a:ext uri="{FF2B5EF4-FFF2-40B4-BE49-F238E27FC236}">
                  <a16:creationId xmlns:a16="http://schemas.microsoft.com/office/drawing/2014/main" id="{8F559AAB-995D-4691-BEAA-B4B109453FA2}"/>
                </a:ext>
              </a:extLst>
            </p:cNvPr>
            <p:cNvSpPr>
              <a:spLocks noChangeShapeType="1"/>
            </p:cNvSpPr>
            <p:nvPr/>
          </p:nvSpPr>
          <p:spPr bwMode="auto">
            <a:xfrm>
              <a:off x="3312" y="2256"/>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42" name="Line 10">
              <a:extLst>
                <a:ext uri="{FF2B5EF4-FFF2-40B4-BE49-F238E27FC236}">
                  <a16:creationId xmlns:a16="http://schemas.microsoft.com/office/drawing/2014/main" id="{5AA3A78A-06DF-4A1A-8929-5CD6787CF930}"/>
                </a:ext>
              </a:extLst>
            </p:cNvPr>
            <p:cNvSpPr>
              <a:spLocks noChangeShapeType="1"/>
            </p:cNvSpPr>
            <p:nvPr/>
          </p:nvSpPr>
          <p:spPr bwMode="auto">
            <a:xfrm>
              <a:off x="4944" y="2256"/>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43" name="Text Box 11">
              <a:extLst>
                <a:ext uri="{FF2B5EF4-FFF2-40B4-BE49-F238E27FC236}">
                  <a16:creationId xmlns:a16="http://schemas.microsoft.com/office/drawing/2014/main" id="{AE18163E-8BB3-428C-8BEB-1B5622AB47E6}"/>
                </a:ext>
              </a:extLst>
            </p:cNvPr>
            <p:cNvSpPr txBox="1">
              <a:spLocks noChangeArrowheads="1"/>
            </p:cNvSpPr>
            <p:nvPr/>
          </p:nvSpPr>
          <p:spPr bwMode="auto">
            <a:xfrm>
              <a:off x="4560" y="2544"/>
              <a:ext cx="778"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sz="1800"/>
                <a:t>Service ends</a:t>
              </a:r>
            </a:p>
          </p:txBody>
        </p:sp>
        <p:sp>
          <p:nvSpPr>
            <p:cNvPr id="18444" name="AutoShape 12">
              <a:extLst>
                <a:ext uri="{FF2B5EF4-FFF2-40B4-BE49-F238E27FC236}">
                  <a16:creationId xmlns:a16="http://schemas.microsoft.com/office/drawing/2014/main" id="{FC237B3B-6FCF-41A9-9D3E-51EABDA5447C}"/>
                </a:ext>
              </a:extLst>
            </p:cNvPr>
            <p:cNvSpPr>
              <a:spLocks/>
            </p:cNvSpPr>
            <p:nvPr/>
          </p:nvSpPr>
          <p:spPr bwMode="auto">
            <a:xfrm rot="-5400000">
              <a:off x="2496" y="1392"/>
              <a:ext cx="288" cy="1344"/>
            </a:xfrm>
            <a:prstGeom prst="rightBrace">
              <a:avLst>
                <a:gd name="adj1" fmla="val 38889"/>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
          <p:nvSpPr>
            <p:cNvPr id="18445" name="AutoShape 13">
              <a:extLst>
                <a:ext uri="{FF2B5EF4-FFF2-40B4-BE49-F238E27FC236}">
                  <a16:creationId xmlns:a16="http://schemas.microsoft.com/office/drawing/2014/main" id="{29AB6338-E107-4575-B772-AC86A4FA8FBE}"/>
                </a:ext>
              </a:extLst>
            </p:cNvPr>
            <p:cNvSpPr>
              <a:spLocks/>
            </p:cNvSpPr>
            <p:nvPr/>
          </p:nvSpPr>
          <p:spPr bwMode="auto">
            <a:xfrm rot="-5400000">
              <a:off x="3984" y="1248"/>
              <a:ext cx="288" cy="1632"/>
            </a:xfrm>
            <a:prstGeom prst="rightBrace">
              <a:avLst>
                <a:gd name="adj1" fmla="val 47222"/>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
          <p:nvSpPr>
            <p:cNvPr id="18446" name="AutoShape 14">
              <a:extLst>
                <a:ext uri="{FF2B5EF4-FFF2-40B4-BE49-F238E27FC236}">
                  <a16:creationId xmlns:a16="http://schemas.microsoft.com/office/drawing/2014/main" id="{8ACFFA47-7F46-47FB-A61A-A0FEDA1A8641}"/>
                </a:ext>
              </a:extLst>
            </p:cNvPr>
            <p:cNvSpPr>
              <a:spLocks/>
            </p:cNvSpPr>
            <p:nvPr/>
          </p:nvSpPr>
          <p:spPr bwMode="auto">
            <a:xfrm rot="5400000">
              <a:off x="3288" y="1656"/>
              <a:ext cx="288" cy="3024"/>
            </a:xfrm>
            <a:prstGeom prst="rightBrace">
              <a:avLst>
                <a:gd name="adj1" fmla="val 8750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
          <p:nvSpPr>
            <p:cNvPr id="18447" name="Text Box 15">
              <a:extLst>
                <a:ext uri="{FF2B5EF4-FFF2-40B4-BE49-F238E27FC236}">
                  <a16:creationId xmlns:a16="http://schemas.microsoft.com/office/drawing/2014/main" id="{52EF90EF-5FBA-4432-BDD1-F3A393DC71EB}"/>
                </a:ext>
              </a:extLst>
            </p:cNvPr>
            <p:cNvSpPr txBox="1">
              <a:spLocks noChangeArrowheads="1"/>
            </p:cNvSpPr>
            <p:nvPr/>
          </p:nvSpPr>
          <p:spPr bwMode="auto">
            <a:xfrm>
              <a:off x="2064" y="1728"/>
              <a:ext cx="117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a:t>Wait time in queue</a:t>
              </a:r>
            </a:p>
          </p:txBody>
        </p:sp>
        <p:sp>
          <p:nvSpPr>
            <p:cNvPr id="18448" name="Text Box 16">
              <a:extLst>
                <a:ext uri="{FF2B5EF4-FFF2-40B4-BE49-F238E27FC236}">
                  <a16:creationId xmlns:a16="http://schemas.microsoft.com/office/drawing/2014/main" id="{761CB8A0-F627-413F-9697-D89E0B945939}"/>
                </a:ext>
              </a:extLst>
            </p:cNvPr>
            <p:cNvSpPr txBox="1">
              <a:spLocks noChangeArrowheads="1"/>
            </p:cNvSpPr>
            <p:nvPr/>
          </p:nvSpPr>
          <p:spPr bwMode="auto">
            <a:xfrm>
              <a:off x="3696" y="1728"/>
              <a:ext cx="82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a:t>Service time</a:t>
              </a:r>
            </a:p>
          </p:txBody>
        </p:sp>
        <p:sp>
          <p:nvSpPr>
            <p:cNvPr id="18449" name="Text Box 17">
              <a:extLst>
                <a:ext uri="{FF2B5EF4-FFF2-40B4-BE49-F238E27FC236}">
                  <a16:creationId xmlns:a16="http://schemas.microsoft.com/office/drawing/2014/main" id="{3B6B8D74-A6FF-4796-9A0B-A99A101E99E5}"/>
                </a:ext>
              </a:extLst>
            </p:cNvPr>
            <p:cNvSpPr txBox="1">
              <a:spLocks noChangeArrowheads="1"/>
            </p:cNvSpPr>
            <p:nvPr/>
          </p:nvSpPr>
          <p:spPr bwMode="auto">
            <a:xfrm>
              <a:off x="2736" y="3264"/>
              <a:ext cx="136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sz="1800"/>
                <a:t>Wait time in system</a:t>
              </a:r>
            </a:p>
          </p:txBody>
        </p:sp>
      </p:gr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0276EBF7-1748-4E60-9595-C1AEBE341675}"/>
              </a:ext>
            </a:extLst>
          </p:cNvPr>
          <p:cNvSpPr>
            <a:spLocks noGrp="1" noChangeArrowheads="1"/>
          </p:cNvSpPr>
          <p:nvPr>
            <p:ph type="title"/>
          </p:nvPr>
        </p:nvSpPr>
        <p:spPr>
          <a:noFill/>
        </p:spPr>
        <p:txBody>
          <a:bodyPr/>
          <a:lstStyle/>
          <a:p>
            <a:br>
              <a:rPr lang="en-US" altLang="en-US">
                <a:solidFill>
                  <a:schemeClr val="tx1"/>
                </a:solidFill>
              </a:rPr>
            </a:br>
            <a:r>
              <a:rPr lang="en-US" altLang="en-US">
                <a:solidFill>
                  <a:schemeClr val="tx1"/>
                </a:solidFill>
              </a:rPr>
              <a:t> </a:t>
            </a:r>
            <a:r>
              <a:rPr lang="en-US" altLang="en-US" sz="1800"/>
              <a:t>Exponential Distribution</a:t>
            </a:r>
          </a:p>
        </p:txBody>
      </p:sp>
      <p:sp>
        <p:nvSpPr>
          <p:cNvPr id="20483" name="Text Box 3">
            <a:extLst>
              <a:ext uri="{FF2B5EF4-FFF2-40B4-BE49-F238E27FC236}">
                <a16:creationId xmlns:a16="http://schemas.microsoft.com/office/drawing/2014/main" id="{85C9AE9D-A035-4948-ABA1-1797A34E1CD1}"/>
              </a:ext>
            </a:extLst>
          </p:cNvPr>
          <p:cNvSpPr txBox="1">
            <a:spLocks noChangeArrowheads="1"/>
          </p:cNvSpPr>
          <p:nvPr/>
        </p:nvSpPr>
        <p:spPr bwMode="auto">
          <a:xfrm>
            <a:off x="990600" y="1143000"/>
            <a:ext cx="7543800" cy="273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pPr>
            <a:r>
              <a:rPr lang="en-US" altLang="en-US"/>
              <a:t>Take Random #</a:t>
            </a:r>
          </a:p>
          <a:p>
            <a:pPr>
              <a:spcBef>
                <a:spcPct val="0"/>
              </a:spcBef>
            </a:pPr>
            <a:endParaRPr lang="en-US" altLang="en-US"/>
          </a:p>
          <a:p>
            <a:pPr>
              <a:spcBef>
                <a:spcPct val="0"/>
              </a:spcBef>
            </a:pPr>
            <a:r>
              <a:rPr lang="en-US" altLang="en-US"/>
              <a:t>Take the negative logarithm of random #, and multiply by average desired</a:t>
            </a:r>
          </a:p>
          <a:p>
            <a:pPr>
              <a:spcBef>
                <a:spcPct val="0"/>
              </a:spcBef>
            </a:pPr>
            <a:endParaRPr lang="en-US" altLang="en-US"/>
          </a:p>
          <a:p>
            <a:pPr>
              <a:spcBef>
                <a:spcPct val="0"/>
              </a:spcBef>
            </a:pPr>
            <a:r>
              <a:rPr lang="en-US" altLang="en-US"/>
              <a:t>After looking at histogram, why can’t we break-down distribution to exact probabilities?</a:t>
            </a:r>
          </a:p>
          <a:p>
            <a:pPr>
              <a:spcBef>
                <a:spcPct val="0"/>
              </a:spcBef>
            </a:pPr>
            <a:endParaRPr lang="en-US" altLang="en-US"/>
          </a:p>
          <a:p>
            <a:pPr>
              <a:spcBef>
                <a:spcPct val="0"/>
              </a:spcBef>
            </a:pPr>
            <a:endParaRPr lang="en-US" altLang="en-US"/>
          </a:p>
          <a:p>
            <a:pPr>
              <a:spcBef>
                <a:spcPct val="0"/>
              </a:spcBef>
            </a:pPr>
            <a:endParaRPr lang="en-US" altLang="en-US" sz="1500"/>
          </a:p>
          <a:p>
            <a:pPr>
              <a:spcBef>
                <a:spcPct val="0"/>
              </a:spcBef>
              <a:buFontTx/>
              <a:buNone/>
            </a:pPr>
            <a:endParaRPr lang="en-US" altLang="en-US" sz="1500" b="1"/>
          </a:p>
          <a:p>
            <a:pPr>
              <a:spcBef>
                <a:spcPct val="0"/>
              </a:spcBef>
              <a:buFontTx/>
              <a:buNone/>
            </a:pPr>
            <a:endParaRPr lang="en-US" altLang="en-US" sz="1500" b="1"/>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5B3ABF55-DE1F-4009-88F6-15AA2A78F0BD}"/>
              </a:ext>
            </a:extLst>
          </p:cNvPr>
          <p:cNvSpPr>
            <a:spLocks noGrp="1" noChangeArrowheads="1"/>
          </p:cNvSpPr>
          <p:nvPr>
            <p:ph type="title"/>
          </p:nvPr>
        </p:nvSpPr>
        <p:spPr/>
        <p:txBody>
          <a:bodyPr/>
          <a:lstStyle/>
          <a:p>
            <a:r>
              <a:rPr lang="en-US" altLang="en-US"/>
              <a:t>Agenda</a:t>
            </a:r>
          </a:p>
        </p:txBody>
      </p:sp>
      <p:grpSp>
        <p:nvGrpSpPr>
          <p:cNvPr id="6147" name="Group 3">
            <a:extLst>
              <a:ext uri="{FF2B5EF4-FFF2-40B4-BE49-F238E27FC236}">
                <a16:creationId xmlns:a16="http://schemas.microsoft.com/office/drawing/2014/main" id="{B7267F13-3235-413E-9C33-81D11540A28C}"/>
              </a:ext>
            </a:extLst>
          </p:cNvPr>
          <p:cNvGrpSpPr>
            <a:grpSpLocks/>
          </p:cNvGrpSpPr>
          <p:nvPr/>
        </p:nvGrpSpPr>
        <p:grpSpPr bwMode="auto">
          <a:xfrm>
            <a:off x="3903663" y="2133600"/>
            <a:ext cx="1854200" cy="1676400"/>
            <a:chOff x="1978" y="1344"/>
            <a:chExt cx="1169" cy="1056"/>
          </a:xfrm>
        </p:grpSpPr>
        <p:sp>
          <p:nvSpPr>
            <p:cNvPr id="6157" name="Line 4">
              <a:extLst>
                <a:ext uri="{FF2B5EF4-FFF2-40B4-BE49-F238E27FC236}">
                  <a16:creationId xmlns:a16="http://schemas.microsoft.com/office/drawing/2014/main" id="{B8A11D42-5C45-4D61-B475-283C7B7E463A}"/>
                </a:ext>
              </a:extLst>
            </p:cNvPr>
            <p:cNvSpPr>
              <a:spLocks noChangeShapeType="1"/>
            </p:cNvSpPr>
            <p:nvPr/>
          </p:nvSpPr>
          <p:spPr bwMode="auto">
            <a:xfrm flipH="1" flipV="1">
              <a:off x="2991"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8" name="Line 5">
              <a:extLst>
                <a:ext uri="{FF2B5EF4-FFF2-40B4-BE49-F238E27FC236}">
                  <a16:creationId xmlns:a16="http://schemas.microsoft.com/office/drawing/2014/main" id="{A2EFB6D2-F78E-4A2D-AF1B-D36A4B7A5757}"/>
                </a:ext>
              </a:extLst>
            </p:cNvPr>
            <p:cNvSpPr>
              <a:spLocks noChangeShapeType="1"/>
            </p:cNvSpPr>
            <p:nvPr/>
          </p:nvSpPr>
          <p:spPr bwMode="auto">
            <a:xfrm flipH="1">
              <a:off x="3023"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9" name="Line 6">
              <a:extLst>
                <a:ext uri="{FF2B5EF4-FFF2-40B4-BE49-F238E27FC236}">
                  <a16:creationId xmlns:a16="http://schemas.microsoft.com/office/drawing/2014/main" id="{D377D2D0-3042-48DF-94C9-12B3273AF902}"/>
                </a:ext>
              </a:extLst>
            </p:cNvPr>
            <p:cNvSpPr>
              <a:spLocks noChangeShapeType="1"/>
            </p:cNvSpPr>
            <p:nvPr/>
          </p:nvSpPr>
          <p:spPr bwMode="auto">
            <a:xfrm flipH="1">
              <a:off x="2011"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60" name="Line 7">
              <a:extLst>
                <a:ext uri="{FF2B5EF4-FFF2-40B4-BE49-F238E27FC236}">
                  <a16:creationId xmlns:a16="http://schemas.microsoft.com/office/drawing/2014/main" id="{A3D97101-C51C-42FA-8DA1-FC5AA44D1AC6}"/>
                </a:ext>
              </a:extLst>
            </p:cNvPr>
            <p:cNvSpPr>
              <a:spLocks noChangeShapeType="1"/>
            </p:cNvSpPr>
            <p:nvPr/>
          </p:nvSpPr>
          <p:spPr bwMode="auto">
            <a:xfrm flipH="1">
              <a:off x="2011"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61" name="Line 8">
              <a:extLst>
                <a:ext uri="{FF2B5EF4-FFF2-40B4-BE49-F238E27FC236}">
                  <a16:creationId xmlns:a16="http://schemas.microsoft.com/office/drawing/2014/main" id="{1850E55B-7E19-4A2A-9296-9CB5495E28C7}"/>
                </a:ext>
              </a:extLst>
            </p:cNvPr>
            <p:cNvSpPr>
              <a:spLocks noChangeShapeType="1"/>
            </p:cNvSpPr>
            <p:nvPr/>
          </p:nvSpPr>
          <p:spPr bwMode="auto">
            <a:xfrm flipH="1" flipV="1">
              <a:off x="1978"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62" name="Line 9">
              <a:extLst>
                <a:ext uri="{FF2B5EF4-FFF2-40B4-BE49-F238E27FC236}">
                  <a16:creationId xmlns:a16="http://schemas.microsoft.com/office/drawing/2014/main" id="{B9E6F2DE-1FD2-401A-BBBE-FC7962532018}"/>
                </a:ext>
              </a:extLst>
            </p:cNvPr>
            <p:cNvSpPr>
              <a:spLocks noChangeShapeType="1"/>
            </p:cNvSpPr>
            <p:nvPr/>
          </p:nvSpPr>
          <p:spPr bwMode="auto">
            <a:xfrm flipH="1">
              <a:off x="2011"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sp>
        <p:nvSpPr>
          <p:cNvPr id="6148" name="Rectangle 10">
            <a:extLst>
              <a:ext uri="{FF2B5EF4-FFF2-40B4-BE49-F238E27FC236}">
                <a16:creationId xmlns:a16="http://schemas.microsoft.com/office/drawing/2014/main" id="{5E81101F-67D7-4676-8998-3EFB4814473D}"/>
              </a:ext>
            </a:extLst>
          </p:cNvPr>
          <p:cNvSpPr>
            <a:spLocks noChangeArrowheads="1"/>
          </p:cNvSpPr>
          <p:nvPr/>
        </p:nvSpPr>
        <p:spPr bwMode="auto">
          <a:xfrm>
            <a:off x="4267200" y="21336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a:t>Problems</a:t>
            </a:r>
          </a:p>
        </p:txBody>
      </p:sp>
      <p:grpSp>
        <p:nvGrpSpPr>
          <p:cNvPr id="6149" name="Group 19">
            <a:extLst>
              <a:ext uri="{FF2B5EF4-FFF2-40B4-BE49-F238E27FC236}">
                <a16:creationId xmlns:a16="http://schemas.microsoft.com/office/drawing/2014/main" id="{44EA7974-D6CE-49F2-9FA9-F653F8E8D79F}"/>
              </a:ext>
            </a:extLst>
          </p:cNvPr>
          <p:cNvGrpSpPr>
            <a:grpSpLocks/>
          </p:cNvGrpSpPr>
          <p:nvPr/>
        </p:nvGrpSpPr>
        <p:grpSpPr bwMode="auto">
          <a:xfrm>
            <a:off x="2286000" y="2133600"/>
            <a:ext cx="1909763" cy="1676400"/>
            <a:chOff x="960" y="1344"/>
            <a:chExt cx="1203" cy="1056"/>
          </a:xfrm>
        </p:grpSpPr>
        <p:sp>
          <p:nvSpPr>
            <p:cNvPr id="6150" name="Rectangle 20">
              <a:extLst>
                <a:ext uri="{FF2B5EF4-FFF2-40B4-BE49-F238E27FC236}">
                  <a16:creationId xmlns:a16="http://schemas.microsoft.com/office/drawing/2014/main" id="{F1CA4F99-9CFA-4757-B714-57CC6BA577A7}"/>
                </a:ext>
              </a:extLst>
            </p:cNvPr>
            <p:cNvSpPr>
              <a:spLocks noChangeArrowheads="1"/>
            </p:cNvSpPr>
            <p:nvPr/>
          </p:nvSpPr>
          <p:spPr bwMode="auto">
            <a:xfrm>
              <a:off x="1056" y="1344"/>
              <a:ext cx="864"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b="1"/>
                <a:t>Simulation</a:t>
              </a:r>
            </a:p>
          </p:txBody>
        </p:sp>
        <p:grpSp>
          <p:nvGrpSpPr>
            <p:cNvPr id="6151" name="Group 21">
              <a:extLst>
                <a:ext uri="{FF2B5EF4-FFF2-40B4-BE49-F238E27FC236}">
                  <a16:creationId xmlns:a16="http://schemas.microsoft.com/office/drawing/2014/main" id="{85AA5B3B-A2E7-4805-949E-BBA7978CF4AC}"/>
                </a:ext>
              </a:extLst>
            </p:cNvPr>
            <p:cNvGrpSpPr>
              <a:grpSpLocks/>
            </p:cNvGrpSpPr>
            <p:nvPr/>
          </p:nvGrpSpPr>
          <p:grpSpPr bwMode="auto">
            <a:xfrm>
              <a:off x="960" y="1344"/>
              <a:ext cx="1203" cy="1056"/>
              <a:chOff x="960" y="1344"/>
              <a:chExt cx="1203" cy="1056"/>
            </a:xfrm>
          </p:grpSpPr>
          <p:sp>
            <p:nvSpPr>
              <p:cNvPr id="6152" name="Line 22">
                <a:extLst>
                  <a:ext uri="{FF2B5EF4-FFF2-40B4-BE49-F238E27FC236}">
                    <a16:creationId xmlns:a16="http://schemas.microsoft.com/office/drawing/2014/main" id="{647E1742-F39A-44A5-83D6-63DAC28A321F}"/>
                  </a:ext>
                </a:extLst>
              </p:cNvPr>
              <p:cNvSpPr>
                <a:spLocks noChangeShapeType="1"/>
              </p:cNvSpPr>
              <p:nvPr/>
            </p:nvSpPr>
            <p:spPr bwMode="auto">
              <a:xfrm flipH="1" flipV="1">
                <a:off x="2007" y="1375"/>
                <a:ext cx="123"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3" name="Line 23">
                <a:extLst>
                  <a:ext uri="{FF2B5EF4-FFF2-40B4-BE49-F238E27FC236}">
                    <a16:creationId xmlns:a16="http://schemas.microsoft.com/office/drawing/2014/main" id="{B7DBE3D2-49B2-4707-8648-4DB3AC06E61C}"/>
                  </a:ext>
                </a:extLst>
              </p:cNvPr>
              <p:cNvSpPr>
                <a:spLocks noChangeShapeType="1"/>
              </p:cNvSpPr>
              <p:nvPr/>
            </p:nvSpPr>
            <p:spPr bwMode="auto">
              <a:xfrm flipH="1">
                <a:off x="2039" y="1933"/>
                <a:ext cx="124"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4" name="Line 24">
                <a:extLst>
                  <a:ext uri="{FF2B5EF4-FFF2-40B4-BE49-F238E27FC236}">
                    <a16:creationId xmlns:a16="http://schemas.microsoft.com/office/drawing/2014/main" id="{B5D27CB9-2A24-4755-829E-4B6570B0F245}"/>
                  </a:ext>
                </a:extLst>
              </p:cNvPr>
              <p:cNvSpPr>
                <a:spLocks noChangeShapeType="1"/>
              </p:cNvSpPr>
              <p:nvPr/>
            </p:nvSpPr>
            <p:spPr bwMode="auto">
              <a:xfrm flipH="1">
                <a:off x="1026" y="1344"/>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5" name="Line 25">
                <a:extLst>
                  <a:ext uri="{FF2B5EF4-FFF2-40B4-BE49-F238E27FC236}">
                    <a16:creationId xmlns:a16="http://schemas.microsoft.com/office/drawing/2014/main" id="{7345283D-73B0-4566-B3DB-E3BD72D8E3E5}"/>
                  </a:ext>
                </a:extLst>
              </p:cNvPr>
              <p:cNvSpPr>
                <a:spLocks noChangeShapeType="1"/>
              </p:cNvSpPr>
              <p:nvPr/>
            </p:nvSpPr>
            <p:spPr bwMode="auto">
              <a:xfrm>
                <a:off x="960" y="1405"/>
                <a:ext cx="0" cy="995"/>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6" name="Line 26">
                <a:extLst>
                  <a:ext uri="{FF2B5EF4-FFF2-40B4-BE49-F238E27FC236}">
                    <a16:creationId xmlns:a16="http://schemas.microsoft.com/office/drawing/2014/main" id="{A6A91318-F5A1-44C4-86B9-534F9A485B9D}"/>
                  </a:ext>
                </a:extLst>
              </p:cNvPr>
              <p:cNvSpPr>
                <a:spLocks noChangeShapeType="1"/>
              </p:cNvSpPr>
              <p:nvPr/>
            </p:nvSpPr>
            <p:spPr bwMode="auto">
              <a:xfrm flipH="1">
                <a:off x="1026" y="2400"/>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a:t>Simulation</a:t>
            </a:r>
          </a:p>
        </p:txBody>
      </p:sp>
      <p:sp>
        <p:nvSpPr>
          <p:cNvPr id="8195" name="Rectangle 3">
            <a:extLst>
              <a:ext uri="{FF2B5EF4-FFF2-40B4-BE49-F238E27FC236}">
                <a16:creationId xmlns:a16="http://schemas.microsoft.com/office/drawing/2014/main" id="{4BA8942A-28C5-4AFF-9C69-8962C94E0B3F}"/>
              </a:ext>
            </a:extLst>
          </p:cNvPr>
          <p:cNvSpPr>
            <a:spLocks noGrp="1" noChangeArrowheads="1"/>
          </p:cNvSpPr>
          <p:nvPr>
            <p:ph type="body" idx="1"/>
          </p:nvPr>
        </p:nvSpPr>
        <p:spPr>
          <a:xfrm>
            <a:off x="990600" y="1143000"/>
            <a:ext cx="7543800" cy="4953000"/>
          </a:xfrm>
        </p:spPr>
        <p:txBody>
          <a:bodyPr/>
          <a:lstStyle/>
          <a:p>
            <a:r>
              <a:rPr lang="en-US" altLang="en-US" dirty="0"/>
              <a:t>What is a simulation?</a:t>
            </a:r>
          </a:p>
          <a:p>
            <a:endParaRPr lang="en-US" altLang="en-US" dirty="0"/>
          </a:p>
          <a:p>
            <a:pPr marL="990600" lvl="1" indent="-533400" eaLnBrk="1" hangingPunct="1"/>
            <a:r>
              <a:rPr lang="en-US" altLang="en-US" sz="1600" dirty="0"/>
              <a:t>Imitation or representation, as of a potential situation or in experimental testing. </a:t>
            </a:r>
          </a:p>
          <a:p>
            <a:pPr marL="990600" lvl="1" indent="-533400" eaLnBrk="1" hangingPunct="1"/>
            <a:r>
              <a:rPr lang="en-US" altLang="en-US" sz="1600" dirty="0"/>
              <a:t>Representation of the operation or features of one process or system through the use of another: </a:t>
            </a:r>
            <a:r>
              <a:rPr lang="en-US" altLang="en-US" sz="1600" i="1" dirty="0"/>
              <a:t>computer simulation of an in-flight emergency.</a:t>
            </a:r>
            <a:r>
              <a:rPr lang="en-US" altLang="en-US" sz="1600" dirty="0"/>
              <a:t> </a:t>
            </a:r>
          </a:p>
          <a:p>
            <a:endParaRPr lang="en-US" altLang="en-US" dirty="0"/>
          </a:p>
          <a:p>
            <a:r>
              <a:rPr lang="en-US" altLang="en-US" dirty="0"/>
              <a:t>What does random mean?</a:t>
            </a:r>
          </a:p>
          <a:p>
            <a:endParaRPr lang="en-US" altLang="en-US" dirty="0"/>
          </a:p>
          <a:p>
            <a:r>
              <a:rPr lang="en-US" altLang="en-US" dirty="0"/>
              <a:t>Benefits to simulation:</a:t>
            </a:r>
          </a:p>
          <a:p>
            <a:pPr lvl="1"/>
            <a:r>
              <a:rPr lang="en-US" altLang="en-US" sz="1600" dirty="0"/>
              <a:t>Time can be compressed </a:t>
            </a:r>
          </a:p>
          <a:p>
            <a:pPr lvl="1"/>
            <a:r>
              <a:rPr lang="en-US" altLang="en-US" sz="1600" dirty="0"/>
              <a:t>Simulations do not disrupt ongoing activities of the real system </a:t>
            </a:r>
          </a:p>
          <a:p>
            <a:pPr lvl="1"/>
            <a:r>
              <a:rPr lang="en-US" altLang="en-US" sz="1600" dirty="0"/>
              <a:t>Simulations can be used to analyze transient (infrequent) conditions </a:t>
            </a:r>
          </a:p>
          <a:p>
            <a:pPr lvl="1"/>
            <a:r>
              <a:rPr lang="en-US" altLang="en-US" sz="1600" dirty="0"/>
              <a:t>Developing a simulation model can lead to better understanding of the real system</a:t>
            </a:r>
            <a:r>
              <a:rPr lang="en-US" altLang="en-US" dirty="0"/>
              <a:t> </a:t>
            </a:r>
          </a:p>
          <a:p>
            <a:endParaRPr lang="en-US"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a:t>Simulation</a:t>
            </a:r>
          </a:p>
        </p:txBody>
      </p:sp>
      <p:sp>
        <p:nvSpPr>
          <p:cNvPr id="8195" name="Rectangle 3">
            <a:extLst>
              <a:ext uri="{FF2B5EF4-FFF2-40B4-BE49-F238E27FC236}">
                <a16:creationId xmlns:a16="http://schemas.microsoft.com/office/drawing/2014/main" id="{4BA8942A-28C5-4AFF-9C69-8962C94E0B3F}"/>
              </a:ext>
            </a:extLst>
          </p:cNvPr>
          <p:cNvSpPr>
            <a:spLocks noGrp="1" noChangeArrowheads="1"/>
          </p:cNvSpPr>
          <p:nvPr>
            <p:ph type="body" idx="1"/>
          </p:nvPr>
        </p:nvSpPr>
        <p:spPr>
          <a:xfrm>
            <a:off x="990600" y="1143000"/>
            <a:ext cx="7543800" cy="4953000"/>
          </a:xfrm>
        </p:spPr>
        <p:txBody>
          <a:bodyPr/>
          <a:lstStyle/>
          <a:p>
            <a:r>
              <a:rPr lang="en-US" altLang="en-US" dirty="0"/>
              <a:t>Why simulate?</a:t>
            </a:r>
          </a:p>
          <a:p>
            <a:endParaRPr lang="en-US" altLang="en-US" dirty="0"/>
          </a:p>
          <a:p>
            <a:pPr marL="990600" lvl="1" indent="-533400" eaLnBrk="1" hangingPunct="1"/>
            <a:r>
              <a:rPr lang="en-US" altLang="en-US" sz="1600" dirty="0"/>
              <a:t>Safety – flight simulator</a:t>
            </a:r>
          </a:p>
          <a:p>
            <a:pPr marL="990600" lvl="1" indent="-533400" eaLnBrk="1" hangingPunct="1"/>
            <a:r>
              <a:rPr lang="en-US" altLang="en-US" sz="1600" dirty="0"/>
              <a:t>Cost – easier to simulate adding a new runway and find out effects than to implement in reality and then find out</a:t>
            </a:r>
          </a:p>
          <a:p>
            <a:pPr marL="990600" lvl="1" indent="-533400" eaLnBrk="1" hangingPunct="1"/>
            <a:r>
              <a:rPr lang="en-US" altLang="en-US" sz="1600" dirty="0"/>
              <a:t>Time – Boeing uses simulated manufacturing before the real thing, with tremendous savings in time and money – can discover parts that do not fit and fix them before actual production</a:t>
            </a:r>
          </a:p>
          <a:p>
            <a:endParaRPr lang="en-US" altLang="en-US" dirty="0"/>
          </a:p>
          <a:p>
            <a:r>
              <a:rPr lang="en-US" altLang="en-US" dirty="0"/>
              <a:t>How?</a:t>
            </a:r>
          </a:p>
          <a:p>
            <a:endParaRPr lang="en-US" altLang="en-US" dirty="0"/>
          </a:p>
          <a:p>
            <a:pPr lvl="1" eaLnBrk="1" hangingPunct="1"/>
            <a:r>
              <a:rPr lang="en-US" altLang="en-US" sz="1600" dirty="0"/>
              <a:t>Uses mathematical models</a:t>
            </a:r>
          </a:p>
          <a:p>
            <a:pPr lvl="1" eaLnBrk="1" hangingPunct="1"/>
            <a:r>
              <a:rPr lang="en-US" altLang="en-US" sz="1600" dirty="0"/>
              <a:t>Probabilistic (as opposed to deterministic)</a:t>
            </a:r>
          </a:p>
          <a:p>
            <a:pPr lvl="1" eaLnBrk="1" hangingPunct="1"/>
            <a:r>
              <a:rPr lang="en-US" altLang="en-US" sz="1600" dirty="0"/>
              <a:t>Uses the entire range of possible values of a variable in the model </a:t>
            </a:r>
          </a:p>
          <a:p>
            <a:pPr lvl="1" eaLnBrk="1" hangingPunct="1"/>
            <a:r>
              <a:rPr lang="en-US" altLang="en-US" sz="1600" dirty="0"/>
              <a:t>Imitates a system or situation (like a coin-flip, or how long a person might have to wait in a line at a restaurant)</a:t>
            </a:r>
          </a:p>
          <a:p>
            <a:endParaRPr lang="en-US" altLang="en-US" dirty="0"/>
          </a:p>
        </p:txBody>
      </p:sp>
    </p:spTree>
    <p:extLst>
      <p:ext uri="{BB962C8B-B14F-4D97-AF65-F5344CB8AC3E}">
        <p14:creationId xmlns:p14="http://schemas.microsoft.com/office/powerpoint/2010/main" val="178753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a:t>Simulation</a:t>
            </a:r>
          </a:p>
        </p:txBody>
      </p:sp>
      <p:sp>
        <p:nvSpPr>
          <p:cNvPr id="8195" name="Rectangle 3">
            <a:extLst>
              <a:ext uri="{FF2B5EF4-FFF2-40B4-BE49-F238E27FC236}">
                <a16:creationId xmlns:a16="http://schemas.microsoft.com/office/drawing/2014/main" id="{4BA8942A-28C5-4AFF-9C69-8962C94E0B3F}"/>
              </a:ext>
            </a:extLst>
          </p:cNvPr>
          <p:cNvSpPr>
            <a:spLocks noGrp="1" noChangeArrowheads="1"/>
          </p:cNvSpPr>
          <p:nvPr>
            <p:ph type="body" idx="1"/>
          </p:nvPr>
        </p:nvSpPr>
        <p:spPr>
          <a:xfrm>
            <a:off x="990600" y="1143000"/>
            <a:ext cx="7543800" cy="4953000"/>
          </a:xfrm>
        </p:spPr>
        <p:txBody>
          <a:bodyPr/>
          <a:lstStyle/>
          <a:p>
            <a:pPr eaLnBrk="1" hangingPunct="1">
              <a:lnSpc>
                <a:spcPct val="90000"/>
              </a:lnSpc>
            </a:pPr>
            <a:endParaRPr lang="en-US" altLang="en-US" dirty="0"/>
          </a:p>
          <a:p>
            <a:pPr eaLnBrk="1" hangingPunct="1">
              <a:lnSpc>
                <a:spcPct val="90000"/>
              </a:lnSpc>
            </a:pPr>
            <a:r>
              <a:rPr lang="en-US" altLang="en-US" dirty="0"/>
              <a:t>Simulation requires you to know </a:t>
            </a:r>
          </a:p>
          <a:p>
            <a:pPr lvl="1" eaLnBrk="1" hangingPunct="1">
              <a:lnSpc>
                <a:spcPct val="90000"/>
              </a:lnSpc>
            </a:pPr>
            <a:r>
              <a:rPr lang="en-US" altLang="en-US" sz="1600" dirty="0">
                <a:ea typeface="+mn-ea"/>
                <a:cs typeface="+mn-cs"/>
              </a:rPr>
              <a:t>What variable is to be simulated</a:t>
            </a:r>
          </a:p>
          <a:p>
            <a:pPr lvl="1" eaLnBrk="1" hangingPunct="1">
              <a:lnSpc>
                <a:spcPct val="90000"/>
              </a:lnSpc>
            </a:pPr>
            <a:r>
              <a:rPr lang="en-US" altLang="en-US" sz="1600" dirty="0">
                <a:ea typeface="+mn-ea"/>
                <a:cs typeface="+mn-cs"/>
              </a:rPr>
              <a:t>Is the variable discrete or continuous? </a:t>
            </a:r>
          </a:p>
          <a:p>
            <a:pPr lvl="1" eaLnBrk="1" hangingPunct="1">
              <a:lnSpc>
                <a:spcPct val="90000"/>
              </a:lnSpc>
            </a:pPr>
            <a:r>
              <a:rPr lang="en-US" altLang="en-US" sz="1600" dirty="0">
                <a:ea typeface="+mn-ea"/>
                <a:cs typeface="+mn-cs"/>
              </a:rPr>
              <a:t>The distribution of the variable – values it can take on and the probabilities of those values occurring.</a:t>
            </a:r>
          </a:p>
          <a:p>
            <a:pPr eaLnBrk="1" hangingPunct="1">
              <a:lnSpc>
                <a:spcPct val="90000"/>
              </a:lnSpc>
            </a:pPr>
            <a:endParaRPr lang="en-US" altLang="en-US" dirty="0"/>
          </a:p>
          <a:p>
            <a:pPr eaLnBrk="1" hangingPunct="1">
              <a:lnSpc>
                <a:spcPct val="90000"/>
              </a:lnSpc>
            </a:pPr>
            <a:r>
              <a:rPr lang="en-US" altLang="en-US" dirty="0"/>
              <a:t>Step 1: Generate a variable containing uniformly distributed random variables between 0 and 1 (the rand() function in Excel).</a:t>
            </a:r>
          </a:p>
          <a:p>
            <a:pPr eaLnBrk="1" hangingPunct="1">
              <a:lnSpc>
                <a:spcPct val="90000"/>
              </a:lnSpc>
            </a:pPr>
            <a:endParaRPr lang="en-US" altLang="en-US" dirty="0"/>
          </a:p>
          <a:p>
            <a:pPr eaLnBrk="1" hangingPunct="1">
              <a:lnSpc>
                <a:spcPct val="90000"/>
              </a:lnSpc>
            </a:pPr>
            <a:r>
              <a:rPr lang="en-US" altLang="en-US" dirty="0"/>
              <a:t>Step 2: Create a rule to map the random numbers to values of the variable desired in the right proportion, and apply the rule.</a:t>
            </a:r>
          </a:p>
          <a:p>
            <a:endParaRPr lang="en-US" altLang="en-US" dirty="0"/>
          </a:p>
        </p:txBody>
      </p:sp>
    </p:spTree>
    <p:extLst>
      <p:ext uri="{BB962C8B-B14F-4D97-AF65-F5344CB8AC3E}">
        <p14:creationId xmlns:p14="http://schemas.microsoft.com/office/powerpoint/2010/main" val="3106641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7" name="Rectangle 2">
            <a:extLst>
              <a:ext uri="{FF2B5EF4-FFF2-40B4-BE49-F238E27FC236}">
                <a16:creationId xmlns:a16="http://schemas.microsoft.com/office/drawing/2014/main" id="{E9150CB0-553C-4620-A837-1BD9AC692DCB}"/>
              </a:ext>
            </a:extLst>
          </p:cNvPr>
          <p:cNvSpPr>
            <a:spLocks noGrp="1" noChangeArrowheads="1"/>
          </p:cNvSpPr>
          <p:nvPr>
            <p:ph type="title"/>
          </p:nvPr>
        </p:nvSpPr>
        <p:spPr/>
        <p:txBody>
          <a:bodyPr/>
          <a:lstStyle/>
          <a:p>
            <a:r>
              <a:rPr lang="en-US" altLang="en-US" sz="1800"/>
              <a:t>Types of Simulations</a:t>
            </a:r>
          </a:p>
        </p:txBody>
      </p:sp>
      <p:graphicFrame>
        <p:nvGraphicFramePr>
          <p:cNvPr id="2" name="Diagram 1">
            <a:extLst>
              <a:ext uri="{FF2B5EF4-FFF2-40B4-BE49-F238E27FC236}">
                <a16:creationId xmlns:a16="http://schemas.microsoft.com/office/drawing/2014/main" id="{163A725E-8265-477F-9AD2-97E288D2E8C2}"/>
              </a:ext>
            </a:extLst>
          </p:cNvPr>
          <p:cNvGraphicFramePr/>
          <p:nvPr/>
        </p:nvGraphicFramePr>
        <p:xfrm>
          <a:off x="762000" y="1295400"/>
          <a:ext cx="77724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6156D8E-8696-4E72-9042-ACB06A8CA4C1}"/>
              </a:ext>
            </a:extLst>
          </p:cNvPr>
          <p:cNvSpPr>
            <a:spLocks noGrp="1" noChangeArrowheads="1"/>
          </p:cNvSpPr>
          <p:nvPr>
            <p:ph type="title"/>
          </p:nvPr>
        </p:nvSpPr>
        <p:spPr/>
        <p:txBody>
          <a:bodyPr/>
          <a:lstStyle/>
          <a:p>
            <a:r>
              <a:rPr lang="en-US" altLang="en-US" sz="1800"/>
              <a:t>Types of Simulations</a:t>
            </a:r>
            <a:br>
              <a:rPr lang="en-US" altLang="en-US" sz="1800"/>
            </a:br>
            <a:r>
              <a:rPr lang="en-US" altLang="en-US" sz="1800"/>
              <a:t>2-Value: Coin Toss</a:t>
            </a:r>
          </a:p>
        </p:txBody>
      </p:sp>
      <p:sp>
        <p:nvSpPr>
          <p:cNvPr id="9219" name="Rectangle 4">
            <a:extLst>
              <a:ext uri="{FF2B5EF4-FFF2-40B4-BE49-F238E27FC236}">
                <a16:creationId xmlns:a16="http://schemas.microsoft.com/office/drawing/2014/main" id="{F9DAC512-E778-4243-8906-5C0F1555D229}"/>
              </a:ext>
            </a:extLst>
          </p:cNvPr>
          <p:cNvSpPr>
            <a:spLocks noGrp="1" noChangeArrowheads="1"/>
          </p:cNvSpPr>
          <p:nvPr>
            <p:ph type="body" idx="1"/>
          </p:nvPr>
        </p:nvSpPr>
        <p:spPr/>
        <p:txBody>
          <a:bodyPr/>
          <a:lstStyle/>
          <a:p>
            <a:r>
              <a:rPr lang="en-US" altLang="en-US"/>
              <a:t>Create a column of random numbers from 0 to 1</a:t>
            </a:r>
          </a:p>
          <a:p>
            <a:r>
              <a:rPr lang="en-US" altLang="en-US"/>
              <a:t>How would you assign a value to heads and tails?</a:t>
            </a:r>
          </a:p>
          <a:p>
            <a:endParaRPr lang="en-US" altLang="en-US"/>
          </a:p>
          <a:p>
            <a:endParaRPr lang="en-US" altLang="en-US"/>
          </a:p>
          <a:p>
            <a:endParaRPr lang="en-US" altLang="en-US"/>
          </a:p>
          <a:p>
            <a:endParaRPr lang="en-US" altLang="en-US"/>
          </a:p>
          <a:p>
            <a:endParaRPr lang="en-US" altLang="en-US"/>
          </a:p>
          <a:p>
            <a:endParaRPr lang="en-US" altLang="en-US"/>
          </a:p>
          <a:p>
            <a:endParaRPr lang="en-US" altLang="en-US"/>
          </a:p>
        </p:txBody>
      </p:sp>
      <p:sp>
        <p:nvSpPr>
          <p:cNvPr id="9220" name="Rectangle 5">
            <a:extLst>
              <a:ext uri="{FF2B5EF4-FFF2-40B4-BE49-F238E27FC236}">
                <a16:creationId xmlns:a16="http://schemas.microsoft.com/office/drawing/2014/main" id="{0DBDB12A-340A-47DD-AE0E-2514327BE5E5}"/>
              </a:ext>
            </a:extLst>
          </p:cNvPr>
          <p:cNvSpPr>
            <a:spLocks noChangeArrowheads="1"/>
          </p:cNvSpPr>
          <p:nvPr/>
        </p:nvSpPr>
        <p:spPr bwMode="auto">
          <a:xfrm>
            <a:off x="1219200" y="2057400"/>
            <a:ext cx="2362200" cy="14478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sz="1800"/>
              <a:t>Heads</a:t>
            </a:r>
          </a:p>
        </p:txBody>
      </p:sp>
      <p:sp>
        <p:nvSpPr>
          <p:cNvPr id="9221" name="Rectangle 6">
            <a:extLst>
              <a:ext uri="{FF2B5EF4-FFF2-40B4-BE49-F238E27FC236}">
                <a16:creationId xmlns:a16="http://schemas.microsoft.com/office/drawing/2014/main" id="{C5BED08E-DCA7-41D6-A8AA-C6BD152C13E4}"/>
              </a:ext>
            </a:extLst>
          </p:cNvPr>
          <p:cNvSpPr>
            <a:spLocks noChangeArrowheads="1"/>
          </p:cNvSpPr>
          <p:nvPr/>
        </p:nvSpPr>
        <p:spPr bwMode="auto">
          <a:xfrm>
            <a:off x="3581400" y="2057400"/>
            <a:ext cx="2362200" cy="1447800"/>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sz="1800"/>
              <a:t>Tails</a:t>
            </a:r>
          </a:p>
        </p:txBody>
      </p:sp>
      <p:sp>
        <p:nvSpPr>
          <p:cNvPr id="9222" name="Text Box 7">
            <a:extLst>
              <a:ext uri="{FF2B5EF4-FFF2-40B4-BE49-F238E27FC236}">
                <a16:creationId xmlns:a16="http://schemas.microsoft.com/office/drawing/2014/main" id="{D4B74D10-4222-464A-BDB2-86E06AB2AC93}"/>
              </a:ext>
            </a:extLst>
          </p:cNvPr>
          <p:cNvSpPr txBox="1">
            <a:spLocks noChangeArrowheads="1"/>
          </p:cNvSpPr>
          <p:nvPr/>
        </p:nvSpPr>
        <p:spPr bwMode="auto">
          <a:xfrm>
            <a:off x="1050925" y="3465513"/>
            <a:ext cx="5016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sz="1800"/>
              <a:t>0.0</a:t>
            </a:r>
          </a:p>
        </p:txBody>
      </p:sp>
      <p:sp>
        <p:nvSpPr>
          <p:cNvPr id="9223" name="Text Box 8">
            <a:extLst>
              <a:ext uri="{FF2B5EF4-FFF2-40B4-BE49-F238E27FC236}">
                <a16:creationId xmlns:a16="http://schemas.microsoft.com/office/drawing/2014/main" id="{8F2BA3B7-5368-49E0-94D4-727E61AFC382}"/>
              </a:ext>
            </a:extLst>
          </p:cNvPr>
          <p:cNvSpPr txBox="1">
            <a:spLocks noChangeArrowheads="1"/>
          </p:cNvSpPr>
          <p:nvPr/>
        </p:nvSpPr>
        <p:spPr bwMode="auto">
          <a:xfrm>
            <a:off x="3336925" y="3541713"/>
            <a:ext cx="3746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sz="1800"/>
              <a:t>.5</a:t>
            </a:r>
          </a:p>
        </p:txBody>
      </p:sp>
      <p:sp>
        <p:nvSpPr>
          <p:cNvPr id="9224" name="Text Box 9">
            <a:extLst>
              <a:ext uri="{FF2B5EF4-FFF2-40B4-BE49-F238E27FC236}">
                <a16:creationId xmlns:a16="http://schemas.microsoft.com/office/drawing/2014/main" id="{EA888BDC-F858-4EAF-99C3-2BFCD9167E6D}"/>
              </a:ext>
            </a:extLst>
          </p:cNvPr>
          <p:cNvSpPr txBox="1">
            <a:spLocks noChangeArrowheads="1"/>
          </p:cNvSpPr>
          <p:nvPr/>
        </p:nvSpPr>
        <p:spPr bwMode="auto">
          <a:xfrm>
            <a:off x="5699125" y="3541713"/>
            <a:ext cx="5016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sz="1800"/>
              <a:t>1.0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DF0D8A6-ED87-4574-BA85-A2151168343C}"/>
              </a:ext>
            </a:extLst>
          </p:cNvPr>
          <p:cNvSpPr>
            <a:spLocks noGrp="1" noChangeArrowheads="1"/>
          </p:cNvSpPr>
          <p:nvPr>
            <p:ph type="title"/>
          </p:nvPr>
        </p:nvSpPr>
        <p:spPr/>
        <p:txBody>
          <a:bodyPr/>
          <a:lstStyle/>
          <a:p>
            <a:r>
              <a:rPr lang="en-US" altLang="en-US"/>
              <a:t>Types of Simulations</a:t>
            </a:r>
            <a:br>
              <a:rPr lang="en-US" altLang="en-US"/>
            </a:br>
            <a:r>
              <a:rPr lang="en-US" altLang="en-US"/>
              <a:t>Multi-Valued</a:t>
            </a:r>
          </a:p>
        </p:txBody>
      </p:sp>
      <p:sp>
        <p:nvSpPr>
          <p:cNvPr id="10243" name="Rectangle 3">
            <a:extLst>
              <a:ext uri="{FF2B5EF4-FFF2-40B4-BE49-F238E27FC236}">
                <a16:creationId xmlns:a16="http://schemas.microsoft.com/office/drawing/2014/main" id="{F8718A8B-3278-4F7D-A263-6681238DEF20}"/>
              </a:ext>
            </a:extLst>
          </p:cNvPr>
          <p:cNvSpPr>
            <a:spLocks noGrp="1" noChangeArrowheads="1"/>
          </p:cNvSpPr>
          <p:nvPr>
            <p:ph type="body" idx="1"/>
          </p:nvPr>
        </p:nvSpPr>
        <p:spPr/>
        <p:txBody>
          <a:bodyPr/>
          <a:lstStyle/>
          <a:p>
            <a:r>
              <a:rPr lang="en-US" altLang="en-US"/>
              <a:t>Suppose we put 100 colored balls in a bag and randomly pull them out.</a:t>
            </a:r>
          </a:p>
          <a:p>
            <a:endParaRPr lang="en-US" altLang="en-US"/>
          </a:p>
          <a:p>
            <a:endParaRPr lang="en-US" altLang="en-US"/>
          </a:p>
          <a:p>
            <a:endParaRPr lang="en-US" altLang="en-US"/>
          </a:p>
          <a:p>
            <a:endParaRPr lang="en-US" altLang="en-US"/>
          </a:p>
          <a:p>
            <a:endParaRPr lang="en-US" altLang="en-US"/>
          </a:p>
          <a:p>
            <a:endParaRPr lang="en-US" altLang="en-US"/>
          </a:p>
          <a:p>
            <a:endParaRPr lang="en-US" altLang="en-US"/>
          </a:p>
        </p:txBody>
      </p:sp>
      <p:sp>
        <p:nvSpPr>
          <p:cNvPr id="10244" name="Text Box 9">
            <a:extLst>
              <a:ext uri="{FF2B5EF4-FFF2-40B4-BE49-F238E27FC236}">
                <a16:creationId xmlns:a16="http://schemas.microsoft.com/office/drawing/2014/main" id="{F668E5BF-AE9A-4454-9161-1AE662F134D3}"/>
              </a:ext>
            </a:extLst>
          </p:cNvPr>
          <p:cNvSpPr txBox="1">
            <a:spLocks noChangeArrowheads="1"/>
          </p:cNvSpPr>
          <p:nvPr/>
        </p:nvSpPr>
        <p:spPr bwMode="auto">
          <a:xfrm>
            <a:off x="1143000" y="1954213"/>
            <a:ext cx="5770563"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u="sng"/>
              <a:t>Color		# 	Probability	Cumulative</a:t>
            </a:r>
          </a:p>
          <a:p>
            <a:pPr eaLnBrk="1" hangingPunct="1">
              <a:spcBef>
                <a:spcPct val="0"/>
              </a:spcBef>
              <a:buFontTx/>
              <a:buNone/>
            </a:pPr>
            <a:r>
              <a:rPr lang="en-US" altLang="en-US"/>
              <a:t>Red		25	     25%		     .25</a:t>
            </a:r>
          </a:p>
          <a:p>
            <a:pPr eaLnBrk="1" hangingPunct="1">
              <a:spcBef>
                <a:spcPct val="0"/>
              </a:spcBef>
              <a:buFontTx/>
              <a:buNone/>
            </a:pPr>
            <a:r>
              <a:rPr lang="en-US" altLang="en-US"/>
              <a:t>Blue		42	     42%		     .67</a:t>
            </a:r>
          </a:p>
          <a:p>
            <a:pPr eaLnBrk="1" hangingPunct="1">
              <a:spcBef>
                <a:spcPct val="0"/>
              </a:spcBef>
              <a:buFontTx/>
              <a:buNone/>
            </a:pPr>
            <a:r>
              <a:rPr lang="en-US" altLang="en-US"/>
              <a:t>Yellow		33	     33%          	     1.0</a:t>
            </a:r>
          </a:p>
        </p:txBody>
      </p:sp>
      <p:grpSp>
        <p:nvGrpSpPr>
          <p:cNvPr id="10245" name="Group 10">
            <a:extLst>
              <a:ext uri="{FF2B5EF4-FFF2-40B4-BE49-F238E27FC236}">
                <a16:creationId xmlns:a16="http://schemas.microsoft.com/office/drawing/2014/main" id="{AD6DEACE-1176-48E4-830F-AF6269093DFA}"/>
              </a:ext>
            </a:extLst>
          </p:cNvPr>
          <p:cNvGrpSpPr>
            <a:grpSpLocks/>
          </p:cNvGrpSpPr>
          <p:nvPr/>
        </p:nvGrpSpPr>
        <p:grpSpPr bwMode="auto">
          <a:xfrm>
            <a:off x="1219200" y="3276600"/>
            <a:ext cx="4352925" cy="1311275"/>
            <a:chOff x="1238" y="2016"/>
            <a:chExt cx="2742" cy="826"/>
          </a:xfrm>
        </p:grpSpPr>
        <p:sp>
          <p:nvSpPr>
            <p:cNvPr id="10247" name="Rectangle 11">
              <a:extLst>
                <a:ext uri="{FF2B5EF4-FFF2-40B4-BE49-F238E27FC236}">
                  <a16:creationId xmlns:a16="http://schemas.microsoft.com/office/drawing/2014/main" id="{0EAD7DB0-BF64-40C9-92FA-F571BBC6FE47}"/>
                </a:ext>
              </a:extLst>
            </p:cNvPr>
            <p:cNvSpPr>
              <a:spLocks noChangeArrowheads="1"/>
            </p:cNvSpPr>
            <p:nvPr/>
          </p:nvSpPr>
          <p:spPr bwMode="auto">
            <a:xfrm>
              <a:off x="1392" y="2016"/>
              <a:ext cx="576" cy="624"/>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a:t>Red</a:t>
              </a:r>
            </a:p>
          </p:txBody>
        </p:sp>
        <p:sp>
          <p:nvSpPr>
            <p:cNvPr id="10248" name="Rectangle 12">
              <a:extLst>
                <a:ext uri="{FF2B5EF4-FFF2-40B4-BE49-F238E27FC236}">
                  <a16:creationId xmlns:a16="http://schemas.microsoft.com/office/drawing/2014/main" id="{174EAF71-A63D-428A-8226-27E1748A8737}"/>
                </a:ext>
              </a:extLst>
            </p:cNvPr>
            <p:cNvSpPr>
              <a:spLocks noChangeArrowheads="1"/>
            </p:cNvSpPr>
            <p:nvPr/>
          </p:nvSpPr>
          <p:spPr bwMode="auto">
            <a:xfrm>
              <a:off x="1968" y="2016"/>
              <a:ext cx="1056" cy="624"/>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a:t>Blue</a:t>
              </a:r>
            </a:p>
          </p:txBody>
        </p:sp>
        <p:sp>
          <p:nvSpPr>
            <p:cNvPr id="10249" name="Rectangle 13">
              <a:extLst>
                <a:ext uri="{FF2B5EF4-FFF2-40B4-BE49-F238E27FC236}">
                  <a16:creationId xmlns:a16="http://schemas.microsoft.com/office/drawing/2014/main" id="{0629C5A7-9C44-4E32-A30D-4428E60929D1}"/>
                </a:ext>
              </a:extLst>
            </p:cNvPr>
            <p:cNvSpPr>
              <a:spLocks noChangeArrowheads="1"/>
            </p:cNvSpPr>
            <p:nvPr/>
          </p:nvSpPr>
          <p:spPr bwMode="auto">
            <a:xfrm>
              <a:off x="3024" y="2016"/>
              <a:ext cx="816" cy="624"/>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a:t>Yellow</a:t>
              </a:r>
            </a:p>
          </p:txBody>
        </p:sp>
        <p:sp>
          <p:nvSpPr>
            <p:cNvPr id="10250" name="Text Box 14">
              <a:extLst>
                <a:ext uri="{FF2B5EF4-FFF2-40B4-BE49-F238E27FC236}">
                  <a16:creationId xmlns:a16="http://schemas.microsoft.com/office/drawing/2014/main" id="{2CF299D3-5029-4755-B9B9-D50C45A70862}"/>
                </a:ext>
              </a:extLst>
            </p:cNvPr>
            <p:cNvSpPr txBox="1">
              <a:spLocks noChangeArrowheads="1"/>
            </p:cNvSpPr>
            <p:nvPr/>
          </p:nvSpPr>
          <p:spPr bwMode="auto">
            <a:xfrm>
              <a:off x="1238" y="2630"/>
              <a:ext cx="274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a:t>0.0	.25	            .67	    1.0</a:t>
              </a:r>
            </a:p>
          </p:txBody>
        </p:sp>
      </p:grpSp>
      <p:sp>
        <p:nvSpPr>
          <p:cNvPr id="310287" name="Text Box 15">
            <a:extLst>
              <a:ext uri="{FF2B5EF4-FFF2-40B4-BE49-F238E27FC236}">
                <a16:creationId xmlns:a16="http://schemas.microsoft.com/office/drawing/2014/main" id="{71CA34D4-1F87-4C90-8F2D-C1647B4D5912}"/>
              </a:ext>
            </a:extLst>
          </p:cNvPr>
          <p:cNvSpPr txBox="1">
            <a:spLocks noChangeArrowheads="1"/>
          </p:cNvSpPr>
          <p:nvPr/>
        </p:nvSpPr>
        <p:spPr bwMode="auto">
          <a:xfrm>
            <a:off x="1143000" y="4900613"/>
            <a:ext cx="42592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a:t>=if(f7&lt;=c$7,“Red”,if(f7&lt;=c$8,“Blue”,“Yellow”))</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0287"/>
                                        </p:tgtEl>
                                        <p:attrNameLst>
                                          <p:attrName>style.visibility</p:attrName>
                                        </p:attrNameLst>
                                      </p:cBhvr>
                                      <p:to>
                                        <p:strVal val="visible"/>
                                      </p:to>
                                    </p:set>
                                    <p:anim calcmode="lin" valueType="num">
                                      <p:cBhvr additive="base">
                                        <p:cTn id="7" dur="500" fill="hold"/>
                                        <p:tgtEl>
                                          <p:spTgt spid="310287"/>
                                        </p:tgtEl>
                                        <p:attrNameLst>
                                          <p:attrName>ppt_x</p:attrName>
                                        </p:attrNameLst>
                                      </p:cBhvr>
                                      <p:tavLst>
                                        <p:tav tm="0">
                                          <p:val>
                                            <p:strVal val="#ppt_x"/>
                                          </p:val>
                                        </p:tav>
                                        <p:tav tm="100000">
                                          <p:val>
                                            <p:strVal val="#ppt_x"/>
                                          </p:val>
                                        </p:tav>
                                      </p:tavLst>
                                    </p:anim>
                                    <p:anim calcmode="lin" valueType="num">
                                      <p:cBhvr additive="base">
                                        <p:cTn id="8" dur="500" fill="hold"/>
                                        <p:tgtEl>
                                          <p:spTgt spid="31028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028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4F375A2B-AD36-42BC-9293-7181050A4F86}"/>
              </a:ext>
            </a:extLst>
          </p:cNvPr>
          <p:cNvSpPr>
            <a:spLocks noGrp="1" noChangeArrowheads="1"/>
          </p:cNvSpPr>
          <p:nvPr>
            <p:ph type="title"/>
          </p:nvPr>
        </p:nvSpPr>
        <p:spPr/>
        <p:txBody>
          <a:bodyPr/>
          <a:lstStyle/>
          <a:p>
            <a:r>
              <a:rPr lang="en-US" altLang="en-US"/>
              <a:t>Types of Simulations</a:t>
            </a:r>
            <a:br>
              <a:rPr lang="en-US" altLang="en-US"/>
            </a:br>
            <a:r>
              <a:rPr lang="en-US" altLang="en-US"/>
              <a:t>Multi-Valued</a:t>
            </a:r>
          </a:p>
        </p:txBody>
      </p:sp>
      <p:sp>
        <p:nvSpPr>
          <p:cNvPr id="11267" name="Rectangle 3">
            <a:extLst>
              <a:ext uri="{FF2B5EF4-FFF2-40B4-BE49-F238E27FC236}">
                <a16:creationId xmlns:a16="http://schemas.microsoft.com/office/drawing/2014/main" id="{2FBB71AE-2B44-4676-9D6F-A29920230E14}"/>
              </a:ext>
            </a:extLst>
          </p:cNvPr>
          <p:cNvSpPr>
            <a:spLocks noGrp="1" noChangeArrowheads="1"/>
          </p:cNvSpPr>
          <p:nvPr>
            <p:ph type="body" idx="1"/>
          </p:nvPr>
        </p:nvSpPr>
        <p:spPr>
          <a:xfrm>
            <a:off x="990600" y="1295400"/>
            <a:ext cx="7543800" cy="4800600"/>
          </a:xfrm>
        </p:spPr>
        <p:txBody>
          <a:bodyPr/>
          <a:lstStyle/>
          <a:p>
            <a:r>
              <a:rPr lang="en-US" altLang="en-US"/>
              <a:t>Using vlookup, where does Red start?</a:t>
            </a:r>
          </a:p>
          <a:p>
            <a:r>
              <a:rPr lang="en-US" altLang="en-US"/>
              <a:t>Grades example.  </a:t>
            </a:r>
          </a:p>
          <a:p>
            <a:pPr lvl="1"/>
            <a:r>
              <a:rPr lang="en-US" altLang="en-US" sz="1600"/>
              <a:t>Equal distribution of grades A through F:</a:t>
            </a:r>
          </a:p>
          <a:p>
            <a:pPr lvl="2">
              <a:buFontTx/>
              <a:buNone/>
            </a:pPr>
            <a:r>
              <a:rPr lang="en-US" altLang="en-US" sz="1600"/>
              <a:t>=randbetween(50,100)</a:t>
            </a:r>
          </a:p>
          <a:p>
            <a:pPr lvl="2">
              <a:buFontTx/>
              <a:buNone/>
            </a:pPr>
            <a:endParaRPr lang="en-US" altLang="en-US" sz="1600"/>
          </a:p>
          <a:p>
            <a:endParaRPr lang="en-US" altLang="en-US"/>
          </a:p>
          <a:p>
            <a:endParaRPr lang="en-US" altLang="en-US"/>
          </a:p>
          <a:p>
            <a:endParaRPr lang="en-US" altLang="en-US"/>
          </a:p>
          <a:p>
            <a:endParaRPr lang="en-US" altLang="en-US"/>
          </a:p>
          <a:p>
            <a:endParaRPr lang="en-US" altLang="en-US"/>
          </a:p>
          <a:p>
            <a:endParaRPr lang="en-US" altLang="en-US"/>
          </a:p>
          <a:p>
            <a:endParaRPr lang="en-US" altLang="en-US"/>
          </a:p>
        </p:txBody>
      </p:sp>
      <p:sp>
        <p:nvSpPr>
          <p:cNvPr id="11268" name="Rectangle 11">
            <a:extLst>
              <a:ext uri="{FF2B5EF4-FFF2-40B4-BE49-F238E27FC236}">
                <a16:creationId xmlns:a16="http://schemas.microsoft.com/office/drawing/2014/main" id="{F34D28AF-AD60-4BA2-8F26-EDB92EB13F5F}"/>
              </a:ext>
            </a:extLst>
          </p:cNvPr>
          <p:cNvSpPr>
            <a:spLocks noChangeArrowheads="1"/>
          </p:cNvSpPr>
          <p:nvPr/>
        </p:nvSpPr>
        <p:spPr bwMode="auto">
          <a:xfrm>
            <a:off x="1371600" y="2971800"/>
            <a:ext cx="1143000" cy="9906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a:t>F</a:t>
            </a:r>
          </a:p>
        </p:txBody>
      </p:sp>
      <p:sp>
        <p:nvSpPr>
          <p:cNvPr id="11269" name="Rectangle 12">
            <a:extLst>
              <a:ext uri="{FF2B5EF4-FFF2-40B4-BE49-F238E27FC236}">
                <a16:creationId xmlns:a16="http://schemas.microsoft.com/office/drawing/2014/main" id="{FD1D4723-405D-461D-92B7-C5130D715A86}"/>
              </a:ext>
            </a:extLst>
          </p:cNvPr>
          <p:cNvSpPr>
            <a:spLocks noChangeArrowheads="1"/>
          </p:cNvSpPr>
          <p:nvPr/>
        </p:nvSpPr>
        <p:spPr bwMode="auto">
          <a:xfrm>
            <a:off x="2514600" y="2971800"/>
            <a:ext cx="1143000" cy="9906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a:t>D</a:t>
            </a:r>
          </a:p>
        </p:txBody>
      </p:sp>
      <p:sp>
        <p:nvSpPr>
          <p:cNvPr id="11270" name="Rectangle 13">
            <a:extLst>
              <a:ext uri="{FF2B5EF4-FFF2-40B4-BE49-F238E27FC236}">
                <a16:creationId xmlns:a16="http://schemas.microsoft.com/office/drawing/2014/main" id="{4F102257-4465-480A-B3C1-E29E86A74910}"/>
              </a:ext>
            </a:extLst>
          </p:cNvPr>
          <p:cNvSpPr>
            <a:spLocks noChangeArrowheads="1"/>
          </p:cNvSpPr>
          <p:nvPr/>
        </p:nvSpPr>
        <p:spPr bwMode="auto">
          <a:xfrm>
            <a:off x="3657600" y="2971800"/>
            <a:ext cx="1143000" cy="9906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a:t>C</a:t>
            </a:r>
          </a:p>
        </p:txBody>
      </p:sp>
      <p:sp>
        <p:nvSpPr>
          <p:cNvPr id="11271" name="Rectangle 14">
            <a:extLst>
              <a:ext uri="{FF2B5EF4-FFF2-40B4-BE49-F238E27FC236}">
                <a16:creationId xmlns:a16="http://schemas.microsoft.com/office/drawing/2014/main" id="{5D568812-DA91-4BA5-A78D-08C01725CBEC}"/>
              </a:ext>
            </a:extLst>
          </p:cNvPr>
          <p:cNvSpPr>
            <a:spLocks noChangeArrowheads="1"/>
          </p:cNvSpPr>
          <p:nvPr/>
        </p:nvSpPr>
        <p:spPr bwMode="auto">
          <a:xfrm>
            <a:off x="4800600" y="2971800"/>
            <a:ext cx="1143000" cy="9906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a:t>B</a:t>
            </a:r>
          </a:p>
        </p:txBody>
      </p:sp>
      <p:sp>
        <p:nvSpPr>
          <p:cNvPr id="11272" name="Rectangle 15">
            <a:extLst>
              <a:ext uri="{FF2B5EF4-FFF2-40B4-BE49-F238E27FC236}">
                <a16:creationId xmlns:a16="http://schemas.microsoft.com/office/drawing/2014/main" id="{4D36C3EB-C2C2-4016-BC56-4B5E9BA5CF2A}"/>
              </a:ext>
            </a:extLst>
          </p:cNvPr>
          <p:cNvSpPr>
            <a:spLocks noChangeArrowheads="1"/>
          </p:cNvSpPr>
          <p:nvPr/>
        </p:nvSpPr>
        <p:spPr bwMode="auto">
          <a:xfrm>
            <a:off x="5943600" y="2971800"/>
            <a:ext cx="1143000" cy="9906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a:t>A</a:t>
            </a:r>
          </a:p>
        </p:txBody>
      </p:sp>
      <p:sp>
        <p:nvSpPr>
          <p:cNvPr id="11273" name="Text Box 16">
            <a:extLst>
              <a:ext uri="{FF2B5EF4-FFF2-40B4-BE49-F238E27FC236}">
                <a16:creationId xmlns:a16="http://schemas.microsoft.com/office/drawing/2014/main" id="{1D4B7D22-2337-4AF7-A83F-B3DDF218F58D}"/>
              </a:ext>
            </a:extLst>
          </p:cNvPr>
          <p:cNvSpPr txBox="1">
            <a:spLocks noChangeArrowheads="1"/>
          </p:cNvSpPr>
          <p:nvPr/>
        </p:nvSpPr>
        <p:spPr bwMode="auto">
          <a:xfrm>
            <a:off x="1127125" y="3946525"/>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endParaRPr lang="en-US" altLang="en-US"/>
          </a:p>
        </p:txBody>
      </p:sp>
      <p:sp>
        <p:nvSpPr>
          <p:cNvPr id="11274" name="Text Box 17">
            <a:extLst>
              <a:ext uri="{FF2B5EF4-FFF2-40B4-BE49-F238E27FC236}">
                <a16:creationId xmlns:a16="http://schemas.microsoft.com/office/drawing/2014/main" id="{BFBCC6D8-DA84-4010-9E2E-F7E8E8121F83}"/>
              </a:ext>
            </a:extLst>
          </p:cNvPr>
          <p:cNvSpPr txBox="1">
            <a:spLocks noChangeArrowheads="1"/>
          </p:cNvSpPr>
          <p:nvPr/>
        </p:nvSpPr>
        <p:spPr bwMode="auto">
          <a:xfrm>
            <a:off x="1050925" y="4022725"/>
            <a:ext cx="57673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a:t>50	      60             70               80              90            100</a:t>
            </a:r>
          </a:p>
        </p:txBody>
      </p:sp>
    </p:spTree>
  </p:cSld>
  <p:clrMapOvr>
    <a:masterClrMapping/>
  </p:clrMapOvr>
</p:sld>
</file>

<file path=ppt/theme/theme1.xml><?xml version="1.0" encoding="utf-8"?>
<a:theme xmlns:a="http://schemas.openxmlformats.org/drawingml/2006/main" name="Default Design">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12700" cap="flat" cmpd="sng" algn="ctr">
          <a:solidFill>
            <a:srgbClr val="000000"/>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FFFFF"/>
        </a:solidFill>
        <a:ln w="12700" cap="flat" cmpd="sng" algn="ctr">
          <a:solidFill>
            <a:srgbClr val="000000"/>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11232</TotalTime>
  <Words>862</Words>
  <Application>Microsoft Office PowerPoint</Application>
  <PresentationFormat>On-screen Show (4:3)</PresentationFormat>
  <Paragraphs>175</Paragraphs>
  <Slides>14</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Arial Narrow</vt:lpstr>
      <vt:lpstr>Wingdings</vt:lpstr>
      <vt:lpstr>Default Design</vt:lpstr>
      <vt:lpstr>MGT 4140  Business Modeling    Simulation  Apr 4, 2022</vt:lpstr>
      <vt:lpstr>Agenda</vt:lpstr>
      <vt:lpstr>Simulation</vt:lpstr>
      <vt:lpstr>Simulation</vt:lpstr>
      <vt:lpstr>Simulation</vt:lpstr>
      <vt:lpstr>Types of Simulations</vt:lpstr>
      <vt:lpstr>Types of Simulations 2-Value: Coin Toss</vt:lpstr>
      <vt:lpstr>Types of Simulations Multi-Valued</vt:lpstr>
      <vt:lpstr>Types of Simulations Multi-Valued</vt:lpstr>
      <vt:lpstr>Agenda</vt:lpstr>
      <vt:lpstr>  Problem 1 </vt:lpstr>
      <vt:lpstr>  Problem 2 – Queuing System </vt:lpstr>
      <vt:lpstr>  Problem 2 – Queuing System </vt:lpstr>
      <vt:lpstr>  Exponential Distribution</vt:lpstr>
    </vt:vector>
  </TitlesOfParts>
  <Company>Holiday Hospitality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Express Brand Plan FY 2000</dc:title>
  <dc:creator>BHR End-User</dc:creator>
  <cp:lastModifiedBy>Steve Wong</cp:lastModifiedBy>
  <cp:revision>305</cp:revision>
  <cp:lastPrinted>2001-07-26T14:32:14Z</cp:lastPrinted>
  <dcterms:created xsi:type="dcterms:W3CDTF">2000-07-14T01:17:56Z</dcterms:created>
  <dcterms:modified xsi:type="dcterms:W3CDTF">2021-12-23T15:26:02Z</dcterms:modified>
</cp:coreProperties>
</file>