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1360" r:id="rId2"/>
    <p:sldId id="1440" r:id="rId3"/>
    <p:sldId id="1454" r:id="rId4"/>
    <p:sldId id="1483" r:id="rId5"/>
    <p:sldId id="1461" r:id="rId6"/>
    <p:sldId id="1459" r:id="rId7"/>
    <p:sldId id="1450" r:id="rId8"/>
    <p:sldId id="1466" r:id="rId9"/>
    <p:sldId id="1460" r:id="rId10"/>
    <p:sldId id="1484" r:id="rId11"/>
    <p:sldId id="1462" r:id="rId12"/>
    <p:sldId id="1463" r:id="rId13"/>
    <p:sldId id="1464" r:id="rId14"/>
    <p:sldId id="1425" r:id="rId15"/>
    <p:sldId id="1467" r:id="rId16"/>
    <p:sldId id="1490" r:id="rId17"/>
    <p:sldId id="1485" r:id="rId18"/>
    <p:sldId id="1492" r:id="rId19"/>
    <p:sldId id="1493" r:id="rId20"/>
    <p:sldId id="1491" r:id="rId21"/>
    <p:sldId id="1489" r:id="rId22"/>
    <p:sldId id="1494" r:id="rId23"/>
    <p:sldId id="1496" r:id="rId24"/>
    <p:sldId id="1495" r:id="rId25"/>
    <p:sldId id="1497" r:id="rId26"/>
  </p:sldIdLst>
  <p:sldSz cx="9144000" cy="6858000" type="screen4x3"/>
  <p:notesSz cx="6980238" cy="9236075"/>
  <p:defaultTextStyle>
    <a:defPPr>
      <a:defRPr lang="en-US"/>
    </a:defPPr>
    <a:lvl1pPr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923">
          <p15:clr>
            <a:srgbClr val="A4A3A4"/>
          </p15:clr>
        </p15:guide>
        <p15:guide id="2" pos="2200">
          <p15:clr>
            <a:srgbClr val="A4A3A4"/>
          </p15:clr>
        </p15:guide>
      </p15:sldGuideLst>
    </p:ext>
    <p:ext uri="{2D200454-40CA-4A62-9FC3-DE9A4176ACB9}">
      <p15:notesGuideLst xmlns:p15="http://schemas.microsoft.com/office/powerpoint/2012/main">
        <p15:guide id="1" orient="horz" pos="2909">
          <p15:clr>
            <a:srgbClr val="A4A3A4"/>
          </p15:clr>
        </p15:guide>
        <p15:guide id="2" pos="219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1764" y="60"/>
      </p:cViewPr>
      <p:guideLst>
        <p:guide orient="horz" pos="2923"/>
        <p:guide pos="220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904" y="72"/>
      </p:cViewPr>
      <p:guideLst>
        <p:guide orient="horz" pos="2909"/>
        <p:guide pos="219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1CB4BDE-2204-4B11-967F-0CC213B84921}"/>
              </a:ext>
            </a:extLst>
          </p:cNvPr>
          <p:cNvSpPr>
            <a:spLocks noGrp="1" noChangeArrowheads="1"/>
          </p:cNvSpPr>
          <p:nvPr>
            <p:ph type="body" sz="quarter" idx="3"/>
          </p:nvPr>
        </p:nvSpPr>
        <p:spPr bwMode="auto">
          <a:xfrm>
            <a:off x="930275" y="4384675"/>
            <a:ext cx="5118100" cy="4156075"/>
          </a:xfrm>
          <a:prstGeom prst="rect">
            <a:avLst/>
          </a:prstGeom>
          <a:noFill/>
          <a:ln w="9525">
            <a:noFill/>
            <a:miter lim="800000"/>
            <a:headEnd/>
            <a:tailEnd/>
          </a:ln>
          <a:effectLst/>
        </p:spPr>
        <p:txBody>
          <a:bodyPr vert="horz" wrap="square" lIns="95250" tIns="47625" rIns="95250" bIns="476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1" name="Rectangle 3">
            <a:extLst>
              <a:ext uri="{FF2B5EF4-FFF2-40B4-BE49-F238E27FC236}">
                <a16:creationId xmlns:a16="http://schemas.microsoft.com/office/drawing/2014/main" id="{67437EC1-C5CD-4654-B8A5-8BC440E733DD}"/>
              </a:ext>
            </a:extLst>
          </p:cNvPr>
          <p:cNvSpPr>
            <a:spLocks noGrp="1" noRot="1" noChangeAspect="1" noChangeArrowheads="1" noTextEdit="1"/>
          </p:cNvSpPr>
          <p:nvPr>
            <p:ph type="sldImg" idx="2"/>
          </p:nvPr>
        </p:nvSpPr>
        <p:spPr bwMode="auto">
          <a:xfrm>
            <a:off x="1190625" y="700088"/>
            <a:ext cx="4598988" cy="34496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1pPr>
    <a:lvl2pPr marL="465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2pPr>
    <a:lvl3pPr marL="931863"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3pPr>
    <a:lvl4pPr marL="1397000"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4pPr>
    <a:lvl5pPr marL="1862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7026EF4-18C1-4EFE-8644-E3DCC1CB3ED1}"/>
              </a:ext>
            </a:extLst>
          </p:cNvPr>
          <p:cNvSpPr>
            <a:spLocks noGrp="1" noRot="1" noChangeAspect="1" noChangeArrowheads="1" noTextEdit="1"/>
          </p:cNvSpPr>
          <p:nvPr>
            <p:ph type="sldImg"/>
          </p:nvPr>
        </p:nvSpPr>
        <p:spPr>
          <a:ln cap="flat"/>
        </p:spPr>
      </p:sp>
      <p:sp>
        <p:nvSpPr>
          <p:cNvPr id="4099" name="Rectangle 3">
            <a:extLst>
              <a:ext uri="{FF2B5EF4-FFF2-40B4-BE49-F238E27FC236}">
                <a16:creationId xmlns:a16="http://schemas.microsoft.com/office/drawing/2014/main" id="{DC991916-E970-4BC3-B314-74A126A5491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84616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7629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9024461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25754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427F5D6-64EB-4FEE-A2F6-5AACCE8FDA84}"/>
              </a:ext>
            </a:extLst>
          </p:cNvPr>
          <p:cNvSpPr>
            <a:spLocks noGrp="1" noRot="1" noChangeAspect="1" noChangeArrowheads="1" noTextEdit="1"/>
          </p:cNvSpPr>
          <p:nvPr>
            <p:ph type="sldImg"/>
          </p:nvPr>
        </p:nvSpPr>
        <p:spPr>
          <a:ln cap="flat"/>
        </p:spPr>
      </p:sp>
      <p:sp>
        <p:nvSpPr>
          <p:cNvPr id="16387" name="Rectangle 3">
            <a:extLst>
              <a:ext uri="{FF2B5EF4-FFF2-40B4-BE49-F238E27FC236}">
                <a16:creationId xmlns:a16="http://schemas.microsoft.com/office/drawing/2014/main" id="{243BA559-E976-4435-A5D6-05CE2665B2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2350873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17585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9978644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0119932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417286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8FD2056-518A-4C4B-93C8-62648AEDE2E8}"/>
              </a:ext>
            </a:extLst>
          </p:cNvPr>
          <p:cNvSpPr>
            <a:spLocks noGrp="1" noRot="1" noChangeAspect="1" noChangeArrowheads="1" noTextEdit="1"/>
          </p:cNvSpPr>
          <p:nvPr>
            <p:ph type="sldImg"/>
          </p:nvPr>
        </p:nvSpPr>
        <p:spPr>
          <a:ln cap="flat"/>
        </p:spPr>
      </p:sp>
      <p:sp>
        <p:nvSpPr>
          <p:cNvPr id="6147" name="Rectangle 3">
            <a:extLst>
              <a:ext uri="{FF2B5EF4-FFF2-40B4-BE49-F238E27FC236}">
                <a16:creationId xmlns:a16="http://schemas.microsoft.com/office/drawing/2014/main" id="{8EFA59D8-F38E-4CB3-A86B-554A4180928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32159413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07583038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5036106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0210535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6944125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7904823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98A09B0-506F-4CC6-B60B-C46DF907F305}"/>
              </a:ext>
            </a:extLst>
          </p:cNvPr>
          <p:cNvSpPr>
            <a:spLocks noGrp="1" noRot="1" noChangeAspect="1" noChangeArrowheads="1" noTextEdit="1"/>
          </p:cNvSpPr>
          <p:nvPr>
            <p:ph type="sldImg"/>
          </p:nvPr>
        </p:nvSpPr>
        <p:spPr>
          <a:ln cap="flat"/>
        </p:spPr>
      </p:sp>
      <p:sp>
        <p:nvSpPr>
          <p:cNvPr id="8195" name="Rectangle 3">
            <a:extLst>
              <a:ext uri="{FF2B5EF4-FFF2-40B4-BE49-F238E27FC236}">
                <a16:creationId xmlns:a16="http://schemas.microsoft.com/office/drawing/2014/main" id="{7C4B4113-FBC8-4C95-9A4C-4386FFD859D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308281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8824789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0BAC152A-4C54-42A8-98C5-D9F7900B8407}"/>
              </a:ext>
            </a:extLst>
          </p:cNvPr>
          <p:cNvSpPr>
            <a:spLocks noGrp="1" noRot="1" noChangeAspect="1" noChangeArrowheads="1" noTextEdit="1"/>
          </p:cNvSpPr>
          <p:nvPr>
            <p:ph type="sldImg"/>
          </p:nvPr>
        </p:nvSpPr>
        <p:spPr>
          <a:ln cap="flat"/>
        </p:spPr>
      </p:sp>
      <p:sp>
        <p:nvSpPr>
          <p:cNvPr id="12291" name="Rectangle 3">
            <a:extLst>
              <a:ext uri="{FF2B5EF4-FFF2-40B4-BE49-F238E27FC236}">
                <a16:creationId xmlns:a16="http://schemas.microsoft.com/office/drawing/2014/main" id="{C78F2896-85F8-40ED-B19C-343895424F7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900952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71759C1-CDB7-4557-9295-4AB5085904C1}"/>
              </a:ext>
            </a:extLst>
          </p:cNvPr>
          <p:cNvSpPr>
            <a:spLocks noGrp="1" noRot="1" noChangeAspect="1" noChangeArrowheads="1" noTextEdit="1"/>
          </p:cNvSpPr>
          <p:nvPr>
            <p:ph type="sldImg"/>
          </p:nvPr>
        </p:nvSpPr>
        <p:spPr>
          <a:ln cap="flat"/>
        </p:spPr>
      </p:sp>
      <p:sp>
        <p:nvSpPr>
          <p:cNvPr id="10243" name="Rectangle 3">
            <a:extLst>
              <a:ext uri="{FF2B5EF4-FFF2-40B4-BE49-F238E27FC236}">
                <a16:creationId xmlns:a16="http://schemas.microsoft.com/office/drawing/2014/main" id="{58F6EC07-497E-4CB2-96D5-63167B930B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2624741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108411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4321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3619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271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675150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76187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2617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17522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94335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18475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90391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1DC708C4-359B-4E7A-9CCD-579D3D91102F}"/>
              </a:ext>
            </a:extLst>
          </p:cNvPr>
          <p:cNvSpPr>
            <a:spLocks noGrp="1" noChangeArrowheads="1"/>
          </p:cNvSpPr>
          <p:nvPr>
            <p:ph type="title"/>
          </p:nvPr>
        </p:nvSpPr>
        <p:spPr bwMode="auto">
          <a:xfrm>
            <a:off x="762000" y="228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123A4427-1B53-4644-9DA8-21530DC5E7F8}"/>
              </a:ext>
            </a:extLst>
          </p:cNvPr>
          <p:cNvSpPr>
            <a:spLocks noGrp="1" noChangeArrowheads="1"/>
          </p:cNvSpPr>
          <p:nvPr>
            <p:ph type="body" idx="1"/>
          </p:nvPr>
        </p:nvSpPr>
        <p:spPr bwMode="auto">
          <a:xfrm>
            <a:off x="762000" y="1295400"/>
            <a:ext cx="7772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D8397D1-CFD3-44B3-882F-225769BB5E04}"/>
              </a:ext>
            </a:extLst>
          </p:cNvPr>
          <p:cNvSpPr>
            <a:spLocks noChangeArrowheads="1"/>
          </p:cNvSpPr>
          <p:nvPr/>
        </p:nvSpPr>
        <p:spPr bwMode="auto">
          <a:xfrm>
            <a:off x="5105400" y="6196013"/>
            <a:ext cx="3489325" cy="241300"/>
          </a:xfrm>
          <a:prstGeom prst="rect">
            <a:avLst/>
          </a:prstGeom>
          <a:noFill/>
          <a:ln w="9525">
            <a:noFill/>
            <a:miter lim="800000"/>
            <a:headEnd/>
            <a:tailEnd/>
          </a:ln>
          <a:effec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r"/>
            <a:r>
              <a:rPr lang="en-US" altLang="en-US" sz="1000" dirty="0"/>
              <a:t>MGT4140_09.pptx/Mar 21, 2022/Page </a:t>
            </a:r>
            <a:fld id="{F5591DAF-E84F-4A58-A207-FEB40B85C59B}" type="slidenum">
              <a:rPr lang="en-US" altLang="en-US" sz="1000"/>
              <a:pPr algn="r"/>
              <a:t>‹#›</a:t>
            </a:fld>
            <a:endParaRPr lang="en-US" altLang="en-US" sz="1000" dirty="0"/>
          </a:p>
        </p:txBody>
      </p:sp>
      <p:sp>
        <p:nvSpPr>
          <p:cNvPr id="1029" name="Rectangle 5">
            <a:extLst>
              <a:ext uri="{FF2B5EF4-FFF2-40B4-BE49-F238E27FC236}">
                <a16:creationId xmlns:a16="http://schemas.microsoft.com/office/drawing/2014/main" id="{021ACF2E-5E4D-4D59-B2E8-C681A0D7A6EC}"/>
              </a:ext>
            </a:extLst>
          </p:cNvPr>
          <p:cNvSpPr>
            <a:spLocks noChangeArrowheads="1"/>
          </p:cNvSpPr>
          <p:nvPr/>
        </p:nvSpPr>
        <p:spPr bwMode="auto">
          <a:xfrm>
            <a:off x="914400" y="6196013"/>
            <a:ext cx="35067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l"/>
            <a:r>
              <a:rPr lang="en-US" altLang="en-US" sz="1200" b="1"/>
              <a:t>Georgia State University - Confidential</a:t>
            </a:r>
          </a:p>
        </p:txBody>
      </p:sp>
      <p:sp>
        <p:nvSpPr>
          <p:cNvPr id="1030" name="Line 6">
            <a:extLst>
              <a:ext uri="{FF2B5EF4-FFF2-40B4-BE49-F238E27FC236}">
                <a16:creationId xmlns:a16="http://schemas.microsoft.com/office/drawing/2014/main" id="{FDF5435D-83C3-4578-B8CC-89EBBEFB9583}"/>
              </a:ext>
            </a:extLst>
          </p:cNvPr>
          <p:cNvSpPr>
            <a:spLocks noChangeShapeType="1"/>
          </p:cNvSpPr>
          <p:nvPr/>
        </p:nvSpPr>
        <p:spPr bwMode="auto">
          <a:xfrm>
            <a:off x="1001713" y="11430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31" name="Line 7">
            <a:extLst>
              <a:ext uri="{FF2B5EF4-FFF2-40B4-BE49-F238E27FC236}">
                <a16:creationId xmlns:a16="http://schemas.microsoft.com/office/drawing/2014/main" id="{2238A2E2-0B03-4224-9357-72D0B32D8853}"/>
              </a:ext>
            </a:extLst>
          </p:cNvPr>
          <p:cNvSpPr>
            <a:spLocks noChangeShapeType="1"/>
          </p:cNvSpPr>
          <p:nvPr/>
        </p:nvSpPr>
        <p:spPr bwMode="auto">
          <a:xfrm>
            <a:off x="1001713" y="61722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eaLnBrk="0" fontAlgn="base" hangingPunct="0">
        <a:spcBef>
          <a:spcPct val="0"/>
        </a:spcBef>
        <a:spcAft>
          <a:spcPct val="0"/>
        </a:spcAft>
        <a:defRPr sz="2000" b="1">
          <a:solidFill>
            <a:schemeClr val="tx2"/>
          </a:solidFill>
          <a:latin typeface="Arial" charset="0"/>
        </a:defRPr>
      </a:lvl6pPr>
      <a:lvl7pPr marL="914400" algn="l" rtl="0" eaLnBrk="0" fontAlgn="base" hangingPunct="0">
        <a:spcBef>
          <a:spcPct val="0"/>
        </a:spcBef>
        <a:spcAft>
          <a:spcPct val="0"/>
        </a:spcAft>
        <a:defRPr sz="2000" b="1">
          <a:solidFill>
            <a:schemeClr val="tx2"/>
          </a:solidFill>
          <a:latin typeface="Arial" charset="0"/>
        </a:defRPr>
      </a:lvl7pPr>
      <a:lvl8pPr marL="1371600" algn="l" rtl="0" eaLnBrk="0" fontAlgn="base" hangingPunct="0">
        <a:spcBef>
          <a:spcPct val="0"/>
        </a:spcBef>
        <a:spcAft>
          <a:spcPct val="0"/>
        </a:spcAft>
        <a:defRPr sz="2000" b="1">
          <a:solidFill>
            <a:schemeClr val="tx2"/>
          </a:solidFill>
          <a:latin typeface="Arial" charset="0"/>
        </a:defRPr>
      </a:lvl8pPr>
      <a:lvl9pPr marL="1828800" algn="l" rtl="0" eaLnBrk="0" fontAlgn="base" hangingPunct="0">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1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12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516671A-8466-43BB-8371-67A26F12BD89}"/>
              </a:ext>
            </a:extLst>
          </p:cNvPr>
          <p:cNvSpPr>
            <a:spLocks noGrp="1" noChangeArrowheads="1"/>
          </p:cNvSpPr>
          <p:nvPr>
            <p:ph type="ctrTitle"/>
          </p:nvPr>
        </p:nvSpPr>
        <p:spPr>
          <a:xfrm>
            <a:off x="533400" y="2743200"/>
            <a:ext cx="7772400" cy="2057400"/>
          </a:xfrm>
          <a:noFill/>
        </p:spPr>
        <p:txBody>
          <a:bodyPr/>
          <a:lstStyle/>
          <a:p>
            <a:pPr algn="ctr"/>
            <a:r>
              <a:rPr lang="en-US" altLang="en-US" sz="1800" dirty="0"/>
              <a:t>MGT 4140</a:t>
            </a:r>
            <a:br>
              <a:rPr lang="en-US" altLang="en-US" sz="1800" dirty="0"/>
            </a:br>
            <a:br>
              <a:rPr lang="en-US" altLang="en-US" sz="1800" dirty="0"/>
            </a:br>
            <a:r>
              <a:rPr lang="en-US" altLang="en-US" sz="1800" dirty="0"/>
              <a:t>Business Modeling</a:t>
            </a:r>
            <a:br>
              <a:rPr lang="en-US" altLang="en-US" sz="1800" dirty="0"/>
            </a:br>
            <a:br>
              <a:rPr lang="en-US" altLang="en-US" sz="1800" dirty="0"/>
            </a:br>
            <a:r>
              <a:rPr lang="en-US" altLang="en-US" sz="1800" dirty="0"/>
              <a:t>Network Model</a:t>
            </a:r>
            <a:br>
              <a:rPr lang="en-US" altLang="en-US" sz="1800" dirty="0"/>
            </a:br>
            <a:br>
              <a:rPr lang="en-US" altLang="en-US" sz="1800" dirty="0"/>
            </a:br>
            <a:r>
              <a:rPr lang="en-US" altLang="en-US" sz="1600" dirty="0"/>
              <a:t>Mar 21,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02317"/>
            <a:ext cx="7467600" cy="6715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endParaRPr kumimoji="1" lang="en-US" sz="1600" dirty="0"/>
          </a:p>
          <a:p>
            <a:r>
              <a:rPr kumimoji="1" lang="en-US" sz="1600" dirty="0"/>
              <a:t>Grand Prix wants to find the lowest-cost shipping plan for meeting the demands of the four regions without exceeding capacities of the plants.</a:t>
            </a:r>
          </a:p>
          <a:p>
            <a:endParaRPr kumimoji="1" lang="en-US" dirty="0"/>
          </a:p>
          <a:p>
            <a:r>
              <a:rPr kumimoji="1" lang="en-US" sz="1600" dirty="0"/>
              <a:t>The company must decide exactly the number of autos to send from each plant to reach region – a shipping plan.</a:t>
            </a:r>
          </a:p>
          <a:p>
            <a:endParaRPr kumimoji="1" lang="en-US" dirty="0"/>
          </a:p>
          <a:p>
            <a:r>
              <a:rPr lang="en-US" dirty="0"/>
              <a:t>A typical transportation problem requires three sets of numbers:</a:t>
            </a:r>
          </a:p>
          <a:p>
            <a:endParaRPr lang="en-US" dirty="0"/>
          </a:p>
          <a:p>
            <a:pPr lvl="1"/>
            <a:r>
              <a:rPr lang="en-US" sz="1600" dirty="0"/>
              <a:t>Capacities (or supplies) – indicates the most each plant can supply in a given amount of time.</a:t>
            </a:r>
          </a:p>
          <a:p>
            <a:pPr lvl="1"/>
            <a:r>
              <a:rPr lang="en-US" sz="1600" dirty="0"/>
              <a:t>Demands ( or requirements) – typically estimated from some type of forecasting model. Often demands are based on historical customer demand data.</a:t>
            </a:r>
          </a:p>
          <a:p>
            <a:pPr lvl="1"/>
            <a:r>
              <a:rPr lang="en-US" sz="1600" dirty="0"/>
              <a:t>Unit shipping (and possibly production) costs – come from a transportation cost analysis.</a:t>
            </a:r>
          </a:p>
          <a:p>
            <a:endParaRPr kumimoji="1" lang="en-US" sz="1600" dirty="0"/>
          </a:p>
          <a:p>
            <a:endParaRPr lang="en-US" dirty="0"/>
          </a:p>
          <a:p>
            <a:pPr>
              <a:lnSpc>
                <a:spcPct val="90000"/>
              </a:lnSpc>
              <a:spcBef>
                <a:spcPct val="0"/>
              </a:spcBef>
            </a:pPr>
            <a:endParaRPr lang="en-US" alt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107008353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Develop the Model</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143000"/>
            <a:ext cx="7467600" cy="59770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pPr marL="381000" indent="-381000"/>
            <a:r>
              <a:rPr lang="en-US" dirty="0"/>
              <a:t>To develop this model, proceed as follows.</a:t>
            </a:r>
          </a:p>
          <a:p>
            <a:pPr marL="381000" indent="-381000"/>
            <a:endParaRPr lang="en-US" dirty="0"/>
          </a:p>
          <a:p>
            <a:pPr marL="800100" lvl="1" indent="-342900">
              <a:buFontTx/>
              <a:buAutoNum type="arabicPeriod"/>
            </a:pPr>
            <a:r>
              <a:rPr lang="en-US" sz="1600" b="1" dirty="0"/>
              <a:t>Inputs</a:t>
            </a:r>
            <a:r>
              <a:rPr lang="en-US" sz="1600" dirty="0"/>
              <a:t>. Enter the unit shipping costs, plant capacities region  demands in the shaded ranges.</a:t>
            </a:r>
          </a:p>
          <a:p>
            <a:pPr marL="800100" lvl="1" indent="-342900">
              <a:buFontTx/>
              <a:buAutoNum type="arabicPeriod"/>
            </a:pPr>
            <a:r>
              <a:rPr lang="en-US" sz="1600" b="1" dirty="0"/>
              <a:t>Shipping Plan</a:t>
            </a:r>
            <a:r>
              <a:rPr lang="en-US" sz="1600" dirty="0"/>
              <a:t>. Enter any trial values for the shipments from each plant to each regions in the </a:t>
            </a:r>
            <a:r>
              <a:rPr lang="en-US" sz="1600" dirty="0" err="1"/>
              <a:t>Shipping_plan</a:t>
            </a:r>
            <a:r>
              <a:rPr lang="en-US" sz="1600" dirty="0"/>
              <a:t> range. </a:t>
            </a:r>
          </a:p>
          <a:p>
            <a:pPr marL="800100" lvl="1" indent="-342900">
              <a:buFontTx/>
              <a:buAutoNum type="arabicPeriod"/>
            </a:pPr>
            <a:r>
              <a:rPr lang="en-US" sz="1600" b="1" dirty="0"/>
              <a:t>Numbers shipped from plants</a:t>
            </a:r>
            <a:r>
              <a:rPr lang="en-US" sz="1600" dirty="0"/>
              <a:t>. Need to calculate the amount shipped out of each plant with row sums in the range G13:G15.</a:t>
            </a:r>
          </a:p>
          <a:p>
            <a:pPr marL="800100" lvl="1" indent="-342900">
              <a:buFontTx/>
              <a:buAutoNum type="arabicPeriod"/>
            </a:pPr>
            <a:r>
              <a:rPr lang="en-US" sz="1600" b="1" dirty="0"/>
              <a:t>Amounts received by regions</a:t>
            </a:r>
            <a:r>
              <a:rPr lang="en-US" sz="1600" dirty="0"/>
              <a:t>. Calculate the amount shipped to each region with columns sums in the range C16:F16.</a:t>
            </a:r>
          </a:p>
          <a:p>
            <a:pPr marL="800100" lvl="1" indent="-342900">
              <a:buFontTx/>
              <a:buAutoNum type="arabicPeriod"/>
            </a:pPr>
            <a:r>
              <a:rPr lang="en-US" sz="1600" b="1" dirty="0"/>
              <a:t>Total shipping cost</a:t>
            </a:r>
            <a:r>
              <a:rPr lang="en-US" sz="1600" dirty="0"/>
              <a:t>. Calculate the total cost of shipping power. </a:t>
            </a:r>
            <a:r>
              <a:rPr lang="en-US" sz="1600" dirty="0" err="1"/>
              <a:t>TotalCost</a:t>
            </a:r>
            <a:r>
              <a:rPr lang="en-US" sz="1600" dirty="0"/>
              <a:t> cell with the formula </a:t>
            </a:r>
            <a:r>
              <a:rPr lang="en-US" sz="1600" b="1" dirty="0"/>
              <a:t>=SUMPRODUCT(C6:F8,Shipping_plan)</a:t>
            </a:r>
            <a:r>
              <a:rPr lang="en-US" sz="1600" dirty="0"/>
              <a:t>. </a:t>
            </a:r>
          </a:p>
          <a:p>
            <a:pPr marL="381000" indent="-381000"/>
            <a:endParaRPr lang="en-US" dirty="0"/>
          </a:p>
          <a:p>
            <a:pPr marL="381000" indent="-381000"/>
            <a:r>
              <a:rPr lang="en-US" dirty="0"/>
              <a:t>Invoke the Solver with the appropriate settings.</a:t>
            </a:r>
          </a:p>
          <a:p>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127270589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Spreadsheet Model</a:t>
            </a:r>
          </a:p>
        </p:txBody>
      </p:sp>
      <p:pic>
        <p:nvPicPr>
          <p:cNvPr id="4" name="Picture 8" descr="Fig05_02">
            <a:extLst>
              <a:ext uri="{FF2B5EF4-FFF2-40B4-BE49-F238E27FC236}">
                <a16:creationId xmlns:a16="http://schemas.microsoft.com/office/drawing/2014/main" id="{206B08E7-75FD-4006-BDDC-9EC032F285B0}"/>
              </a:ext>
            </a:extLst>
          </p:cNvPr>
          <p:cNvPicPr>
            <a:picLocks noChangeAspect="1" noChangeArrowheads="1"/>
          </p:cNvPicPr>
          <p:nvPr/>
        </p:nvPicPr>
        <p:blipFill>
          <a:blip r:embed="rId3" cstate="print"/>
          <a:srcRect/>
          <a:stretch>
            <a:fillRect/>
          </a:stretch>
        </p:blipFill>
        <p:spPr bwMode="auto">
          <a:xfrm>
            <a:off x="457200" y="1371600"/>
            <a:ext cx="8229600" cy="3429000"/>
          </a:xfrm>
          <a:prstGeom prst="rect">
            <a:avLst/>
          </a:prstGeom>
          <a:noFill/>
        </p:spPr>
      </p:pic>
    </p:spTree>
    <p:extLst>
      <p:ext uri="{BB962C8B-B14F-4D97-AF65-F5344CB8AC3E}">
        <p14:creationId xmlns:p14="http://schemas.microsoft.com/office/powerpoint/2010/main" val="414093563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Spreadsheet Model</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371600"/>
            <a:ext cx="2438400" cy="3884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square">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A good shipping plan tries to use cheap routes, but it is constrained by capacities and demands.</a:t>
            </a:r>
          </a:p>
          <a:p>
            <a:endParaRPr lang="en-US" dirty="0"/>
          </a:p>
          <a:p>
            <a:r>
              <a:rPr lang="en-US" dirty="0"/>
              <a:t>It is typical in transportation models, especially large models, that only a relatively few of the possible routes are used.</a:t>
            </a:r>
          </a:p>
          <a:p>
            <a:pPr eaLnBrk="1" hangingPunct="1">
              <a:spcBef>
                <a:spcPct val="0"/>
              </a:spcBef>
            </a:pPr>
            <a:endParaRPr lang="en-US" altLang="en-US" dirty="0"/>
          </a:p>
        </p:txBody>
      </p:sp>
      <p:pic>
        <p:nvPicPr>
          <p:cNvPr id="4" name="Picture 3">
            <a:extLst>
              <a:ext uri="{FF2B5EF4-FFF2-40B4-BE49-F238E27FC236}">
                <a16:creationId xmlns:a16="http://schemas.microsoft.com/office/drawing/2014/main" id="{278AC8F7-C04E-4893-BEDA-8F13B23ED69E}"/>
              </a:ext>
            </a:extLst>
          </p:cNvPr>
          <p:cNvPicPr>
            <a:picLocks noChangeAspect="1"/>
          </p:cNvPicPr>
          <p:nvPr/>
        </p:nvPicPr>
        <p:blipFill>
          <a:blip r:embed="rId3"/>
          <a:stretch>
            <a:fillRect/>
          </a:stretch>
        </p:blipFill>
        <p:spPr>
          <a:xfrm>
            <a:off x="3505200" y="533400"/>
            <a:ext cx="5353050" cy="5600700"/>
          </a:xfrm>
          <a:prstGeom prst="rect">
            <a:avLst/>
          </a:prstGeom>
        </p:spPr>
      </p:pic>
    </p:spTree>
    <p:extLst>
      <p:ext uri="{BB962C8B-B14F-4D97-AF65-F5344CB8AC3E}">
        <p14:creationId xmlns:p14="http://schemas.microsoft.com/office/powerpoint/2010/main" val="4243354731"/>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9">
            <a:extLst>
              <a:ext uri="{FF2B5EF4-FFF2-40B4-BE49-F238E27FC236}">
                <a16:creationId xmlns:a16="http://schemas.microsoft.com/office/drawing/2014/main" id="{40E31F7F-6A04-40D6-8816-44EDE9FF7B6B}"/>
              </a:ext>
            </a:extLst>
          </p:cNvPr>
          <p:cNvSpPr>
            <a:spLocks noGrp="1" noChangeArrowheads="1"/>
          </p:cNvSpPr>
          <p:nvPr>
            <p:ph type="title"/>
          </p:nvPr>
        </p:nvSpPr>
        <p:spPr/>
        <p:txBody>
          <a:bodyPr/>
          <a:lstStyle/>
          <a:p>
            <a:r>
              <a:rPr lang="en-US" altLang="en-US"/>
              <a:t>Agenda</a:t>
            </a:r>
          </a:p>
        </p:txBody>
      </p:sp>
      <p:sp>
        <p:nvSpPr>
          <p:cNvPr id="15363" name="Rectangle 67">
            <a:extLst>
              <a:ext uri="{FF2B5EF4-FFF2-40B4-BE49-F238E27FC236}">
                <a16:creationId xmlns:a16="http://schemas.microsoft.com/office/drawing/2014/main" id="{02B567D1-01FB-4C8B-96D6-4859BA4EFF48}"/>
              </a:ext>
            </a:extLst>
          </p:cNvPr>
          <p:cNvSpPr>
            <a:spLocks noChangeArrowheads="1"/>
          </p:cNvSpPr>
          <p:nvPr/>
        </p:nvSpPr>
        <p:spPr bwMode="auto">
          <a:xfrm>
            <a:off x="2362200" y="4495800"/>
            <a:ext cx="41306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234950" indent="-23495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pPr>
            <a:endParaRPr lang="en-US" altLang="en-US" sz="1800"/>
          </a:p>
        </p:txBody>
      </p:sp>
      <p:grpSp>
        <p:nvGrpSpPr>
          <p:cNvPr id="15364" name="Group 117">
            <a:extLst>
              <a:ext uri="{FF2B5EF4-FFF2-40B4-BE49-F238E27FC236}">
                <a16:creationId xmlns:a16="http://schemas.microsoft.com/office/drawing/2014/main" id="{2EC518A9-7C7D-46BE-9BF3-EB62713AC367}"/>
              </a:ext>
            </a:extLst>
          </p:cNvPr>
          <p:cNvGrpSpPr>
            <a:grpSpLocks/>
          </p:cNvGrpSpPr>
          <p:nvPr/>
        </p:nvGrpSpPr>
        <p:grpSpPr bwMode="auto">
          <a:xfrm>
            <a:off x="3978275" y="2286000"/>
            <a:ext cx="1855788" cy="1676400"/>
            <a:chOff x="1978" y="1344"/>
            <a:chExt cx="1169" cy="1056"/>
          </a:xfrm>
        </p:grpSpPr>
        <p:sp>
          <p:nvSpPr>
            <p:cNvPr id="15384" name="Line 118">
              <a:extLst>
                <a:ext uri="{FF2B5EF4-FFF2-40B4-BE49-F238E27FC236}">
                  <a16:creationId xmlns:a16="http://schemas.microsoft.com/office/drawing/2014/main" id="{9FE0F7D1-6F4D-491F-B512-3FB48376E2DB}"/>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5" name="Line 119">
              <a:extLst>
                <a:ext uri="{FF2B5EF4-FFF2-40B4-BE49-F238E27FC236}">
                  <a16:creationId xmlns:a16="http://schemas.microsoft.com/office/drawing/2014/main" id="{F4B04AFE-4F9E-4EA7-BCC4-0BBD817F36FE}"/>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6" name="Line 120">
              <a:extLst>
                <a:ext uri="{FF2B5EF4-FFF2-40B4-BE49-F238E27FC236}">
                  <a16:creationId xmlns:a16="http://schemas.microsoft.com/office/drawing/2014/main" id="{C78E4A4D-6B05-454E-A7B6-F7625F06C191}"/>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7" name="Line 121">
              <a:extLst>
                <a:ext uri="{FF2B5EF4-FFF2-40B4-BE49-F238E27FC236}">
                  <a16:creationId xmlns:a16="http://schemas.microsoft.com/office/drawing/2014/main" id="{318D0199-C651-4586-95BF-F460D235C399}"/>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8" name="Line 122">
              <a:extLst>
                <a:ext uri="{FF2B5EF4-FFF2-40B4-BE49-F238E27FC236}">
                  <a16:creationId xmlns:a16="http://schemas.microsoft.com/office/drawing/2014/main" id="{FC1ED17C-8CBF-4939-AEAB-001EB4E7C35D}"/>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9" name="Line 123">
              <a:extLst>
                <a:ext uri="{FF2B5EF4-FFF2-40B4-BE49-F238E27FC236}">
                  <a16:creationId xmlns:a16="http://schemas.microsoft.com/office/drawing/2014/main" id="{5C62837C-1B63-4FE6-B44E-70D9CBB11DDE}"/>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5365" name="Group 126">
            <a:extLst>
              <a:ext uri="{FF2B5EF4-FFF2-40B4-BE49-F238E27FC236}">
                <a16:creationId xmlns:a16="http://schemas.microsoft.com/office/drawing/2014/main" id="{E1F4F712-E45A-4B9F-BB03-E0ADEE26C655}"/>
              </a:ext>
            </a:extLst>
          </p:cNvPr>
          <p:cNvGrpSpPr>
            <a:grpSpLocks/>
          </p:cNvGrpSpPr>
          <p:nvPr/>
        </p:nvGrpSpPr>
        <p:grpSpPr bwMode="auto">
          <a:xfrm>
            <a:off x="5611813" y="2286000"/>
            <a:ext cx="1855787" cy="1676400"/>
            <a:chOff x="3007" y="1344"/>
            <a:chExt cx="1169" cy="1056"/>
          </a:xfrm>
        </p:grpSpPr>
        <p:sp>
          <p:nvSpPr>
            <p:cNvPr id="15378" name="Line 127">
              <a:extLst>
                <a:ext uri="{FF2B5EF4-FFF2-40B4-BE49-F238E27FC236}">
                  <a16:creationId xmlns:a16="http://schemas.microsoft.com/office/drawing/2014/main" id="{A428DAC5-5705-40F8-9B1F-F8084B013E00}"/>
                </a:ext>
              </a:extLst>
            </p:cNvPr>
            <p:cNvSpPr>
              <a:spLocks noChangeShapeType="1"/>
            </p:cNvSpPr>
            <p:nvPr/>
          </p:nvSpPr>
          <p:spPr bwMode="auto">
            <a:xfrm flipH="1" flipV="1">
              <a:off x="4020"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9" name="Line 128">
              <a:extLst>
                <a:ext uri="{FF2B5EF4-FFF2-40B4-BE49-F238E27FC236}">
                  <a16:creationId xmlns:a16="http://schemas.microsoft.com/office/drawing/2014/main" id="{017C062F-0788-487F-964B-84DDAF5A7B01}"/>
                </a:ext>
              </a:extLst>
            </p:cNvPr>
            <p:cNvSpPr>
              <a:spLocks noChangeShapeType="1"/>
            </p:cNvSpPr>
            <p:nvPr/>
          </p:nvSpPr>
          <p:spPr bwMode="auto">
            <a:xfrm flipH="1">
              <a:off x="4052"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0" name="Line 129">
              <a:extLst>
                <a:ext uri="{FF2B5EF4-FFF2-40B4-BE49-F238E27FC236}">
                  <a16:creationId xmlns:a16="http://schemas.microsoft.com/office/drawing/2014/main" id="{8E564E10-EABE-4810-A7EE-BB6DF7FD60FB}"/>
                </a:ext>
              </a:extLst>
            </p:cNvPr>
            <p:cNvSpPr>
              <a:spLocks noChangeShapeType="1"/>
            </p:cNvSpPr>
            <p:nvPr/>
          </p:nvSpPr>
          <p:spPr bwMode="auto">
            <a:xfrm flipH="1">
              <a:off x="3040" y="1344"/>
              <a:ext cx="946"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1" name="Line 130">
              <a:extLst>
                <a:ext uri="{FF2B5EF4-FFF2-40B4-BE49-F238E27FC236}">
                  <a16:creationId xmlns:a16="http://schemas.microsoft.com/office/drawing/2014/main" id="{A53F82D5-F2D1-49FB-A816-EEC2DACDEDF3}"/>
                </a:ext>
              </a:extLst>
            </p:cNvPr>
            <p:cNvSpPr>
              <a:spLocks noChangeShapeType="1"/>
            </p:cNvSpPr>
            <p:nvPr/>
          </p:nvSpPr>
          <p:spPr bwMode="auto">
            <a:xfrm flipH="1">
              <a:off x="3040" y="2400"/>
              <a:ext cx="946"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2" name="Line 131">
              <a:extLst>
                <a:ext uri="{FF2B5EF4-FFF2-40B4-BE49-F238E27FC236}">
                  <a16:creationId xmlns:a16="http://schemas.microsoft.com/office/drawing/2014/main" id="{B47B7CC5-7568-47F9-A2B6-A1DDE626FACF}"/>
                </a:ext>
              </a:extLst>
            </p:cNvPr>
            <p:cNvSpPr>
              <a:spLocks noChangeShapeType="1"/>
            </p:cNvSpPr>
            <p:nvPr/>
          </p:nvSpPr>
          <p:spPr bwMode="auto">
            <a:xfrm flipH="1" flipV="1">
              <a:off x="3007" y="1375"/>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83" name="Line 132">
              <a:extLst>
                <a:ext uri="{FF2B5EF4-FFF2-40B4-BE49-F238E27FC236}">
                  <a16:creationId xmlns:a16="http://schemas.microsoft.com/office/drawing/2014/main" id="{C27E1220-97A0-4C8A-BE41-819E82EB4D07}"/>
                </a:ext>
              </a:extLst>
            </p:cNvPr>
            <p:cNvSpPr>
              <a:spLocks noChangeShapeType="1"/>
            </p:cNvSpPr>
            <p:nvPr/>
          </p:nvSpPr>
          <p:spPr bwMode="auto">
            <a:xfrm flipH="1">
              <a:off x="3040" y="1933"/>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5366" name="Group 133">
            <a:extLst>
              <a:ext uri="{FF2B5EF4-FFF2-40B4-BE49-F238E27FC236}">
                <a16:creationId xmlns:a16="http://schemas.microsoft.com/office/drawing/2014/main" id="{4DB386CA-E8E5-40D1-9267-2CC1F385A610}"/>
              </a:ext>
            </a:extLst>
          </p:cNvPr>
          <p:cNvGrpSpPr>
            <a:grpSpLocks/>
          </p:cNvGrpSpPr>
          <p:nvPr/>
        </p:nvGrpSpPr>
        <p:grpSpPr bwMode="auto">
          <a:xfrm>
            <a:off x="2362200" y="2286000"/>
            <a:ext cx="1909763" cy="1676400"/>
            <a:chOff x="960" y="1344"/>
            <a:chExt cx="1203" cy="1056"/>
          </a:xfrm>
        </p:grpSpPr>
        <p:sp>
          <p:nvSpPr>
            <p:cNvPr id="15371" name="Rectangle 134">
              <a:extLst>
                <a:ext uri="{FF2B5EF4-FFF2-40B4-BE49-F238E27FC236}">
                  <a16:creationId xmlns:a16="http://schemas.microsoft.com/office/drawing/2014/main" id="{D72614C7-47DA-478D-95B6-91D0D1CA91BC}"/>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a:p>
          </p:txBody>
        </p:sp>
        <p:grpSp>
          <p:nvGrpSpPr>
            <p:cNvPr id="15372" name="Group 135">
              <a:extLst>
                <a:ext uri="{FF2B5EF4-FFF2-40B4-BE49-F238E27FC236}">
                  <a16:creationId xmlns:a16="http://schemas.microsoft.com/office/drawing/2014/main" id="{11338A02-DD57-4774-AFA1-86F881AE098E}"/>
                </a:ext>
              </a:extLst>
            </p:cNvPr>
            <p:cNvGrpSpPr>
              <a:grpSpLocks/>
            </p:cNvGrpSpPr>
            <p:nvPr/>
          </p:nvGrpSpPr>
          <p:grpSpPr bwMode="auto">
            <a:xfrm>
              <a:off x="960" y="1344"/>
              <a:ext cx="1203" cy="1056"/>
              <a:chOff x="960" y="1344"/>
              <a:chExt cx="1203" cy="1056"/>
            </a:xfrm>
          </p:grpSpPr>
          <p:sp>
            <p:nvSpPr>
              <p:cNvPr id="15373" name="Line 136">
                <a:extLst>
                  <a:ext uri="{FF2B5EF4-FFF2-40B4-BE49-F238E27FC236}">
                    <a16:creationId xmlns:a16="http://schemas.microsoft.com/office/drawing/2014/main" id="{04AC66FC-CC57-4617-B15E-E6592C81383B}"/>
                  </a:ext>
                </a:extLst>
              </p:cNvPr>
              <p:cNvSpPr>
                <a:spLocks noChangeShapeType="1"/>
              </p:cNvSpPr>
              <p:nvPr/>
            </p:nvSpPr>
            <p:spPr bwMode="auto">
              <a:xfrm flipH="1" flipV="1">
                <a:off x="2007" y="1375"/>
                <a:ext cx="123" cy="467"/>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4" name="Line 137">
                <a:extLst>
                  <a:ext uri="{FF2B5EF4-FFF2-40B4-BE49-F238E27FC236}">
                    <a16:creationId xmlns:a16="http://schemas.microsoft.com/office/drawing/2014/main" id="{09CE1B78-722B-4D4A-86FF-48B5CD4FEF89}"/>
                  </a:ext>
                </a:extLst>
              </p:cNvPr>
              <p:cNvSpPr>
                <a:spLocks noChangeShapeType="1"/>
              </p:cNvSpPr>
              <p:nvPr/>
            </p:nvSpPr>
            <p:spPr bwMode="auto">
              <a:xfrm flipH="1">
                <a:off x="2039" y="1933"/>
                <a:ext cx="124" cy="467"/>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5" name="Line 138">
                <a:extLst>
                  <a:ext uri="{FF2B5EF4-FFF2-40B4-BE49-F238E27FC236}">
                    <a16:creationId xmlns:a16="http://schemas.microsoft.com/office/drawing/2014/main" id="{FFCDDFC0-A952-4310-8CAD-83DB15FCD696}"/>
                  </a:ext>
                </a:extLst>
              </p:cNvPr>
              <p:cNvSpPr>
                <a:spLocks noChangeShapeType="1"/>
              </p:cNvSpPr>
              <p:nvPr/>
            </p:nvSpPr>
            <p:spPr bwMode="auto">
              <a:xfrm flipH="1">
                <a:off x="1026" y="1344"/>
                <a:ext cx="947" cy="0"/>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6" name="Line 139">
                <a:extLst>
                  <a:ext uri="{FF2B5EF4-FFF2-40B4-BE49-F238E27FC236}">
                    <a16:creationId xmlns:a16="http://schemas.microsoft.com/office/drawing/2014/main" id="{B6D86931-38F8-494B-BCDA-8F7FD2FF30F6}"/>
                  </a:ext>
                </a:extLst>
              </p:cNvPr>
              <p:cNvSpPr>
                <a:spLocks noChangeShapeType="1"/>
              </p:cNvSpPr>
              <p:nvPr/>
            </p:nvSpPr>
            <p:spPr bwMode="auto">
              <a:xfrm>
                <a:off x="960" y="1405"/>
                <a:ext cx="0" cy="995"/>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5377" name="Line 140">
                <a:extLst>
                  <a:ext uri="{FF2B5EF4-FFF2-40B4-BE49-F238E27FC236}">
                    <a16:creationId xmlns:a16="http://schemas.microsoft.com/office/drawing/2014/main" id="{F013A072-780B-4169-B850-FCFEA5D53FA8}"/>
                  </a:ext>
                </a:extLst>
              </p:cNvPr>
              <p:cNvSpPr>
                <a:spLocks noChangeShapeType="1"/>
              </p:cNvSpPr>
              <p:nvPr/>
            </p:nvSpPr>
            <p:spPr bwMode="auto">
              <a:xfrm flipH="1">
                <a:off x="1026" y="2400"/>
                <a:ext cx="947" cy="0"/>
              </a:xfrm>
              <a:prstGeom prst="line">
                <a:avLst/>
              </a:prstGeom>
              <a:noFill/>
              <a:ln w="3175">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15368" name="Rectangle 150">
            <a:extLst>
              <a:ext uri="{FF2B5EF4-FFF2-40B4-BE49-F238E27FC236}">
                <a16:creationId xmlns:a16="http://schemas.microsoft.com/office/drawing/2014/main" id="{9A46102C-E430-4DD8-A1AB-BA0393139706}"/>
              </a:ext>
            </a:extLst>
          </p:cNvPr>
          <p:cNvSpPr>
            <a:spLocks noChangeArrowheads="1"/>
          </p:cNvSpPr>
          <p:nvPr/>
        </p:nvSpPr>
        <p:spPr bwMode="auto">
          <a:xfrm>
            <a:off x="43434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Transportation Model</a:t>
            </a:r>
          </a:p>
        </p:txBody>
      </p:sp>
      <p:sp>
        <p:nvSpPr>
          <p:cNvPr id="15369" name="Rectangle 151">
            <a:extLst>
              <a:ext uri="{FF2B5EF4-FFF2-40B4-BE49-F238E27FC236}">
                <a16:creationId xmlns:a16="http://schemas.microsoft.com/office/drawing/2014/main" id="{F7A34DAE-094D-415E-9FBA-843C6269D34E}"/>
              </a:ext>
            </a:extLst>
          </p:cNvPr>
          <p:cNvSpPr>
            <a:spLocks noChangeArrowheads="1"/>
          </p:cNvSpPr>
          <p:nvPr/>
        </p:nvSpPr>
        <p:spPr bwMode="auto">
          <a:xfrm>
            <a:off x="5857876" y="2286000"/>
            <a:ext cx="1533524"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b="1" dirty="0"/>
          </a:p>
          <a:p>
            <a:pPr algn="ctr">
              <a:spcBef>
                <a:spcPct val="0"/>
              </a:spcBef>
              <a:buFontTx/>
              <a:buNone/>
            </a:pPr>
            <a:r>
              <a:rPr lang="en-US" altLang="en-US" sz="1400" b="1" dirty="0"/>
              <a:t>Sensitivity Analysis</a:t>
            </a:r>
          </a:p>
          <a:p>
            <a:pPr algn="ctr">
              <a:spcBef>
                <a:spcPct val="0"/>
              </a:spcBef>
              <a:buFontTx/>
              <a:buNone/>
            </a:pPr>
            <a:endParaRPr lang="en-US" altLang="en-US" sz="1400" b="1" dirty="0"/>
          </a:p>
        </p:txBody>
      </p:sp>
      <p:sp>
        <p:nvSpPr>
          <p:cNvPr id="15370" name="Rectangle 152">
            <a:extLst>
              <a:ext uri="{FF2B5EF4-FFF2-40B4-BE49-F238E27FC236}">
                <a16:creationId xmlns:a16="http://schemas.microsoft.com/office/drawing/2014/main" id="{2D77CEA2-7907-4E9B-A62D-6A20168DC6F8}"/>
              </a:ext>
            </a:extLst>
          </p:cNvPr>
          <p:cNvSpPr>
            <a:spLocks noChangeArrowheads="1"/>
          </p:cNvSpPr>
          <p:nvPr/>
        </p:nvSpPr>
        <p:spPr bwMode="auto">
          <a:xfrm>
            <a:off x="2514599" y="2286000"/>
            <a:ext cx="152717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Network Model</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Sensitivity Analysis</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33670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90000"/>
              </a:lnSpc>
            </a:pPr>
            <a:r>
              <a:rPr lang="en-US" dirty="0"/>
              <a:t>Many sensitivity analyses could vary any one of the unit shipping costs, capacities, or demands. Many of these would use Solver’s sensitivity report.</a:t>
            </a:r>
          </a:p>
          <a:p>
            <a:pPr>
              <a:lnSpc>
                <a:spcPct val="90000"/>
              </a:lnSpc>
            </a:pPr>
            <a:endParaRPr lang="en-US" dirty="0"/>
          </a:p>
          <a:p>
            <a:pPr>
              <a:lnSpc>
                <a:spcPct val="90000"/>
              </a:lnSpc>
            </a:pPr>
            <a:r>
              <a:rPr lang="en-US" dirty="0"/>
              <a:t>One interesting analysis that cannot be performed with Solver’s tool is to keep shipping costs and capacities constant and allow </a:t>
            </a:r>
            <a:r>
              <a:rPr lang="en-US" i="1" dirty="0"/>
              <a:t>all</a:t>
            </a:r>
            <a:r>
              <a:rPr lang="en-US" dirty="0"/>
              <a:t> of the demands to change by a certain percentage.</a:t>
            </a:r>
          </a:p>
          <a:p>
            <a:pPr>
              <a:lnSpc>
                <a:spcPct val="90000"/>
              </a:lnSpc>
            </a:pPr>
            <a:endParaRPr lang="en-US" dirty="0"/>
          </a:p>
          <a:p>
            <a:pPr>
              <a:lnSpc>
                <a:spcPct val="90000"/>
              </a:lnSpc>
            </a:pPr>
            <a:r>
              <a:rPr lang="en-US" dirty="0"/>
              <a:t>Use </a:t>
            </a:r>
            <a:r>
              <a:rPr lang="en-US" dirty="0" err="1"/>
              <a:t>SolverTable</a:t>
            </a:r>
            <a:r>
              <a:rPr lang="en-US" dirty="0"/>
              <a:t>, with varying percentages as the single input.</a:t>
            </a:r>
          </a:p>
          <a:p>
            <a:pPr>
              <a:lnSpc>
                <a:spcPct val="90000"/>
              </a:lnSpc>
            </a:pPr>
            <a:endParaRPr lang="en-US" dirty="0"/>
          </a:p>
          <a:p>
            <a:pPr>
              <a:lnSpc>
                <a:spcPct val="90000"/>
              </a:lnSpc>
            </a:pPr>
            <a:r>
              <a:rPr lang="en-US" dirty="0"/>
              <a:t>The key to doing this correctly is to modify the model slightly before running </a:t>
            </a:r>
            <a:r>
              <a:rPr lang="en-US" dirty="0" err="1"/>
              <a:t>SolverTable</a:t>
            </a:r>
            <a:r>
              <a:rPr lang="en-US" dirty="0"/>
              <a:t>.</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411812831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Sensitivity Analysis – Variable Cells</a:t>
            </a:r>
          </a:p>
        </p:txBody>
      </p:sp>
      <p:pic>
        <p:nvPicPr>
          <p:cNvPr id="2" name="Picture 1">
            <a:extLst>
              <a:ext uri="{FF2B5EF4-FFF2-40B4-BE49-F238E27FC236}">
                <a16:creationId xmlns:a16="http://schemas.microsoft.com/office/drawing/2014/main" id="{E25BB66B-0E5C-44F7-B28B-DF623913EF51}"/>
              </a:ext>
            </a:extLst>
          </p:cNvPr>
          <p:cNvPicPr>
            <a:picLocks noChangeAspect="1"/>
          </p:cNvPicPr>
          <p:nvPr/>
        </p:nvPicPr>
        <p:blipFill>
          <a:blip r:embed="rId3"/>
          <a:stretch>
            <a:fillRect/>
          </a:stretch>
        </p:blipFill>
        <p:spPr>
          <a:xfrm>
            <a:off x="723900" y="1309687"/>
            <a:ext cx="8077200" cy="4238625"/>
          </a:xfrm>
          <a:prstGeom prst="rect">
            <a:avLst/>
          </a:prstGeom>
        </p:spPr>
      </p:pic>
      <p:sp>
        <p:nvSpPr>
          <p:cNvPr id="3" name="TextBox 2">
            <a:extLst>
              <a:ext uri="{FF2B5EF4-FFF2-40B4-BE49-F238E27FC236}">
                <a16:creationId xmlns:a16="http://schemas.microsoft.com/office/drawing/2014/main" id="{BAF07CD6-8843-44C7-83B7-ED4E47B25859}"/>
              </a:ext>
            </a:extLst>
          </p:cNvPr>
          <p:cNvSpPr txBox="1"/>
          <p:nvPr/>
        </p:nvSpPr>
        <p:spPr>
          <a:xfrm>
            <a:off x="4910971" y="1210229"/>
            <a:ext cx="304800" cy="338554"/>
          </a:xfrm>
          <a:prstGeom prst="rect">
            <a:avLst/>
          </a:prstGeom>
          <a:noFill/>
        </p:spPr>
        <p:txBody>
          <a:bodyPr wrap="square" rtlCol="0">
            <a:spAutoFit/>
          </a:bodyPr>
          <a:lstStyle/>
          <a:p>
            <a:pPr algn="ctr"/>
            <a:r>
              <a:rPr lang="en-US" b="1" dirty="0">
                <a:solidFill>
                  <a:srgbClr val="FF0000"/>
                </a:solidFill>
              </a:rPr>
              <a:t>1</a:t>
            </a:r>
          </a:p>
        </p:txBody>
      </p:sp>
      <p:sp>
        <p:nvSpPr>
          <p:cNvPr id="6" name="TextBox 5">
            <a:extLst>
              <a:ext uri="{FF2B5EF4-FFF2-40B4-BE49-F238E27FC236}">
                <a16:creationId xmlns:a16="http://schemas.microsoft.com/office/drawing/2014/main" id="{F5244347-BF16-4E96-BE2D-72E61250C073}"/>
              </a:ext>
            </a:extLst>
          </p:cNvPr>
          <p:cNvSpPr txBox="1"/>
          <p:nvPr/>
        </p:nvSpPr>
        <p:spPr>
          <a:xfrm>
            <a:off x="5901571" y="1210229"/>
            <a:ext cx="304800" cy="338554"/>
          </a:xfrm>
          <a:prstGeom prst="rect">
            <a:avLst/>
          </a:prstGeom>
          <a:noFill/>
        </p:spPr>
        <p:txBody>
          <a:bodyPr wrap="square" rtlCol="0">
            <a:spAutoFit/>
          </a:bodyPr>
          <a:lstStyle/>
          <a:p>
            <a:pPr algn="ctr"/>
            <a:r>
              <a:rPr lang="en-US" b="1" dirty="0">
                <a:solidFill>
                  <a:srgbClr val="FF0000"/>
                </a:solidFill>
              </a:rPr>
              <a:t>2</a:t>
            </a:r>
          </a:p>
        </p:txBody>
      </p:sp>
      <p:sp>
        <p:nvSpPr>
          <p:cNvPr id="7" name="TextBox 6">
            <a:extLst>
              <a:ext uri="{FF2B5EF4-FFF2-40B4-BE49-F238E27FC236}">
                <a16:creationId xmlns:a16="http://schemas.microsoft.com/office/drawing/2014/main" id="{34AB42BE-C0EA-4AA8-9171-058464EFBC7E}"/>
              </a:ext>
            </a:extLst>
          </p:cNvPr>
          <p:cNvSpPr txBox="1"/>
          <p:nvPr/>
        </p:nvSpPr>
        <p:spPr>
          <a:xfrm>
            <a:off x="7543799" y="1118425"/>
            <a:ext cx="304800" cy="338554"/>
          </a:xfrm>
          <a:prstGeom prst="rect">
            <a:avLst/>
          </a:prstGeom>
          <a:noFill/>
        </p:spPr>
        <p:txBody>
          <a:bodyPr wrap="square" rtlCol="0">
            <a:spAutoFit/>
          </a:bodyPr>
          <a:lstStyle/>
          <a:p>
            <a:pPr algn="ctr"/>
            <a:r>
              <a:rPr lang="en-US" b="1" dirty="0">
                <a:solidFill>
                  <a:srgbClr val="FF0000"/>
                </a:solidFill>
              </a:rPr>
              <a:t>3</a:t>
            </a:r>
          </a:p>
        </p:txBody>
      </p:sp>
      <p:sp>
        <p:nvSpPr>
          <p:cNvPr id="5" name="Right Brace 4">
            <a:extLst>
              <a:ext uri="{FF2B5EF4-FFF2-40B4-BE49-F238E27FC236}">
                <a16:creationId xmlns:a16="http://schemas.microsoft.com/office/drawing/2014/main" id="{DE84594A-ABE7-47E1-8254-63258BC096DB}"/>
              </a:ext>
            </a:extLst>
          </p:cNvPr>
          <p:cNvSpPr/>
          <p:nvPr/>
        </p:nvSpPr>
        <p:spPr bwMode="auto">
          <a:xfrm rot="16200000">
            <a:off x="7626381" y="869364"/>
            <a:ext cx="139637" cy="1219200"/>
          </a:xfrm>
          <a:prstGeom prst="rightBrace">
            <a:avLst/>
          </a:prstGeom>
          <a:solidFill>
            <a:srgbClr val="FFFFFF"/>
          </a:solidFill>
          <a:ln w="12700" cap="flat" cmpd="sng" algn="ctr">
            <a:solidFill>
              <a:srgbClr val="0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198824597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br>
              <a:rPr lang="en-US" sz="1800" dirty="0"/>
            </a:br>
            <a:r>
              <a:rPr lang="en-US" sz="1800" dirty="0"/>
              <a:t>1. Reduced Cost</a:t>
            </a:r>
            <a:br>
              <a:rPr lang="en-US" sz="1800" dirty="0"/>
            </a:b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3761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1. Reduced Cost</a:t>
            </a:r>
          </a:p>
          <a:p>
            <a:pPr lvl="1">
              <a:lnSpc>
                <a:spcPct val="90000"/>
              </a:lnSpc>
            </a:pPr>
            <a:endParaRPr lang="en-US" sz="1600" dirty="0"/>
          </a:p>
          <a:p>
            <a:pPr lvl="1">
              <a:lnSpc>
                <a:spcPct val="90000"/>
              </a:lnSpc>
            </a:pPr>
            <a:r>
              <a:rPr lang="en-US" sz="1600" dirty="0"/>
              <a:t>The reduced costs tell us how much the objective coefficients (unit shipping cost) can be increased or decreased before the optimal solution changes.</a:t>
            </a:r>
          </a:p>
          <a:p>
            <a:pPr lvl="1">
              <a:lnSpc>
                <a:spcPct val="90000"/>
              </a:lnSpc>
            </a:pPr>
            <a:endParaRPr lang="en-US" sz="1600" dirty="0"/>
          </a:p>
          <a:p>
            <a:pPr lvl="1">
              <a:lnSpc>
                <a:spcPct val="90000"/>
              </a:lnSpc>
            </a:pPr>
            <a:r>
              <a:rPr lang="en-US" sz="1600" dirty="0"/>
              <a:t>The primary values of interest in the variable cells section of the sensitivity report are the “Reduced Cost” values for each of the decision variables chosen in the linear programing model. The reduced cost value for each decision variable tells you </a:t>
            </a:r>
            <a:r>
              <a:rPr lang="en-US" sz="1600" b="1" dirty="0"/>
              <a:t>how much your objective function value (i.e. minimize total cost) will change for a one unit increase in that decision variable</a:t>
            </a:r>
            <a:r>
              <a:rPr lang="en-US" sz="1600" dirty="0"/>
              <a:t>.</a:t>
            </a:r>
          </a:p>
          <a:p>
            <a:pPr>
              <a:lnSpc>
                <a:spcPct val="90000"/>
              </a:lnSpc>
            </a:pPr>
            <a:endParaRPr lang="en-US" dirty="0"/>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412533574"/>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sz="1800" dirty="0"/>
              <a:t>2. Objective Coefficient</a:t>
            </a: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4253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2. Objective Coefficient – unit shipping costs</a:t>
            </a:r>
          </a:p>
          <a:p>
            <a:pPr lvl="1">
              <a:lnSpc>
                <a:spcPct val="90000"/>
              </a:lnSpc>
            </a:pPr>
            <a:endParaRPr lang="en-US" sz="1600" dirty="0"/>
          </a:p>
          <a:p>
            <a:pPr lvl="1">
              <a:lnSpc>
                <a:spcPct val="90000"/>
              </a:lnSpc>
            </a:pPr>
            <a:r>
              <a:rPr lang="en-US" sz="1600" dirty="0"/>
              <a:t>The Objective Coefficient is the coefficient of the decision variables in the linear programing equation that you set up and ran on solver.</a:t>
            </a:r>
          </a:p>
          <a:p>
            <a:pPr lvl="1">
              <a:lnSpc>
                <a:spcPct val="90000"/>
              </a:lnSpc>
            </a:pPr>
            <a:endParaRPr lang="en-US" sz="1600" dirty="0"/>
          </a:p>
          <a:p>
            <a:pPr lvl="1">
              <a:lnSpc>
                <a:spcPct val="90000"/>
              </a:lnSpc>
            </a:pPr>
            <a:r>
              <a:rPr lang="en-US" sz="1600" dirty="0"/>
              <a:t>You were trying to minimize cost in this example. The costs considered the shipping plan and unit shipping costs. The Objective Coefficient of 131 indicates that </a:t>
            </a:r>
            <a:r>
              <a:rPr lang="en-US" sz="1600" b="1" dirty="0"/>
              <a:t>for each unit of decision variable A, which is the number of units Plant 1 Region 1 produce in this example, your cost (unit shipping cost) went up by 131</a:t>
            </a:r>
            <a:r>
              <a:rPr lang="en-US" sz="1600" dirty="0"/>
              <a:t>.</a:t>
            </a:r>
          </a:p>
          <a:p>
            <a:pPr lvl="1">
              <a:lnSpc>
                <a:spcPct val="90000"/>
              </a:lnSpc>
            </a:pPr>
            <a:endParaRPr lang="en-US" sz="1600" dirty="0"/>
          </a:p>
          <a:p>
            <a:pPr lvl="1">
              <a:lnSpc>
                <a:spcPct val="90000"/>
              </a:lnSpc>
            </a:pPr>
            <a:r>
              <a:rPr lang="en-US" sz="1600" dirty="0"/>
              <a:t>However, this Objective Coefficient value has not considered the opportunity cost of producing one additional unit. The reduced cost discussed above has considered the opportunity cost of producing that unit </a:t>
            </a:r>
            <a:r>
              <a:rPr lang="en-US" dirty="0"/>
              <a:t>too.</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111101518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br>
              <a:rPr lang="en-US" sz="1800" dirty="0"/>
            </a:br>
            <a:r>
              <a:rPr lang="en-US" sz="1800" dirty="0"/>
              <a:t>3. Allowable Increase and Allowable Decrease</a:t>
            </a:r>
            <a:br>
              <a:rPr lang="en-US" sz="1800" dirty="0"/>
            </a:br>
            <a:endParaRPr lang="en-US" altLang="en-US" sz="1800" dirty="0">
              <a:solidFill>
                <a:schemeClr val="tx1"/>
              </a:solidFill>
            </a:endParaRP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5253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3. Allowable Increase and Allowable Decrease</a:t>
            </a:r>
          </a:p>
          <a:p>
            <a:pPr lvl="1">
              <a:lnSpc>
                <a:spcPct val="90000"/>
              </a:lnSpc>
            </a:pPr>
            <a:endParaRPr lang="en-US" sz="1600" dirty="0"/>
          </a:p>
          <a:p>
            <a:pPr lvl="1">
              <a:lnSpc>
                <a:spcPct val="90000"/>
              </a:lnSpc>
            </a:pPr>
            <a:r>
              <a:rPr lang="en-US" sz="1600" dirty="0"/>
              <a:t>The allowable increase and allowable decrease values tell you how much the objective coefficient of a decision variable can change before the recommended solution (decision variables) will change. In other words, if the objective coefficient of decision A increases by an amount less than the allowable increase, the recommended solution to the model/problem (optimal decision variables) will not change. </a:t>
            </a:r>
          </a:p>
          <a:p>
            <a:pPr lvl="1">
              <a:lnSpc>
                <a:spcPct val="90000"/>
              </a:lnSpc>
            </a:pPr>
            <a:endParaRPr lang="en-US" sz="800" dirty="0"/>
          </a:p>
          <a:p>
            <a:pPr lvl="1">
              <a:lnSpc>
                <a:spcPct val="90000"/>
              </a:lnSpc>
            </a:pPr>
            <a:r>
              <a:rPr lang="en-US" sz="1600" dirty="0"/>
              <a:t>In this example, you will note that the allowable increase for decision variable B (Plant 1 Region 2) is a very large number and the allowable increase for decision variable A (Plant 1 Region 1) is 119. This indicates that the recommended decision variables will not change even if B increases by a very large amount. Whereas </a:t>
            </a:r>
            <a:r>
              <a:rPr lang="en-US" sz="1600" b="1" dirty="0"/>
              <a:t>if the objective coefficient of decision A increases by lets say 119 units or more, the recommended solution to the model/problem (optimal decision variables) will change</a:t>
            </a:r>
            <a:r>
              <a:rPr lang="en-US" sz="1600" dirty="0"/>
              <a:t>.</a:t>
            </a:r>
          </a:p>
          <a:p>
            <a:pPr lvl="1">
              <a:lnSpc>
                <a:spcPct val="90000"/>
              </a:lnSpc>
            </a:pPr>
            <a:endParaRPr lang="en-US" sz="800" dirty="0"/>
          </a:p>
          <a:p>
            <a:pPr lvl="1">
              <a:lnSpc>
                <a:spcPct val="90000"/>
              </a:lnSpc>
            </a:pPr>
            <a:r>
              <a:rPr lang="en-US" sz="1600" dirty="0"/>
              <a:t>However, if the objective coefficient decreases by 13 units for A or 221 units for B, you will see that the optimal solution recommended will change from what is recommended now.</a:t>
            </a:r>
          </a:p>
          <a:p>
            <a:pPr lvl="1">
              <a:lnSpc>
                <a:spcPct val="90000"/>
              </a:lnSpc>
            </a:pPr>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47494918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47B2287-3195-4D9C-8E1A-676429B9E9AA}"/>
              </a:ext>
            </a:extLst>
          </p:cNvPr>
          <p:cNvSpPr>
            <a:spLocks noGrp="1" noChangeArrowheads="1"/>
          </p:cNvSpPr>
          <p:nvPr>
            <p:ph type="title"/>
          </p:nvPr>
        </p:nvSpPr>
        <p:spPr/>
        <p:txBody>
          <a:bodyPr/>
          <a:lstStyle/>
          <a:p>
            <a:r>
              <a:rPr lang="en-US" altLang="en-US"/>
              <a:t>Agenda</a:t>
            </a:r>
          </a:p>
        </p:txBody>
      </p:sp>
      <p:grpSp>
        <p:nvGrpSpPr>
          <p:cNvPr id="5123" name="Group 3">
            <a:extLst>
              <a:ext uri="{FF2B5EF4-FFF2-40B4-BE49-F238E27FC236}">
                <a16:creationId xmlns:a16="http://schemas.microsoft.com/office/drawing/2014/main" id="{E0FE7147-1332-4651-989B-4C1C0AB9EC82}"/>
              </a:ext>
            </a:extLst>
          </p:cNvPr>
          <p:cNvGrpSpPr>
            <a:grpSpLocks/>
          </p:cNvGrpSpPr>
          <p:nvPr/>
        </p:nvGrpSpPr>
        <p:grpSpPr bwMode="auto">
          <a:xfrm>
            <a:off x="3902075" y="2133600"/>
            <a:ext cx="1855788" cy="1676400"/>
            <a:chOff x="1978" y="1344"/>
            <a:chExt cx="1169" cy="1056"/>
          </a:xfrm>
        </p:grpSpPr>
        <p:sp>
          <p:nvSpPr>
            <p:cNvPr id="5142" name="Line 4">
              <a:extLst>
                <a:ext uri="{FF2B5EF4-FFF2-40B4-BE49-F238E27FC236}">
                  <a16:creationId xmlns:a16="http://schemas.microsoft.com/office/drawing/2014/main" id="{8C5183BE-CA69-4BA4-9257-1A0227EE28BC}"/>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3" name="Line 5">
              <a:extLst>
                <a:ext uri="{FF2B5EF4-FFF2-40B4-BE49-F238E27FC236}">
                  <a16:creationId xmlns:a16="http://schemas.microsoft.com/office/drawing/2014/main" id="{65347A3B-5CB0-4451-94B4-2E56B6E77926}"/>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4" name="Line 6">
              <a:extLst>
                <a:ext uri="{FF2B5EF4-FFF2-40B4-BE49-F238E27FC236}">
                  <a16:creationId xmlns:a16="http://schemas.microsoft.com/office/drawing/2014/main" id="{BD0A776A-57EF-479E-A829-151E9E32EB3E}"/>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5" name="Line 7">
              <a:extLst>
                <a:ext uri="{FF2B5EF4-FFF2-40B4-BE49-F238E27FC236}">
                  <a16:creationId xmlns:a16="http://schemas.microsoft.com/office/drawing/2014/main" id="{053BEDF4-1A4A-403B-83EE-D266945D7ACF}"/>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6" name="Line 8">
              <a:extLst>
                <a:ext uri="{FF2B5EF4-FFF2-40B4-BE49-F238E27FC236}">
                  <a16:creationId xmlns:a16="http://schemas.microsoft.com/office/drawing/2014/main" id="{4ADFC720-7295-4EE8-A078-08AEFF9D2058}"/>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7" name="Line 9">
              <a:extLst>
                <a:ext uri="{FF2B5EF4-FFF2-40B4-BE49-F238E27FC236}">
                  <a16:creationId xmlns:a16="http://schemas.microsoft.com/office/drawing/2014/main" id="{39FA8453-2313-41BA-A484-29FEEEBF3074}"/>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sp>
        <p:nvSpPr>
          <p:cNvPr id="5124" name="Rectangle 10">
            <a:extLst>
              <a:ext uri="{FF2B5EF4-FFF2-40B4-BE49-F238E27FC236}">
                <a16:creationId xmlns:a16="http://schemas.microsoft.com/office/drawing/2014/main" id="{E0F1869C-E385-4BE5-8BD3-3B4F8A270A4E}"/>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Transportation Model</a:t>
            </a:r>
          </a:p>
        </p:txBody>
      </p:sp>
      <p:sp>
        <p:nvSpPr>
          <p:cNvPr id="5125" name="Rectangle 11">
            <a:extLst>
              <a:ext uri="{FF2B5EF4-FFF2-40B4-BE49-F238E27FC236}">
                <a16:creationId xmlns:a16="http://schemas.microsoft.com/office/drawing/2014/main" id="{E334FCDF-AB61-4801-BD65-60C977D845B2}"/>
              </a:ext>
            </a:extLst>
          </p:cNvPr>
          <p:cNvSpPr>
            <a:spLocks noChangeArrowheads="1"/>
          </p:cNvSpPr>
          <p:nvPr/>
        </p:nvSpPr>
        <p:spPr bwMode="auto">
          <a:xfrm>
            <a:off x="5791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Sensitivity Analysis</a:t>
            </a:r>
          </a:p>
        </p:txBody>
      </p:sp>
      <p:grpSp>
        <p:nvGrpSpPr>
          <p:cNvPr id="5126" name="Group 12">
            <a:extLst>
              <a:ext uri="{FF2B5EF4-FFF2-40B4-BE49-F238E27FC236}">
                <a16:creationId xmlns:a16="http://schemas.microsoft.com/office/drawing/2014/main" id="{6284AD84-8D36-4489-B5EC-22CA47B2D94A}"/>
              </a:ext>
            </a:extLst>
          </p:cNvPr>
          <p:cNvGrpSpPr>
            <a:grpSpLocks/>
          </p:cNvGrpSpPr>
          <p:nvPr/>
        </p:nvGrpSpPr>
        <p:grpSpPr bwMode="auto">
          <a:xfrm>
            <a:off x="5535613" y="2133600"/>
            <a:ext cx="1855787" cy="1676400"/>
            <a:chOff x="3007" y="1344"/>
            <a:chExt cx="1169" cy="1056"/>
          </a:xfrm>
        </p:grpSpPr>
        <p:sp>
          <p:nvSpPr>
            <p:cNvPr id="5136" name="Line 13">
              <a:extLst>
                <a:ext uri="{FF2B5EF4-FFF2-40B4-BE49-F238E27FC236}">
                  <a16:creationId xmlns:a16="http://schemas.microsoft.com/office/drawing/2014/main" id="{C30BDD02-DA68-4294-8A4A-B4F7B5096F2C}"/>
                </a:ext>
              </a:extLst>
            </p:cNvPr>
            <p:cNvSpPr>
              <a:spLocks noChangeShapeType="1"/>
            </p:cNvSpPr>
            <p:nvPr/>
          </p:nvSpPr>
          <p:spPr bwMode="auto">
            <a:xfrm flipH="1" flipV="1">
              <a:off x="4020"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7" name="Line 14">
              <a:extLst>
                <a:ext uri="{FF2B5EF4-FFF2-40B4-BE49-F238E27FC236}">
                  <a16:creationId xmlns:a16="http://schemas.microsoft.com/office/drawing/2014/main" id="{A46C2A7C-4ECC-47D9-9B4A-98547363FFB6}"/>
                </a:ext>
              </a:extLst>
            </p:cNvPr>
            <p:cNvSpPr>
              <a:spLocks noChangeShapeType="1"/>
            </p:cNvSpPr>
            <p:nvPr/>
          </p:nvSpPr>
          <p:spPr bwMode="auto">
            <a:xfrm flipH="1">
              <a:off x="4052"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8" name="Line 15">
              <a:extLst>
                <a:ext uri="{FF2B5EF4-FFF2-40B4-BE49-F238E27FC236}">
                  <a16:creationId xmlns:a16="http://schemas.microsoft.com/office/drawing/2014/main" id="{03EF3AF1-7E87-494F-B75D-A5DA4D290635}"/>
                </a:ext>
              </a:extLst>
            </p:cNvPr>
            <p:cNvSpPr>
              <a:spLocks noChangeShapeType="1"/>
            </p:cNvSpPr>
            <p:nvPr/>
          </p:nvSpPr>
          <p:spPr bwMode="auto">
            <a:xfrm flipH="1">
              <a:off x="3040"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9" name="Line 16">
              <a:extLst>
                <a:ext uri="{FF2B5EF4-FFF2-40B4-BE49-F238E27FC236}">
                  <a16:creationId xmlns:a16="http://schemas.microsoft.com/office/drawing/2014/main" id="{BE94468D-3BA3-4368-823F-B57E2378FCB9}"/>
                </a:ext>
              </a:extLst>
            </p:cNvPr>
            <p:cNvSpPr>
              <a:spLocks noChangeShapeType="1"/>
            </p:cNvSpPr>
            <p:nvPr/>
          </p:nvSpPr>
          <p:spPr bwMode="auto">
            <a:xfrm flipH="1">
              <a:off x="3040"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0" name="Line 17">
              <a:extLst>
                <a:ext uri="{FF2B5EF4-FFF2-40B4-BE49-F238E27FC236}">
                  <a16:creationId xmlns:a16="http://schemas.microsoft.com/office/drawing/2014/main" id="{7C1279D0-E618-4624-AB8C-64339AAD72FB}"/>
                </a:ext>
              </a:extLst>
            </p:cNvPr>
            <p:cNvSpPr>
              <a:spLocks noChangeShapeType="1"/>
            </p:cNvSpPr>
            <p:nvPr/>
          </p:nvSpPr>
          <p:spPr bwMode="auto">
            <a:xfrm flipH="1" flipV="1">
              <a:off x="3007"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41" name="Line 18">
              <a:extLst>
                <a:ext uri="{FF2B5EF4-FFF2-40B4-BE49-F238E27FC236}">
                  <a16:creationId xmlns:a16="http://schemas.microsoft.com/office/drawing/2014/main" id="{3C28FDE5-8B48-4100-B464-4D69130CF24B}"/>
                </a:ext>
              </a:extLst>
            </p:cNvPr>
            <p:cNvSpPr>
              <a:spLocks noChangeShapeType="1"/>
            </p:cNvSpPr>
            <p:nvPr/>
          </p:nvSpPr>
          <p:spPr bwMode="auto">
            <a:xfrm flipH="1">
              <a:off x="3040"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5127" name="Group 19">
            <a:extLst>
              <a:ext uri="{FF2B5EF4-FFF2-40B4-BE49-F238E27FC236}">
                <a16:creationId xmlns:a16="http://schemas.microsoft.com/office/drawing/2014/main" id="{ED198155-E69A-4308-9D2F-4B5196BBF2A5}"/>
              </a:ext>
            </a:extLst>
          </p:cNvPr>
          <p:cNvGrpSpPr>
            <a:grpSpLocks/>
          </p:cNvGrpSpPr>
          <p:nvPr/>
        </p:nvGrpSpPr>
        <p:grpSpPr bwMode="auto">
          <a:xfrm>
            <a:off x="2286000" y="2133600"/>
            <a:ext cx="1909763" cy="1676400"/>
            <a:chOff x="960" y="1344"/>
            <a:chExt cx="1203" cy="1056"/>
          </a:xfrm>
        </p:grpSpPr>
        <p:sp>
          <p:nvSpPr>
            <p:cNvPr id="5129" name="Rectangle 20">
              <a:extLst>
                <a:ext uri="{FF2B5EF4-FFF2-40B4-BE49-F238E27FC236}">
                  <a16:creationId xmlns:a16="http://schemas.microsoft.com/office/drawing/2014/main" id="{615D8A1A-B4A2-41CC-8ABD-9D4420A2F6B6}"/>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dirty="0"/>
                <a:t>Network Model</a:t>
              </a:r>
            </a:p>
          </p:txBody>
        </p:sp>
        <p:grpSp>
          <p:nvGrpSpPr>
            <p:cNvPr id="5130" name="Group 21">
              <a:extLst>
                <a:ext uri="{FF2B5EF4-FFF2-40B4-BE49-F238E27FC236}">
                  <a16:creationId xmlns:a16="http://schemas.microsoft.com/office/drawing/2014/main" id="{3C334F0B-EC57-47AD-80ED-9B0C1648AD2D}"/>
                </a:ext>
              </a:extLst>
            </p:cNvPr>
            <p:cNvGrpSpPr>
              <a:grpSpLocks/>
            </p:cNvGrpSpPr>
            <p:nvPr/>
          </p:nvGrpSpPr>
          <p:grpSpPr bwMode="auto">
            <a:xfrm>
              <a:off x="960" y="1344"/>
              <a:ext cx="1203" cy="1056"/>
              <a:chOff x="960" y="1344"/>
              <a:chExt cx="1203" cy="1056"/>
            </a:xfrm>
          </p:grpSpPr>
          <p:sp>
            <p:nvSpPr>
              <p:cNvPr id="5131" name="Line 22">
                <a:extLst>
                  <a:ext uri="{FF2B5EF4-FFF2-40B4-BE49-F238E27FC236}">
                    <a16:creationId xmlns:a16="http://schemas.microsoft.com/office/drawing/2014/main" id="{483AA3CF-EDE7-4744-A2FD-3B9F36ADB59D}"/>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2" name="Line 23">
                <a:extLst>
                  <a:ext uri="{FF2B5EF4-FFF2-40B4-BE49-F238E27FC236}">
                    <a16:creationId xmlns:a16="http://schemas.microsoft.com/office/drawing/2014/main" id="{0DC165A4-B3F3-4915-9664-6A6F27A4854A}"/>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3" name="Line 24">
                <a:extLst>
                  <a:ext uri="{FF2B5EF4-FFF2-40B4-BE49-F238E27FC236}">
                    <a16:creationId xmlns:a16="http://schemas.microsoft.com/office/drawing/2014/main" id="{9C09E247-4151-4D3A-8D47-2ED8391BDFD1}"/>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4" name="Line 25">
                <a:extLst>
                  <a:ext uri="{FF2B5EF4-FFF2-40B4-BE49-F238E27FC236}">
                    <a16:creationId xmlns:a16="http://schemas.microsoft.com/office/drawing/2014/main" id="{900DA1D7-EB0B-4C3D-8940-D10A22FF5E9E}"/>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5" name="Line 26">
                <a:extLst>
                  <a:ext uri="{FF2B5EF4-FFF2-40B4-BE49-F238E27FC236}">
                    <a16:creationId xmlns:a16="http://schemas.microsoft.com/office/drawing/2014/main" id="{5C7B1051-9CA6-4CC3-9085-41B4541F785F}"/>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5128" name="Rectangle 27">
            <a:extLst>
              <a:ext uri="{FF2B5EF4-FFF2-40B4-BE49-F238E27FC236}">
                <a16:creationId xmlns:a16="http://schemas.microsoft.com/office/drawing/2014/main" id="{6AC2B6CB-C24D-4D6C-BCBE-396610A5C5A9}"/>
              </a:ext>
            </a:extLst>
          </p:cNvPr>
          <p:cNvSpPr>
            <a:spLocks noChangeArrowheads="1"/>
          </p:cNvSpPr>
          <p:nvPr/>
        </p:nvSpPr>
        <p:spPr bwMode="auto">
          <a:xfrm>
            <a:off x="1524000" y="4114800"/>
            <a:ext cx="41306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234950" indent="-23495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pPr>
            <a:endParaRPr lang="en-US" altLang="en-US" sz="180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Sensitivity Analysis – Constraints</a:t>
            </a:r>
          </a:p>
        </p:txBody>
      </p:sp>
      <p:pic>
        <p:nvPicPr>
          <p:cNvPr id="3" name="Picture 2">
            <a:extLst>
              <a:ext uri="{FF2B5EF4-FFF2-40B4-BE49-F238E27FC236}">
                <a16:creationId xmlns:a16="http://schemas.microsoft.com/office/drawing/2014/main" id="{282CB35A-F25C-401E-899B-72389DDAE69A}"/>
              </a:ext>
            </a:extLst>
          </p:cNvPr>
          <p:cNvPicPr>
            <a:picLocks noChangeAspect="1"/>
          </p:cNvPicPr>
          <p:nvPr/>
        </p:nvPicPr>
        <p:blipFill>
          <a:blip r:embed="rId3"/>
          <a:stretch>
            <a:fillRect/>
          </a:stretch>
        </p:blipFill>
        <p:spPr>
          <a:xfrm>
            <a:off x="685800" y="1371600"/>
            <a:ext cx="8067675" cy="2895600"/>
          </a:xfrm>
          <a:prstGeom prst="rect">
            <a:avLst/>
          </a:prstGeom>
        </p:spPr>
      </p:pic>
      <p:sp>
        <p:nvSpPr>
          <p:cNvPr id="5" name="TextBox 4">
            <a:extLst>
              <a:ext uri="{FF2B5EF4-FFF2-40B4-BE49-F238E27FC236}">
                <a16:creationId xmlns:a16="http://schemas.microsoft.com/office/drawing/2014/main" id="{8F860226-240F-449B-9305-3269CB7F9954}"/>
              </a:ext>
            </a:extLst>
          </p:cNvPr>
          <p:cNvSpPr txBox="1"/>
          <p:nvPr/>
        </p:nvSpPr>
        <p:spPr>
          <a:xfrm>
            <a:off x="4910971" y="1210229"/>
            <a:ext cx="304800" cy="338554"/>
          </a:xfrm>
          <a:prstGeom prst="rect">
            <a:avLst/>
          </a:prstGeom>
          <a:noFill/>
        </p:spPr>
        <p:txBody>
          <a:bodyPr wrap="square" rtlCol="0">
            <a:spAutoFit/>
          </a:bodyPr>
          <a:lstStyle/>
          <a:p>
            <a:pPr algn="ctr"/>
            <a:r>
              <a:rPr lang="en-US" b="1" dirty="0">
                <a:solidFill>
                  <a:srgbClr val="FF0000"/>
                </a:solidFill>
              </a:rPr>
              <a:t>4</a:t>
            </a:r>
          </a:p>
        </p:txBody>
      </p:sp>
      <p:sp>
        <p:nvSpPr>
          <p:cNvPr id="6" name="TextBox 5">
            <a:extLst>
              <a:ext uri="{FF2B5EF4-FFF2-40B4-BE49-F238E27FC236}">
                <a16:creationId xmlns:a16="http://schemas.microsoft.com/office/drawing/2014/main" id="{7640E7F1-A947-4669-BF00-F4A675EF2599}"/>
              </a:ext>
            </a:extLst>
          </p:cNvPr>
          <p:cNvSpPr txBox="1"/>
          <p:nvPr/>
        </p:nvSpPr>
        <p:spPr>
          <a:xfrm>
            <a:off x="5901571" y="1210229"/>
            <a:ext cx="304800" cy="338554"/>
          </a:xfrm>
          <a:prstGeom prst="rect">
            <a:avLst/>
          </a:prstGeom>
          <a:noFill/>
        </p:spPr>
        <p:txBody>
          <a:bodyPr wrap="square" rtlCol="0">
            <a:spAutoFit/>
          </a:bodyPr>
          <a:lstStyle/>
          <a:p>
            <a:pPr algn="ctr"/>
            <a:r>
              <a:rPr lang="en-US" b="1" dirty="0">
                <a:solidFill>
                  <a:srgbClr val="FF0000"/>
                </a:solidFill>
              </a:rPr>
              <a:t>5</a:t>
            </a:r>
          </a:p>
        </p:txBody>
      </p:sp>
      <p:sp>
        <p:nvSpPr>
          <p:cNvPr id="7" name="TextBox 6">
            <a:extLst>
              <a:ext uri="{FF2B5EF4-FFF2-40B4-BE49-F238E27FC236}">
                <a16:creationId xmlns:a16="http://schemas.microsoft.com/office/drawing/2014/main" id="{2D410D77-3666-4FAB-8A9D-8B4A0551E842}"/>
              </a:ext>
            </a:extLst>
          </p:cNvPr>
          <p:cNvSpPr txBox="1"/>
          <p:nvPr/>
        </p:nvSpPr>
        <p:spPr>
          <a:xfrm>
            <a:off x="7543799" y="1118425"/>
            <a:ext cx="304800" cy="338554"/>
          </a:xfrm>
          <a:prstGeom prst="rect">
            <a:avLst/>
          </a:prstGeom>
          <a:noFill/>
        </p:spPr>
        <p:txBody>
          <a:bodyPr wrap="square" rtlCol="0">
            <a:spAutoFit/>
          </a:bodyPr>
          <a:lstStyle/>
          <a:p>
            <a:pPr algn="ctr"/>
            <a:r>
              <a:rPr lang="en-US" b="1" dirty="0">
                <a:solidFill>
                  <a:srgbClr val="FF0000"/>
                </a:solidFill>
              </a:rPr>
              <a:t>6</a:t>
            </a:r>
          </a:p>
        </p:txBody>
      </p:sp>
      <p:sp>
        <p:nvSpPr>
          <p:cNvPr id="8" name="Right Brace 7">
            <a:extLst>
              <a:ext uri="{FF2B5EF4-FFF2-40B4-BE49-F238E27FC236}">
                <a16:creationId xmlns:a16="http://schemas.microsoft.com/office/drawing/2014/main" id="{D1A8EB7E-DFAE-49E0-AD0D-0696A6B9B0FA}"/>
              </a:ext>
            </a:extLst>
          </p:cNvPr>
          <p:cNvSpPr/>
          <p:nvPr/>
        </p:nvSpPr>
        <p:spPr bwMode="auto">
          <a:xfrm rot="16200000">
            <a:off x="7626381" y="869364"/>
            <a:ext cx="139637" cy="1219200"/>
          </a:xfrm>
          <a:prstGeom prst="rightBrace">
            <a:avLst/>
          </a:prstGeom>
          <a:solidFill>
            <a:srgbClr val="FFFFFF"/>
          </a:solidFill>
          <a:ln w="12700" cap="flat" cmpd="sng" algn="ctr">
            <a:solidFill>
              <a:srgbClr val="0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3723947184"/>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pPr marL="0" indent="0">
              <a:lnSpc>
                <a:spcPct val="90000"/>
              </a:lnSpc>
              <a:buNone/>
            </a:pPr>
            <a:r>
              <a:rPr lang="en-US" sz="1800" dirty="0"/>
              <a:t>4. Shadow Price</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3194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4. Shadow Price</a:t>
            </a:r>
          </a:p>
          <a:p>
            <a:pPr>
              <a:lnSpc>
                <a:spcPct val="90000"/>
              </a:lnSpc>
            </a:pPr>
            <a:endParaRPr lang="en-US" dirty="0"/>
          </a:p>
          <a:p>
            <a:pPr lvl="1">
              <a:lnSpc>
                <a:spcPct val="90000"/>
              </a:lnSpc>
            </a:pPr>
            <a:r>
              <a:rPr lang="en-US" sz="1600" dirty="0"/>
              <a:t>The primary values of interest in the Constraints section of the sensitivity report are the “Shadow Price” values for each of the constraints in the linear programing model. </a:t>
            </a:r>
            <a:r>
              <a:rPr lang="en-US" sz="1600" b="1" dirty="0"/>
              <a:t>The shadow price for each constraint variable tells you how much your objective function value (i.e. minimize total cost) will change for a one unit increase in that constraint.</a:t>
            </a:r>
          </a:p>
          <a:p>
            <a:pPr lvl="1">
              <a:lnSpc>
                <a:spcPct val="90000"/>
              </a:lnSpc>
            </a:pPr>
            <a:endParaRPr lang="en-US" sz="1600" dirty="0"/>
          </a:p>
          <a:p>
            <a:pPr lvl="1">
              <a:lnSpc>
                <a:spcPct val="90000"/>
              </a:lnSpc>
            </a:pPr>
            <a:r>
              <a:rPr lang="en-US" sz="1600" dirty="0"/>
              <a:t>The shadow prices tell us how much the optimal solution can be increased or decreased if we change the right-hand side values (resources available or capacity) with one unit.</a:t>
            </a:r>
          </a:p>
          <a:p>
            <a:pPr eaLnBrk="1" hangingPunct="1">
              <a:spcBef>
                <a:spcPct val="0"/>
              </a:spcBef>
            </a:pPr>
            <a:endParaRPr lang="en-US" altLang="en-US" dirty="0"/>
          </a:p>
        </p:txBody>
      </p:sp>
    </p:spTree>
    <p:extLst>
      <p:ext uri="{BB962C8B-B14F-4D97-AF65-F5344CB8AC3E}">
        <p14:creationId xmlns:p14="http://schemas.microsoft.com/office/powerpoint/2010/main" val="45796132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pPr marL="0" indent="0">
              <a:lnSpc>
                <a:spcPct val="90000"/>
              </a:lnSpc>
              <a:buNone/>
            </a:pPr>
            <a:r>
              <a:rPr lang="en-US" sz="1800" dirty="0"/>
              <a:t>4. Shadow Price</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19200"/>
            <a:ext cx="7467600" cy="5533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4. Shadow Price</a:t>
            </a:r>
          </a:p>
          <a:p>
            <a:pPr>
              <a:lnSpc>
                <a:spcPct val="90000"/>
              </a:lnSpc>
            </a:pPr>
            <a:endParaRPr lang="en-US" dirty="0"/>
          </a:p>
          <a:p>
            <a:pPr lvl="1">
              <a:lnSpc>
                <a:spcPct val="90000"/>
              </a:lnSpc>
            </a:pPr>
            <a:r>
              <a:rPr lang="en-US" sz="1600" dirty="0"/>
              <a:t>Note that we have no shadow price for Plant 2 Total Shipped but have a shadow price of 250, 116, 194 and 239 for Total received Region 1, 2, 3 and 4 respectively. </a:t>
            </a:r>
          </a:p>
          <a:p>
            <a:pPr lvl="1">
              <a:lnSpc>
                <a:spcPct val="90000"/>
              </a:lnSpc>
            </a:pPr>
            <a:endParaRPr lang="en-US" sz="800" dirty="0"/>
          </a:p>
          <a:p>
            <a:pPr lvl="1">
              <a:lnSpc>
                <a:spcPct val="90000"/>
              </a:lnSpc>
            </a:pPr>
            <a:r>
              <a:rPr lang="en-US" sz="1600" dirty="0"/>
              <a:t>Notice, the constraints section, if the final value and the right hand side value of Total received Region 1 is 450 indicating we have used all the available resources we have. The shadow price of 250 for the Total received Region 1 in this example indicates that for every additional unit of resources we obtain will result in an increase of 250 in the objective value. </a:t>
            </a:r>
            <a:r>
              <a:rPr lang="en-US" sz="1600" b="1" dirty="0"/>
              <a:t>This shadow price indicates our total cost (objective function) will increase by $250 for every additional unit of Total received Region 1 resources added</a:t>
            </a:r>
            <a:r>
              <a:rPr lang="en-US" sz="1600" dirty="0"/>
              <a:t>.</a:t>
            </a:r>
          </a:p>
          <a:p>
            <a:pPr lvl="1">
              <a:lnSpc>
                <a:spcPct val="90000"/>
              </a:lnSpc>
            </a:pPr>
            <a:endParaRPr lang="en-US" sz="800" dirty="0"/>
          </a:p>
          <a:p>
            <a:pPr lvl="1">
              <a:lnSpc>
                <a:spcPct val="90000"/>
              </a:lnSpc>
            </a:pPr>
            <a:r>
              <a:rPr lang="en-US" sz="1600" dirty="0"/>
              <a:t>On the other hand, a shadow price of zero for the Plant 2 Total Shipped indicates that an additional unit of resource does not reduce our costs or objective function. Notice, the constraints section, that the final value of Plant 2 Total Shipped is 300 whereas the right hand side constraint is 600. This indicates that </a:t>
            </a:r>
            <a:r>
              <a:rPr lang="en-US" sz="1600" b="1" dirty="0"/>
              <a:t>we have not used all the resources we have</a:t>
            </a:r>
            <a:r>
              <a:rPr lang="en-US" sz="1600" dirty="0"/>
              <a:t> and explains why we have a shadow price of zero! </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263194478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pPr>
              <a:lnSpc>
                <a:spcPct val="90000"/>
              </a:lnSpc>
            </a:pPr>
            <a:br>
              <a:rPr lang="en-US" sz="1800" dirty="0"/>
            </a:br>
            <a:r>
              <a:rPr lang="en-US" sz="1800" dirty="0"/>
              <a:t>5. Constraint R.H. Side</a:t>
            </a:r>
            <a:br>
              <a:rPr lang="en-US" sz="1800" dirty="0"/>
            </a:br>
            <a:endParaRPr lang="en-US" sz="1800" dirty="0"/>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19200"/>
            <a:ext cx="7467600" cy="358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5. Constraint R.H. Side</a:t>
            </a:r>
          </a:p>
          <a:p>
            <a:pPr>
              <a:lnSpc>
                <a:spcPct val="90000"/>
              </a:lnSpc>
            </a:pPr>
            <a:endParaRPr lang="en-US" dirty="0"/>
          </a:p>
          <a:p>
            <a:pPr lvl="1">
              <a:lnSpc>
                <a:spcPct val="90000"/>
              </a:lnSpc>
            </a:pPr>
            <a:r>
              <a:rPr lang="en-US" sz="1600" dirty="0"/>
              <a:t>The R.H. Side constraint is </a:t>
            </a:r>
            <a:r>
              <a:rPr lang="en-US" sz="1600" b="1" dirty="0"/>
              <a:t>the right-hand side of that constraint equation</a:t>
            </a:r>
            <a:r>
              <a:rPr lang="en-US" sz="1600" dirty="0"/>
              <a:t> in the linear programing model that you set up and ran on solver.</a:t>
            </a:r>
          </a:p>
          <a:p>
            <a:pPr lvl="1">
              <a:lnSpc>
                <a:spcPct val="90000"/>
              </a:lnSpc>
            </a:pPr>
            <a:endParaRPr lang="en-US" sz="1600" dirty="0"/>
          </a:p>
          <a:p>
            <a:pPr lvl="1">
              <a:lnSpc>
                <a:spcPct val="90000"/>
              </a:lnSpc>
            </a:pPr>
            <a:r>
              <a:rPr lang="en-US" sz="1600" dirty="0"/>
              <a:t>You were told in the example you had only 450, 600 and 500 units available in Plant 1, 2 and 3 respectively. </a:t>
            </a:r>
          </a:p>
          <a:p>
            <a:pPr lvl="1">
              <a:lnSpc>
                <a:spcPct val="90000"/>
              </a:lnSpc>
            </a:pPr>
            <a:endParaRPr lang="en-US" sz="1600" dirty="0"/>
          </a:p>
          <a:p>
            <a:pPr lvl="1">
              <a:lnSpc>
                <a:spcPct val="90000"/>
              </a:lnSpc>
            </a:pPr>
            <a:r>
              <a:rPr lang="en-US" sz="1600" dirty="0"/>
              <a:t>In addition, you were told that the maximum number demanded was 450, 200, 300 and 300 for Region 1, 2, 3 and 4 respectively. These are the values you find in the R.H. Side constraint.</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4105700773"/>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pPr>
              <a:lnSpc>
                <a:spcPct val="90000"/>
              </a:lnSpc>
            </a:pPr>
            <a:br>
              <a:rPr lang="en-US" sz="1800" dirty="0"/>
            </a:br>
            <a:br>
              <a:rPr lang="en-US" sz="1800" dirty="0"/>
            </a:br>
            <a:r>
              <a:rPr lang="en-US" sz="1800" dirty="0"/>
              <a:t>6. Allowable Increase and Allowable Decrease</a:t>
            </a:r>
            <a:br>
              <a:rPr lang="en-US" sz="1800" dirty="0"/>
            </a:br>
            <a:br>
              <a:rPr lang="en-US" sz="1800" dirty="0"/>
            </a:br>
            <a:endParaRPr lang="en-US" sz="1800" dirty="0"/>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19200"/>
            <a:ext cx="7467600" cy="3896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6. Allowable Increase and Allowable Decrease</a:t>
            </a:r>
          </a:p>
          <a:p>
            <a:pPr>
              <a:lnSpc>
                <a:spcPct val="90000"/>
              </a:lnSpc>
            </a:pPr>
            <a:endParaRPr lang="en-US" sz="800" dirty="0"/>
          </a:p>
          <a:p>
            <a:pPr lvl="1">
              <a:lnSpc>
                <a:spcPct val="90000"/>
              </a:lnSpc>
            </a:pPr>
            <a:r>
              <a:rPr lang="en-US" sz="1600" dirty="0"/>
              <a:t>The allowable increase and allowable decrease values tell you how much the right-hand side constraint can change before the shadow price becomes unreliable (or changes). </a:t>
            </a:r>
          </a:p>
          <a:p>
            <a:pPr lvl="1">
              <a:lnSpc>
                <a:spcPct val="90000"/>
              </a:lnSpc>
            </a:pPr>
            <a:endParaRPr lang="en-US" sz="1600" dirty="0"/>
          </a:p>
          <a:p>
            <a:pPr lvl="1">
              <a:lnSpc>
                <a:spcPct val="90000"/>
              </a:lnSpc>
            </a:pPr>
            <a:r>
              <a:rPr lang="en-US" sz="1600" dirty="0"/>
              <a:t>In other words, </a:t>
            </a:r>
            <a:r>
              <a:rPr lang="en-US" sz="1600" b="1" dirty="0"/>
              <a:t>if the right-hand side constraint increases by an amount less than the allowable increase, the shadow price will not change and is relevant</a:t>
            </a:r>
            <a:r>
              <a:rPr lang="en-US" sz="1600" dirty="0"/>
              <a:t>. </a:t>
            </a:r>
          </a:p>
          <a:p>
            <a:pPr lvl="1">
              <a:lnSpc>
                <a:spcPct val="90000"/>
              </a:lnSpc>
            </a:pPr>
            <a:endParaRPr lang="en-US" sz="1600" dirty="0"/>
          </a:p>
          <a:p>
            <a:pPr lvl="1">
              <a:lnSpc>
                <a:spcPct val="90000"/>
              </a:lnSpc>
            </a:pPr>
            <a:r>
              <a:rPr lang="en-US" sz="1600" dirty="0"/>
              <a:t>However, if the right-hand side constraint increases by an amount greater than the allowable increase or decreases by an amount more than the allowable decrease, the shadow price changes and will not hold any more.</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16951286"/>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pPr>
              <a:lnSpc>
                <a:spcPct val="90000"/>
              </a:lnSpc>
            </a:pPr>
            <a:br>
              <a:rPr lang="en-US" sz="1800" dirty="0"/>
            </a:br>
            <a:br>
              <a:rPr lang="en-US" sz="1800" dirty="0"/>
            </a:br>
            <a:r>
              <a:rPr lang="en-US" sz="1800" dirty="0"/>
              <a:t>6. Allowable Increase and Allowable Decrease</a:t>
            </a:r>
            <a:br>
              <a:rPr lang="en-US" sz="1800" dirty="0"/>
            </a:br>
            <a:br>
              <a:rPr lang="en-US" sz="1800" dirty="0"/>
            </a:br>
            <a:endParaRPr lang="en-US" sz="1800" dirty="0"/>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19200"/>
            <a:ext cx="7467600" cy="379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marL="0" indent="0">
              <a:lnSpc>
                <a:spcPct val="90000"/>
              </a:lnSpc>
              <a:buNone/>
            </a:pPr>
            <a:r>
              <a:rPr lang="en-US" dirty="0"/>
              <a:t>6. Allowable Increase and Allowable Decrease</a:t>
            </a:r>
          </a:p>
          <a:p>
            <a:pPr>
              <a:lnSpc>
                <a:spcPct val="90000"/>
              </a:lnSpc>
            </a:pPr>
            <a:endParaRPr lang="en-US" sz="800" dirty="0"/>
          </a:p>
          <a:p>
            <a:pPr lvl="1">
              <a:lnSpc>
                <a:spcPct val="90000"/>
              </a:lnSpc>
            </a:pPr>
            <a:r>
              <a:rPr lang="en-US" sz="1600" dirty="0"/>
              <a:t>In our example, you will note that the allowable increase for Total received Region 1 is 300 and allowable decrease is 100. This indicates that as long as the resources available increases by less than 300 or decreases by less than 100, the shadow price of 250 holds true. </a:t>
            </a:r>
          </a:p>
          <a:p>
            <a:pPr lvl="1">
              <a:lnSpc>
                <a:spcPct val="90000"/>
              </a:lnSpc>
            </a:pPr>
            <a:endParaRPr lang="en-US" sz="1600" dirty="0"/>
          </a:p>
          <a:p>
            <a:pPr lvl="1">
              <a:lnSpc>
                <a:spcPct val="90000"/>
              </a:lnSpc>
            </a:pPr>
            <a:r>
              <a:rPr lang="en-US" sz="1600" dirty="0"/>
              <a:t>Since the shadow price holds within this range, we can estimate the increase in costs if we add 10 units using the shadow price and know that the costs go up by 10*250= 2500! However, if the resource availability increased by 301 units, the shadow price of 250 will not be valid anymore and we cannot estimate the total cost using the shadow price of 250.</a:t>
            </a:r>
          </a:p>
          <a:p>
            <a:endParaRPr lang="en-US" dirty="0"/>
          </a:p>
          <a:p>
            <a:pPr eaLnBrk="1" hangingPunct="1">
              <a:spcBef>
                <a:spcPct val="0"/>
              </a:spcBef>
            </a:pPr>
            <a:endParaRPr lang="en-US" altLang="en-US" dirty="0"/>
          </a:p>
        </p:txBody>
      </p:sp>
    </p:spTree>
    <p:extLst>
      <p:ext uri="{BB962C8B-B14F-4D97-AF65-F5344CB8AC3E}">
        <p14:creationId xmlns:p14="http://schemas.microsoft.com/office/powerpoint/2010/main" val="408693807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836B79C-5335-4CF1-9937-63977E925774}"/>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Network Models</a:t>
            </a:r>
          </a:p>
        </p:txBody>
      </p:sp>
      <p:sp>
        <p:nvSpPr>
          <p:cNvPr id="7171" name="Text Box 3">
            <a:extLst>
              <a:ext uri="{FF2B5EF4-FFF2-40B4-BE49-F238E27FC236}">
                <a16:creationId xmlns:a16="http://schemas.microsoft.com/office/drawing/2014/main" id="{1A65EE6D-1790-462B-A69D-539CF1D85422}"/>
              </a:ext>
            </a:extLst>
          </p:cNvPr>
          <p:cNvSpPr txBox="1">
            <a:spLocks noChangeArrowheads="1"/>
          </p:cNvSpPr>
          <p:nvPr/>
        </p:nvSpPr>
        <p:spPr bwMode="auto">
          <a:xfrm>
            <a:off x="990600" y="1143000"/>
            <a:ext cx="7467600" cy="35271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286000" indent="-457200">
              <a:spcBef>
                <a:spcPct val="20000"/>
              </a:spcBef>
              <a:buChar char="•"/>
              <a:defRPr sz="1200">
                <a:solidFill>
                  <a:schemeClr val="tx1"/>
                </a:solidFill>
                <a:latin typeface="Arial" panose="020B0604020202020204" pitchFamily="34" charset="0"/>
              </a:defRPr>
            </a:lvl5pPr>
            <a:lvl6pPr marL="2743200" indent="-457200" eaLnBrk="0" fontAlgn="base" hangingPunct="0">
              <a:spcBef>
                <a:spcPct val="20000"/>
              </a:spcBef>
              <a:spcAft>
                <a:spcPct val="0"/>
              </a:spcAft>
              <a:buChar char="•"/>
              <a:defRPr sz="1200">
                <a:solidFill>
                  <a:schemeClr val="tx1"/>
                </a:solidFill>
                <a:latin typeface="Arial" panose="020B0604020202020204" pitchFamily="34" charset="0"/>
              </a:defRPr>
            </a:lvl6pPr>
            <a:lvl7pPr marL="3200400" indent="-457200" eaLnBrk="0" fontAlgn="base" hangingPunct="0">
              <a:spcBef>
                <a:spcPct val="20000"/>
              </a:spcBef>
              <a:spcAft>
                <a:spcPct val="0"/>
              </a:spcAft>
              <a:buChar char="•"/>
              <a:defRPr sz="1200">
                <a:solidFill>
                  <a:schemeClr val="tx1"/>
                </a:solidFill>
                <a:latin typeface="Arial" panose="020B0604020202020204" pitchFamily="34" charset="0"/>
              </a:defRPr>
            </a:lvl7pPr>
            <a:lvl8pPr marL="3657600" indent="-457200" eaLnBrk="0" fontAlgn="base" hangingPunct="0">
              <a:spcBef>
                <a:spcPct val="20000"/>
              </a:spcBef>
              <a:spcAft>
                <a:spcPct val="0"/>
              </a:spcAft>
              <a:buChar char="•"/>
              <a:defRPr sz="1200">
                <a:solidFill>
                  <a:schemeClr val="tx1"/>
                </a:solidFill>
                <a:latin typeface="Arial" panose="020B0604020202020204" pitchFamily="34" charset="0"/>
              </a:defRPr>
            </a:lvl8pPr>
            <a:lvl9pPr marL="4114800" indent="-4572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Reasons to distinguish network models from other LP models</a:t>
            </a:r>
          </a:p>
          <a:p>
            <a:pPr lvl="1"/>
            <a:endParaRPr lang="en-US" dirty="0"/>
          </a:p>
          <a:p>
            <a:pPr lvl="1"/>
            <a:r>
              <a:rPr lang="en-US" dirty="0"/>
              <a:t>Network structure of these models allows us to represent them graphically.</a:t>
            </a:r>
          </a:p>
          <a:p>
            <a:pPr lvl="1"/>
            <a:r>
              <a:rPr lang="en-US" dirty="0"/>
              <a:t>Many companies have real problems that can be represented as network models.</a:t>
            </a:r>
          </a:p>
          <a:p>
            <a:pPr lvl="1"/>
            <a:r>
              <a:rPr lang="en-US" dirty="0"/>
              <a:t>Specialized solution techniques have been developed specifically for network models.</a:t>
            </a:r>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Network Model</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02317"/>
            <a:ext cx="7467600" cy="2579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This model is typical of network models. </a:t>
            </a:r>
          </a:p>
          <a:p>
            <a:endParaRPr kumimoji="1" lang="en-US" sz="1600" dirty="0"/>
          </a:p>
          <a:p>
            <a:endParaRPr lang="en-US" dirty="0"/>
          </a:p>
          <a:p>
            <a:pPr>
              <a:lnSpc>
                <a:spcPct val="90000"/>
              </a:lnSpc>
              <a:spcBef>
                <a:spcPct val="0"/>
              </a:spcBef>
            </a:pPr>
            <a:endParaRPr lang="en-US" alt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pic>
        <p:nvPicPr>
          <p:cNvPr id="4" name="Picture 5" descr="Fig05_01">
            <a:extLst>
              <a:ext uri="{FF2B5EF4-FFF2-40B4-BE49-F238E27FC236}">
                <a16:creationId xmlns:a16="http://schemas.microsoft.com/office/drawing/2014/main" id="{C09E94FA-7371-45F4-AB6E-EB812B47111E}"/>
              </a:ext>
            </a:extLst>
          </p:cNvPr>
          <p:cNvPicPr>
            <a:picLocks noChangeAspect="1" noChangeArrowheads="1"/>
          </p:cNvPicPr>
          <p:nvPr/>
        </p:nvPicPr>
        <p:blipFill>
          <a:blip r:embed="rId3" cstate="print"/>
          <a:srcRect/>
          <a:stretch>
            <a:fillRect/>
          </a:stretch>
        </p:blipFill>
        <p:spPr bwMode="auto">
          <a:xfrm>
            <a:off x="1371600" y="1600200"/>
            <a:ext cx="6934200" cy="4495800"/>
          </a:xfrm>
          <a:prstGeom prst="rect">
            <a:avLst/>
          </a:prstGeom>
          <a:noFill/>
        </p:spPr>
      </p:pic>
    </p:spTree>
    <p:extLst>
      <p:ext uri="{BB962C8B-B14F-4D97-AF65-F5344CB8AC3E}">
        <p14:creationId xmlns:p14="http://schemas.microsoft.com/office/powerpoint/2010/main" val="2839622922"/>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Network Model</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143000"/>
            <a:ext cx="7467600" cy="45735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A </a:t>
            </a:r>
            <a:r>
              <a:rPr lang="en-US" b="1" dirty="0"/>
              <a:t>node</a:t>
            </a:r>
            <a:r>
              <a:rPr lang="en-US" dirty="0"/>
              <a:t>, indicated by a circle, generally represents a geographical location.</a:t>
            </a:r>
          </a:p>
          <a:p>
            <a:endParaRPr lang="en-US" dirty="0"/>
          </a:p>
          <a:p>
            <a:r>
              <a:rPr lang="en-US" dirty="0"/>
              <a:t>An </a:t>
            </a:r>
            <a:r>
              <a:rPr lang="en-US" b="1" dirty="0"/>
              <a:t>arc</a:t>
            </a:r>
            <a:r>
              <a:rPr lang="en-US" dirty="0"/>
              <a:t>, indicated by an arrow, generally represents a route for getting a product from one node to another.</a:t>
            </a:r>
          </a:p>
          <a:p>
            <a:endParaRPr lang="en-US" dirty="0"/>
          </a:p>
          <a:p>
            <a:r>
              <a:rPr lang="en-US" dirty="0"/>
              <a:t>The decision variables are usually called </a:t>
            </a:r>
            <a:r>
              <a:rPr lang="en-US" b="1" dirty="0"/>
              <a:t>flows</a:t>
            </a:r>
            <a:r>
              <a:rPr lang="en-US" dirty="0"/>
              <a:t>. They represent the amounts shipped on the various arcs.</a:t>
            </a:r>
          </a:p>
          <a:p>
            <a:endParaRPr lang="en-US" dirty="0"/>
          </a:p>
          <a:p>
            <a:r>
              <a:rPr lang="en-US" dirty="0"/>
              <a:t>Upper limits are called </a:t>
            </a:r>
            <a:r>
              <a:rPr lang="en-US" b="1" dirty="0"/>
              <a:t>arc capacities</a:t>
            </a:r>
            <a:r>
              <a:rPr lang="en-US" dirty="0"/>
              <a:t>, and they can also be shown on the model.</a:t>
            </a:r>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extLst>
      <p:ext uri="{BB962C8B-B14F-4D97-AF65-F5344CB8AC3E}">
        <p14:creationId xmlns:p14="http://schemas.microsoft.com/office/powerpoint/2010/main" val="104879530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7B0FF48D-7E65-45B7-81DF-D7134E4E3E3F}"/>
              </a:ext>
            </a:extLst>
          </p:cNvPr>
          <p:cNvSpPr>
            <a:spLocks noGrp="1" noChangeArrowheads="1"/>
          </p:cNvSpPr>
          <p:nvPr>
            <p:ph type="title"/>
          </p:nvPr>
        </p:nvSpPr>
        <p:spPr/>
        <p:txBody>
          <a:bodyPr/>
          <a:lstStyle/>
          <a:p>
            <a:r>
              <a:rPr lang="en-US" altLang="en-US"/>
              <a:t>Agenda</a:t>
            </a:r>
          </a:p>
        </p:txBody>
      </p:sp>
      <p:grpSp>
        <p:nvGrpSpPr>
          <p:cNvPr id="11268" name="Group 4">
            <a:extLst>
              <a:ext uri="{FF2B5EF4-FFF2-40B4-BE49-F238E27FC236}">
                <a16:creationId xmlns:a16="http://schemas.microsoft.com/office/drawing/2014/main" id="{458C4C22-6056-419F-A2A7-E1E8675AC4F0}"/>
              </a:ext>
            </a:extLst>
          </p:cNvPr>
          <p:cNvGrpSpPr>
            <a:grpSpLocks/>
          </p:cNvGrpSpPr>
          <p:nvPr/>
        </p:nvGrpSpPr>
        <p:grpSpPr bwMode="auto">
          <a:xfrm>
            <a:off x="3978275" y="2286000"/>
            <a:ext cx="1855788" cy="1676400"/>
            <a:chOff x="1978" y="1344"/>
            <a:chExt cx="1169" cy="1056"/>
          </a:xfrm>
        </p:grpSpPr>
        <p:sp>
          <p:nvSpPr>
            <p:cNvPr id="11288" name="Line 5">
              <a:extLst>
                <a:ext uri="{FF2B5EF4-FFF2-40B4-BE49-F238E27FC236}">
                  <a16:creationId xmlns:a16="http://schemas.microsoft.com/office/drawing/2014/main" id="{E293A185-7347-4D12-9F2C-B14993586877}"/>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9" name="Line 6">
              <a:extLst>
                <a:ext uri="{FF2B5EF4-FFF2-40B4-BE49-F238E27FC236}">
                  <a16:creationId xmlns:a16="http://schemas.microsoft.com/office/drawing/2014/main" id="{9F705669-66E8-4DCC-993E-FBE56ED9C291}"/>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0" name="Line 7">
              <a:extLst>
                <a:ext uri="{FF2B5EF4-FFF2-40B4-BE49-F238E27FC236}">
                  <a16:creationId xmlns:a16="http://schemas.microsoft.com/office/drawing/2014/main" id="{D3893503-D943-4ABB-90BC-EFEC822B7231}"/>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1" name="Line 8">
              <a:extLst>
                <a:ext uri="{FF2B5EF4-FFF2-40B4-BE49-F238E27FC236}">
                  <a16:creationId xmlns:a16="http://schemas.microsoft.com/office/drawing/2014/main" id="{43133922-EE0C-4AFD-B833-03128F0FBB93}"/>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2" name="Line 9">
              <a:extLst>
                <a:ext uri="{FF2B5EF4-FFF2-40B4-BE49-F238E27FC236}">
                  <a16:creationId xmlns:a16="http://schemas.microsoft.com/office/drawing/2014/main" id="{7895F930-296E-4A93-8DDA-719E6377B820}"/>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93" name="Line 10">
              <a:extLst>
                <a:ext uri="{FF2B5EF4-FFF2-40B4-BE49-F238E27FC236}">
                  <a16:creationId xmlns:a16="http://schemas.microsoft.com/office/drawing/2014/main" id="{104FD8FC-1A64-4903-AEFE-33D3A2C84E55}"/>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1269" name="Group 11">
            <a:extLst>
              <a:ext uri="{FF2B5EF4-FFF2-40B4-BE49-F238E27FC236}">
                <a16:creationId xmlns:a16="http://schemas.microsoft.com/office/drawing/2014/main" id="{E3D28EDE-C2B7-42C9-824A-4FD75C5AD14E}"/>
              </a:ext>
            </a:extLst>
          </p:cNvPr>
          <p:cNvGrpSpPr>
            <a:grpSpLocks/>
          </p:cNvGrpSpPr>
          <p:nvPr/>
        </p:nvGrpSpPr>
        <p:grpSpPr bwMode="auto">
          <a:xfrm>
            <a:off x="5611813" y="2286000"/>
            <a:ext cx="1855787" cy="1676400"/>
            <a:chOff x="3007" y="1344"/>
            <a:chExt cx="1169" cy="1056"/>
          </a:xfrm>
        </p:grpSpPr>
        <p:sp>
          <p:nvSpPr>
            <p:cNvPr id="11282" name="Line 12">
              <a:extLst>
                <a:ext uri="{FF2B5EF4-FFF2-40B4-BE49-F238E27FC236}">
                  <a16:creationId xmlns:a16="http://schemas.microsoft.com/office/drawing/2014/main" id="{DBF36894-6A3D-45B4-A366-9DBFDC75FF67}"/>
                </a:ext>
              </a:extLst>
            </p:cNvPr>
            <p:cNvSpPr>
              <a:spLocks noChangeShapeType="1"/>
            </p:cNvSpPr>
            <p:nvPr/>
          </p:nvSpPr>
          <p:spPr bwMode="auto">
            <a:xfrm flipH="1" flipV="1">
              <a:off x="4020"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3" name="Line 13">
              <a:extLst>
                <a:ext uri="{FF2B5EF4-FFF2-40B4-BE49-F238E27FC236}">
                  <a16:creationId xmlns:a16="http://schemas.microsoft.com/office/drawing/2014/main" id="{DCB18329-1AE1-4DD9-8782-6314AECA6259}"/>
                </a:ext>
              </a:extLst>
            </p:cNvPr>
            <p:cNvSpPr>
              <a:spLocks noChangeShapeType="1"/>
            </p:cNvSpPr>
            <p:nvPr/>
          </p:nvSpPr>
          <p:spPr bwMode="auto">
            <a:xfrm flipH="1">
              <a:off x="4052"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4" name="Line 14">
              <a:extLst>
                <a:ext uri="{FF2B5EF4-FFF2-40B4-BE49-F238E27FC236}">
                  <a16:creationId xmlns:a16="http://schemas.microsoft.com/office/drawing/2014/main" id="{8B98189C-5AE4-494D-9BC8-0801F26C4088}"/>
                </a:ext>
              </a:extLst>
            </p:cNvPr>
            <p:cNvSpPr>
              <a:spLocks noChangeShapeType="1"/>
            </p:cNvSpPr>
            <p:nvPr/>
          </p:nvSpPr>
          <p:spPr bwMode="auto">
            <a:xfrm flipH="1">
              <a:off x="3040"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5" name="Line 15">
              <a:extLst>
                <a:ext uri="{FF2B5EF4-FFF2-40B4-BE49-F238E27FC236}">
                  <a16:creationId xmlns:a16="http://schemas.microsoft.com/office/drawing/2014/main" id="{2705805E-992B-4ED4-A7EC-A953CFB7688D}"/>
                </a:ext>
              </a:extLst>
            </p:cNvPr>
            <p:cNvSpPr>
              <a:spLocks noChangeShapeType="1"/>
            </p:cNvSpPr>
            <p:nvPr/>
          </p:nvSpPr>
          <p:spPr bwMode="auto">
            <a:xfrm flipH="1">
              <a:off x="3040"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6" name="Line 16">
              <a:extLst>
                <a:ext uri="{FF2B5EF4-FFF2-40B4-BE49-F238E27FC236}">
                  <a16:creationId xmlns:a16="http://schemas.microsoft.com/office/drawing/2014/main" id="{019838C0-0044-49BF-908B-4A8C6C042703}"/>
                </a:ext>
              </a:extLst>
            </p:cNvPr>
            <p:cNvSpPr>
              <a:spLocks noChangeShapeType="1"/>
            </p:cNvSpPr>
            <p:nvPr/>
          </p:nvSpPr>
          <p:spPr bwMode="auto">
            <a:xfrm flipH="1" flipV="1">
              <a:off x="3007"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7" name="Line 17">
              <a:extLst>
                <a:ext uri="{FF2B5EF4-FFF2-40B4-BE49-F238E27FC236}">
                  <a16:creationId xmlns:a16="http://schemas.microsoft.com/office/drawing/2014/main" id="{36B0BE92-7C4F-482A-8512-F1910E505667}"/>
                </a:ext>
              </a:extLst>
            </p:cNvPr>
            <p:cNvSpPr>
              <a:spLocks noChangeShapeType="1"/>
            </p:cNvSpPr>
            <p:nvPr/>
          </p:nvSpPr>
          <p:spPr bwMode="auto">
            <a:xfrm flipH="1">
              <a:off x="3040"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11270" name="Group 18">
            <a:extLst>
              <a:ext uri="{FF2B5EF4-FFF2-40B4-BE49-F238E27FC236}">
                <a16:creationId xmlns:a16="http://schemas.microsoft.com/office/drawing/2014/main" id="{4B807462-2A08-4913-B84F-B2759A66AB88}"/>
              </a:ext>
            </a:extLst>
          </p:cNvPr>
          <p:cNvGrpSpPr>
            <a:grpSpLocks/>
          </p:cNvGrpSpPr>
          <p:nvPr/>
        </p:nvGrpSpPr>
        <p:grpSpPr bwMode="auto">
          <a:xfrm>
            <a:off x="2362200" y="2286000"/>
            <a:ext cx="1909763" cy="1676400"/>
            <a:chOff x="960" y="1344"/>
            <a:chExt cx="1203" cy="1056"/>
          </a:xfrm>
        </p:grpSpPr>
        <p:sp>
          <p:nvSpPr>
            <p:cNvPr id="11275" name="Rectangle 19">
              <a:extLst>
                <a:ext uri="{FF2B5EF4-FFF2-40B4-BE49-F238E27FC236}">
                  <a16:creationId xmlns:a16="http://schemas.microsoft.com/office/drawing/2014/main" id="{A0EF5C37-90C5-49E3-B0C6-31E8A59393CA}"/>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a:p>
          </p:txBody>
        </p:sp>
        <p:grpSp>
          <p:nvGrpSpPr>
            <p:cNvPr id="11276" name="Group 20">
              <a:extLst>
                <a:ext uri="{FF2B5EF4-FFF2-40B4-BE49-F238E27FC236}">
                  <a16:creationId xmlns:a16="http://schemas.microsoft.com/office/drawing/2014/main" id="{1BEC4B17-DE95-4590-80F0-EC83EED4CF97}"/>
                </a:ext>
              </a:extLst>
            </p:cNvPr>
            <p:cNvGrpSpPr>
              <a:grpSpLocks/>
            </p:cNvGrpSpPr>
            <p:nvPr/>
          </p:nvGrpSpPr>
          <p:grpSpPr bwMode="auto">
            <a:xfrm>
              <a:off x="960" y="1344"/>
              <a:ext cx="1203" cy="1056"/>
              <a:chOff x="960" y="1344"/>
              <a:chExt cx="1203" cy="1056"/>
            </a:xfrm>
          </p:grpSpPr>
          <p:sp>
            <p:nvSpPr>
              <p:cNvPr id="11277" name="Line 21">
                <a:extLst>
                  <a:ext uri="{FF2B5EF4-FFF2-40B4-BE49-F238E27FC236}">
                    <a16:creationId xmlns:a16="http://schemas.microsoft.com/office/drawing/2014/main" id="{27F09948-1B26-45A0-9C07-EF35A8DACC2B}"/>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78" name="Line 22">
                <a:extLst>
                  <a:ext uri="{FF2B5EF4-FFF2-40B4-BE49-F238E27FC236}">
                    <a16:creationId xmlns:a16="http://schemas.microsoft.com/office/drawing/2014/main" id="{D811AD26-2140-4690-B3D0-2CF08E132773}"/>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79" name="Line 23">
                <a:extLst>
                  <a:ext uri="{FF2B5EF4-FFF2-40B4-BE49-F238E27FC236}">
                    <a16:creationId xmlns:a16="http://schemas.microsoft.com/office/drawing/2014/main" id="{011C3182-EDE7-4527-AAE7-4E433D830186}"/>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0" name="Line 24">
                <a:extLst>
                  <a:ext uri="{FF2B5EF4-FFF2-40B4-BE49-F238E27FC236}">
                    <a16:creationId xmlns:a16="http://schemas.microsoft.com/office/drawing/2014/main" id="{F68A3F39-51C5-4881-ACF6-DC3BF661C509}"/>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11281" name="Line 25">
                <a:extLst>
                  <a:ext uri="{FF2B5EF4-FFF2-40B4-BE49-F238E27FC236}">
                    <a16:creationId xmlns:a16="http://schemas.microsoft.com/office/drawing/2014/main" id="{4F48C489-EE62-4349-A51C-1543210AAF76}"/>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11272" name="Rectangle 27">
            <a:extLst>
              <a:ext uri="{FF2B5EF4-FFF2-40B4-BE49-F238E27FC236}">
                <a16:creationId xmlns:a16="http://schemas.microsoft.com/office/drawing/2014/main" id="{794989F1-B3C2-4A82-8C3E-AC9BDFCF07CF}"/>
              </a:ext>
            </a:extLst>
          </p:cNvPr>
          <p:cNvSpPr>
            <a:spLocks noChangeArrowheads="1"/>
          </p:cNvSpPr>
          <p:nvPr/>
        </p:nvSpPr>
        <p:spPr bwMode="auto">
          <a:xfrm>
            <a:off x="4265614" y="2286000"/>
            <a:ext cx="1449386"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dirty="0"/>
              <a:t>Transportation Model</a:t>
            </a:r>
          </a:p>
        </p:txBody>
      </p:sp>
      <p:sp>
        <p:nvSpPr>
          <p:cNvPr id="11273" name="Rectangle 28">
            <a:extLst>
              <a:ext uri="{FF2B5EF4-FFF2-40B4-BE49-F238E27FC236}">
                <a16:creationId xmlns:a16="http://schemas.microsoft.com/office/drawing/2014/main" id="{99474E51-2103-4E62-9499-4B609757C4D2}"/>
              </a:ext>
            </a:extLst>
          </p:cNvPr>
          <p:cNvSpPr>
            <a:spLocks noChangeArrowheads="1"/>
          </p:cNvSpPr>
          <p:nvPr/>
        </p:nvSpPr>
        <p:spPr bwMode="auto">
          <a:xfrm>
            <a:off x="59436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dirty="0"/>
          </a:p>
          <a:p>
            <a:pPr algn="ctr">
              <a:spcBef>
                <a:spcPct val="0"/>
              </a:spcBef>
              <a:buFontTx/>
              <a:buNone/>
            </a:pPr>
            <a:r>
              <a:rPr lang="en-US" altLang="en-US" sz="1400" dirty="0"/>
              <a:t>Sensitivity Analysis</a:t>
            </a:r>
          </a:p>
          <a:p>
            <a:pPr algn="ctr">
              <a:spcBef>
                <a:spcPct val="0"/>
              </a:spcBef>
              <a:buFontTx/>
              <a:buNone/>
            </a:pPr>
            <a:endParaRPr lang="en-US" altLang="en-US" sz="1400" dirty="0"/>
          </a:p>
        </p:txBody>
      </p:sp>
      <p:sp>
        <p:nvSpPr>
          <p:cNvPr id="11274" name="Rectangle 29">
            <a:extLst>
              <a:ext uri="{FF2B5EF4-FFF2-40B4-BE49-F238E27FC236}">
                <a16:creationId xmlns:a16="http://schemas.microsoft.com/office/drawing/2014/main" id="{20BF137E-368B-4C37-BB0B-F60EC1C53CBA}"/>
              </a:ext>
            </a:extLst>
          </p:cNvPr>
          <p:cNvSpPr>
            <a:spLocks noChangeArrowheads="1"/>
          </p:cNvSpPr>
          <p:nvPr/>
        </p:nvSpPr>
        <p:spPr bwMode="auto">
          <a:xfrm>
            <a:off x="2514599" y="2286000"/>
            <a:ext cx="146367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dirty="0"/>
              <a:t>Network Model</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Transportation Models</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143000"/>
            <a:ext cx="7467600" cy="432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endParaRPr lang="en-US" altLang="en-US" b="1" dirty="0">
              <a:solidFill>
                <a:schemeClr val="bg2"/>
              </a:solidFill>
            </a:endParaRPr>
          </a:p>
          <a:p>
            <a:r>
              <a:rPr lang="en-US" dirty="0"/>
              <a:t>Companies produce products at locations called </a:t>
            </a:r>
            <a:r>
              <a:rPr lang="en-US" b="1" dirty="0"/>
              <a:t>origins</a:t>
            </a:r>
            <a:r>
              <a:rPr lang="en-US" dirty="0"/>
              <a:t> and ships these products to customer locations called </a:t>
            </a:r>
            <a:r>
              <a:rPr lang="en-US" b="1" dirty="0"/>
              <a:t>destinations</a:t>
            </a:r>
            <a:r>
              <a:rPr lang="en-US" dirty="0"/>
              <a:t>.</a:t>
            </a:r>
          </a:p>
          <a:p>
            <a:endParaRPr lang="en-US" dirty="0"/>
          </a:p>
          <a:p>
            <a:r>
              <a:rPr lang="en-US" dirty="0"/>
              <a:t>Each origin has a limited amount that it can ship, and each customer destination must receive a required quantity of the product.</a:t>
            </a:r>
          </a:p>
          <a:p>
            <a:endParaRPr lang="en-US" dirty="0"/>
          </a:p>
          <a:p>
            <a:r>
              <a:rPr lang="en-US" dirty="0"/>
              <a:t>Only possible shipments are those directly from an origin to a destination.</a:t>
            </a:r>
          </a:p>
          <a:p>
            <a:endParaRPr lang="en-US" dirty="0"/>
          </a:p>
          <a:p>
            <a:r>
              <a:rPr lang="en-US" dirty="0"/>
              <a:t>These problems are generally called </a:t>
            </a:r>
            <a:r>
              <a:rPr lang="en-US" b="1" dirty="0"/>
              <a:t>transportation problems</a:t>
            </a:r>
            <a:r>
              <a:rPr lang="en-US" dirty="0"/>
              <a:t>.</a:t>
            </a:r>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Assignment Models</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990600" y="1295400"/>
            <a:ext cx="7467600" cy="3096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b="1" dirty="0"/>
              <a:t>Assignment models</a:t>
            </a:r>
            <a:r>
              <a:rPr lang="en-US" dirty="0"/>
              <a:t> are used to assign, on a one-to-one basis, members of one set to members of another set in a least-cost (or least-time) manner.</a:t>
            </a:r>
          </a:p>
          <a:p>
            <a:endParaRPr lang="en-US" dirty="0"/>
          </a:p>
          <a:p>
            <a:r>
              <a:rPr lang="en-US" dirty="0"/>
              <a:t>Assignment models are special cases of transportation models where all flows are 0 or 1.</a:t>
            </a:r>
          </a:p>
          <a:p>
            <a:endParaRPr lang="en-US" dirty="0"/>
          </a:p>
          <a:p>
            <a:r>
              <a:rPr lang="en-US" dirty="0"/>
              <a:t>It is identical to the transportation model except with different inputs. </a:t>
            </a:r>
          </a:p>
          <a:p>
            <a:endParaRPr lang="en-US" dirty="0"/>
          </a:p>
          <a:p>
            <a:r>
              <a:rPr lang="en-US" dirty="0"/>
              <a:t>The only minor difference is that the demand constraints “=</a:t>
            </a:r>
            <a:r>
              <a:rPr lang="en-US" dirty="0">
                <a:cs typeface="Arial" charset="0"/>
              </a:rPr>
              <a:t>”</a:t>
            </a:r>
            <a:r>
              <a:rPr lang="en-US" dirty="0"/>
              <a:t> constraints, because each job must be completed exactly once.</a:t>
            </a:r>
          </a:p>
          <a:p>
            <a:pPr eaLnBrk="1" hangingPunct="1">
              <a:spcBef>
                <a:spcPct val="0"/>
              </a:spcBef>
            </a:pPr>
            <a:endParaRPr lang="en-US" altLang="en-US" dirty="0"/>
          </a:p>
        </p:txBody>
      </p:sp>
    </p:spTree>
    <p:extLst>
      <p:ext uri="{BB962C8B-B14F-4D97-AF65-F5344CB8AC3E}">
        <p14:creationId xmlns:p14="http://schemas.microsoft.com/office/powerpoint/2010/main" val="254472549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0864FDC-D0E9-440E-8D26-2ACE0901B83A}"/>
              </a:ext>
            </a:extLst>
          </p:cNvPr>
          <p:cNvSpPr>
            <a:spLocks noGrp="1" noChangeArrowheads="1"/>
          </p:cNvSpPr>
          <p:nvPr>
            <p:ph type="title"/>
          </p:nvPr>
        </p:nvSpPr>
        <p:spPr>
          <a:xfrm>
            <a:off x="990600" y="228600"/>
            <a:ext cx="7543800" cy="838200"/>
          </a:xfrm>
          <a:noFill/>
        </p:spPr>
        <p:txBody>
          <a:bodyPr/>
          <a:lstStyle/>
          <a:p>
            <a:r>
              <a:rPr lang="en-US" altLang="en-US" sz="1800" dirty="0">
                <a:solidFill>
                  <a:schemeClr val="tx1"/>
                </a:solidFill>
              </a:rPr>
              <a:t>Example</a:t>
            </a:r>
          </a:p>
        </p:txBody>
      </p:sp>
      <p:sp>
        <p:nvSpPr>
          <p:cNvPr id="9219" name="Text Box 3">
            <a:extLst>
              <a:ext uri="{FF2B5EF4-FFF2-40B4-BE49-F238E27FC236}">
                <a16:creationId xmlns:a16="http://schemas.microsoft.com/office/drawing/2014/main" id="{E4EFCBD0-538E-4215-A401-50FE8112C072}"/>
              </a:ext>
            </a:extLst>
          </p:cNvPr>
          <p:cNvSpPr txBox="1">
            <a:spLocks noChangeArrowheads="1"/>
          </p:cNvSpPr>
          <p:nvPr/>
        </p:nvSpPr>
        <p:spPr bwMode="auto">
          <a:xfrm>
            <a:off x="1009650" y="1295400"/>
            <a:ext cx="74676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r>
              <a:rPr lang="en-US" dirty="0"/>
              <a:t>The company manufactures automobiles in three plants and then ships them to four regions of the country.</a:t>
            </a:r>
          </a:p>
          <a:p>
            <a:endParaRPr kumimoji="1" lang="en-US" sz="1600" dirty="0"/>
          </a:p>
          <a:p>
            <a:endParaRPr kumimoji="1" lang="en-US" sz="1600" dirty="0"/>
          </a:p>
          <a:p>
            <a:endParaRPr kumimoji="1" lang="en-US" sz="1600" dirty="0"/>
          </a:p>
          <a:p>
            <a:endParaRPr lang="en-US" dirty="0"/>
          </a:p>
          <a:p>
            <a:pPr>
              <a:lnSpc>
                <a:spcPct val="90000"/>
              </a:lnSpc>
              <a:spcBef>
                <a:spcPct val="0"/>
              </a:spcBef>
            </a:pPr>
            <a:endParaRPr lang="en-US" altLang="en-US" dirty="0"/>
          </a:p>
          <a:p>
            <a:pPr>
              <a:lnSpc>
                <a:spcPct val="90000"/>
              </a:lnSpc>
              <a:spcBef>
                <a:spcPct val="0"/>
              </a:spcBef>
            </a:pPr>
            <a:endParaRPr lang="en-US" altLang="en-US" dirty="0"/>
          </a:p>
          <a:p>
            <a:pPr lvl="1" eaLnBrk="1" hangingPunct="1">
              <a:buClr>
                <a:schemeClr val="accent2"/>
              </a:buClr>
              <a:buSzPct val="80000"/>
              <a:buFont typeface="Wingdings" panose="05000000000000000000" pitchFamily="2" charset="2"/>
              <a:buChar char="¨"/>
            </a:pPr>
            <a:endParaRPr lang="en-US" altLang="en-US" sz="1600" dirty="0"/>
          </a:p>
          <a:p>
            <a:pPr>
              <a:lnSpc>
                <a:spcPct val="90000"/>
              </a:lnSpc>
              <a:spcBef>
                <a:spcPct val="0"/>
              </a:spcBef>
            </a:pPr>
            <a:endParaRPr lang="en-US" altLang="en-US" dirty="0"/>
          </a:p>
          <a:p>
            <a:pPr>
              <a:lnSpc>
                <a:spcPct val="90000"/>
              </a:lnSpc>
              <a:spcBef>
                <a:spcPct val="0"/>
              </a:spcBef>
            </a:pPr>
            <a:endParaRPr lang="en-US" altLang="en-US" dirty="0"/>
          </a:p>
          <a:p>
            <a:pPr>
              <a:lnSpc>
                <a:spcPct val="90000"/>
              </a:lnSpc>
              <a:spcBef>
                <a:spcPct val="0"/>
              </a:spcBef>
            </a:pPr>
            <a:endParaRPr lang="en-US" altLang="en-US" dirty="0"/>
          </a:p>
          <a:p>
            <a:pPr eaLnBrk="1" hangingPunct="1">
              <a:spcBef>
                <a:spcPct val="0"/>
              </a:spcBef>
            </a:pPr>
            <a:endParaRPr lang="en-US" altLang="en-US" dirty="0"/>
          </a:p>
        </p:txBody>
      </p:sp>
      <p:pic>
        <p:nvPicPr>
          <p:cNvPr id="4" name="Picture 9" descr="Fig05_04">
            <a:extLst>
              <a:ext uri="{FF2B5EF4-FFF2-40B4-BE49-F238E27FC236}">
                <a16:creationId xmlns:a16="http://schemas.microsoft.com/office/drawing/2014/main" id="{C79BD602-1455-455A-89C3-99751F1DC47E}"/>
              </a:ext>
            </a:extLst>
          </p:cNvPr>
          <p:cNvPicPr>
            <a:picLocks noChangeAspect="1" noChangeArrowheads="1"/>
          </p:cNvPicPr>
          <p:nvPr/>
        </p:nvPicPr>
        <p:blipFill>
          <a:blip r:embed="rId3" cstate="print"/>
          <a:srcRect/>
          <a:stretch>
            <a:fillRect/>
          </a:stretch>
        </p:blipFill>
        <p:spPr bwMode="auto">
          <a:xfrm>
            <a:off x="1657350" y="1981200"/>
            <a:ext cx="6210300" cy="3886200"/>
          </a:xfrm>
          <a:prstGeom prst="rect">
            <a:avLst/>
          </a:prstGeom>
          <a:noFill/>
        </p:spPr>
      </p:pic>
    </p:spTree>
    <p:extLst>
      <p:ext uri="{BB962C8B-B14F-4D97-AF65-F5344CB8AC3E}">
        <p14:creationId xmlns:p14="http://schemas.microsoft.com/office/powerpoint/2010/main" val="1928030074"/>
      </p:ext>
    </p:extLst>
  </p:cSld>
  <p:clrMapOvr>
    <a:masterClrMapping/>
  </p:clrMapOvr>
  <p:transition/>
</p:sld>
</file>

<file path=ppt/theme/theme1.xml><?xml version="1.0" encoding="utf-8"?>
<a:theme xmlns:a="http://schemas.openxmlformats.org/drawingml/2006/main" name="Default 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11054</TotalTime>
  <Words>1890</Words>
  <Application>Microsoft Office PowerPoint</Application>
  <PresentationFormat>On-screen Show (4:3)</PresentationFormat>
  <Paragraphs>193</Paragraphs>
  <Slides>25</Slides>
  <Notes>25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Arial Narrow</vt:lpstr>
      <vt:lpstr>Wingdings</vt:lpstr>
      <vt:lpstr>Default Design</vt:lpstr>
      <vt:lpstr>MGT 4140  Business Modeling  Network Model  Mar 21, 2022</vt:lpstr>
      <vt:lpstr>Agenda</vt:lpstr>
      <vt:lpstr>Network Models</vt:lpstr>
      <vt:lpstr>Network Model</vt:lpstr>
      <vt:lpstr>Network Model</vt:lpstr>
      <vt:lpstr>Agenda</vt:lpstr>
      <vt:lpstr>Transportation Models</vt:lpstr>
      <vt:lpstr>Assignment Models</vt:lpstr>
      <vt:lpstr>Example</vt:lpstr>
      <vt:lpstr>Example</vt:lpstr>
      <vt:lpstr>Develop the Model</vt:lpstr>
      <vt:lpstr>Spreadsheet Model</vt:lpstr>
      <vt:lpstr>Spreadsheet Model</vt:lpstr>
      <vt:lpstr>Agenda</vt:lpstr>
      <vt:lpstr>Sensitivity Analysis</vt:lpstr>
      <vt:lpstr>Sensitivity Analysis – Variable Cells</vt:lpstr>
      <vt:lpstr> 1. Reduced Cost </vt:lpstr>
      <vt:lpstr>2. Objective Coefficient</vt:lpstr>
      <vt:lpstr> 3. Allowable Increase and Allowable Decrease </vt:lpstr>
      <vt:lpstr>Sensitivity Analysis – Constraints</vt:lpstr>
      <vt:lpstr>4. Shadow Price</vt:lpstr>
      <vt:lpstr>4. Shadow Price</vt:lpstr>
      <vt:lpstr> 5. Constraint R.H. Side </vt:lpstr>
      <vt:lpstr>  6. Allowable Increase and Allowable Decrease  </vt:lpstr>
      <vt:lpstr>  6. Allowable Increase and Allowable Decrease  </vt:lpstr>
    </vt:vector>
  </TitlesOfParts>
  <Company>Holiday Hospitality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 Brand Plan FY 2000</dc:title>
  <dc:creator>BHR End-User</dc:creator>
  <cp:lastModifiedBy>Steve Wong</cp:lastModifiedBy>
  <cp:revision>306</cp:revision>
  <cp:lastPrinted>2001-07-26T14:32:14Z</cp:lastPrinted>
  <dcterms:created xsi:type="dcterms:W3CDTF">2000-07-14T01:17:56Z</dcterms:created>
  <dcterms:modified xsi:type="dcterms:W3CDTF">2021-12-23T15:25:18Z</dcterms:modified>
</cp:coreProperties>
</file>