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handoutMasterIdLst>
    <p:handoutMasterId r:id="rId34"/>
  </p:handoutMasterIdLst>
  <p:sldIdLst>
    <p:sldId id="1360" r:id="rId2"/>
    <p:sldId id="1440" r:id="rId3"/>
    <p:sldId id="1454" r:id="rId4"/>
    <p:sldId id="1450" r:id="rId5"/>
    <p:sldId id="1460" r:id="rId6"/>
    <p:sldId id="1461" r:id="rId7"/>
    <p:sldId id="1462" r:id="rId8"/>
    <p:sldId id="1463" r:id="rId9"/>
    <p:sldId id="1464" r:id="rId10"/>
    <p:sldId id="1465" r:id="rId11"/>
    <p:sldId id="1466" r:id="rId12"/>
    <p:sldId id="1468" r:id="rId13"/>
    <p:sldId id="1459" r:id="rId14"/>
    <p:sldId id="1455" r:id="rId15"/>
    <p:sldId id="1470" r:id="rId16"/>
    <p:sldId id="1469" r:id="rId17"/>
    <p:sldId id="1471" r:id="rId18"/>
    <p:sldId id="1472" r:id="rId19"/>
    <p:sldId id="1473" r:id="rId20"/>
    <p:sldId id="1474" r:id="rId21"/>
    <p:sldId id="1475" r:id="rId22"/>
    <p:sldId id="1476" r:id="rId23"/>
    <p:sldId id="1477" r:id="rId24"/>
    <p:sldId id="1479" r:id="rId25"/>
    <p:sldId id="1478" r:id="rId26"/>
    <p:sldId id="1480" r:id="rId27"/>
    <p:sldId id="1481" r:id="rId28"/>
    <p:sldId id="1425" r:id="rId29"/>
    <p:sldId id="1456" r:id="rId30"/>
    <p:sldId id="1457" r:id="rId31"/>
    <p:sldId id="1482" r:id="rId32"/>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764"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1CB4BDE-2204-4B11-967F-0CC213B84921}"/>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a:extLst>
              <a:ext uri="{FF2B5EF4-FFF2-40B4-BE49-F238E27FC236}">
                <a16:creationId xmlns:a16="http://schemas.microsoft.com/office/drawing/2014/main" id="{67437EC1-C5CD-4654-B8A5-8BC440E733DD}"/>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7026EF4-18C1-4EFE-8644-E3DCC1CB3ED1}"/>
              </a:ext>
            </a:extLst>
          </p:cNvPr>
          <p:cNvSpPr>
            <a:spLocks noGrp="1" noRot="1" noChangeAspect="1" noChangeArrowheads="1" noTextEdit="1"/>
          </p:cNvSpPr>
          <p:nvPr>
            <p:ph type="sldImg"/>
          </p:nvPr>
        </p:nvSpPr>
        <p:spPr>
          <a:ln cap="flat"/>
        </p:spPr>
      </p:sp>
      <p:sp>
        <p:nvSpPr>
          <p:cNvPr id="4099" name="Rectangle 3">
            <a:extLst>
              <a:ext uri="{FF2B5EF4-FFF2-40B4-BE49-F238E27FC236}">
                <a16:creationId xmlns:a16="http://schemas.microsoft.com/office/drawing/2014/main" id="{DC991916-E970-4BC3-B314-74A126A5491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563774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009523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736812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BAC152A-4C54-42A8-98C5-D9F7900B8407}"/>
              </a:ext>
            </a:extLst>
          </p:cNvPr>
          <p:cNvSpPr>
            <a:spLocks noGrp="1" noRot="1" noChangeAspect="1" noChangeArrowheads="1" noTextEdit="1"/>
          </p:cNvSpPr>
          <p:nvPr>
            <p:ph type="sldImg"/>
          </p:nvPr>
        </p:nvSpPr>
        <p:spPr>
          <a:ln cap="flat"/>
        </p:spPr>
      </p:sp>
      <p:sp>
        <p:nvSpPr>
          <p:cNvPr id="12291" name="Rectangle 3">
            <a:extLst>
              <a:ext uri="{FF2B5EF4-FFF2-40B4-BE49-F238E27FC236}">
                <a16:creationId xmlns:a16="http://schemas.microsoft.com/office/drawing/2014/main" id="{C78F2896-85F8-40ED-B19C-343895424F7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786631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742822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932164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233092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34293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8FD2056-518A-4C4B-93C8-62648AEDE2E8}"/>
              </a:ext>
            </a:extLst>
          </p:cNvPr>
          <p:cNvSpPr>
            <a:spLocks noGrp="1" noRot="1" noChangeAspect="1" noChangeArrowheads="1" noTextEdit="1"/>
          </p:cNvSpPr>
          <p:nvPr>
            <p:ph type="sldImg"/>
          </p:nvPr>
        </p:nvSpPr>
        <p:spPr>
          <a:ln cap="flat"/>
        </p:spPr>
      </p:sp>
      <p:sp>
        <p:nvSpPr>
          <p:cNvPr id="6147" name="Rectangle 3">
            <a:extLst>
              <a:ext uri="{FF2B5EF4-FFF2-40B4-BE49-F238E27FC236}">
                <a16:creationId xmlns:a16="http://schemas.microsoft.com/office/drawing/2014/main" id="{8EFA59D8-F38E-4CB3-A86B-554A418092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826941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269236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567320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9879171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098805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1415310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145603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7088541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427F5D6-64EB-4FEE-A2F6-5AACCE8FDA84}"/>
              </a:ext>
            </a:extLst>
          </p:cNvPr>
          <p:cNvSpPr>
            <a:spLocks noGrp="1" noRot="1" noChangeAspect="1" noChangeArrowheads="1" noTextEdit="1"/>
          </p:cNvSpPr>
          <p:nvPr>
            <p:ph type="sldImg"/>
          </p:nvPr>
        </p:nvSpPr>
        <p:spPr>
          <a:ln cap="flat"/>
        </p:spPr>
      </p:sp>
      <p:sp>
        <p:nvSpPr>
          <p:cNvPr id="16387" name="Rectangle 3">
            <a:extLst>
              <a:ext uri="{FF2B5EF4-FFF2-40B4-BE49-F238E27FC236}">
                <a16:creationId xmlns:a16="http://schemas.microsoft.com/office/drawing/2014/main" id="{243BA559-E976-4435-A5D6-05CE2665B2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986716F-28B5-4A4F-A0A2-B25CDDAC3E1B}"/>
              </a:ext>
            </a:extLst>
          </p:cNvPr>
          <p:cNvSpPr>
            <a:spLocks noGrp="1" noRot="1" noChangeAspect="1" noChangeArrowheads="1" noTextEdit="1"/>
          </p:cNvSpPr>
          <p:nvPr>
            <p:ph type="sldImg"/>
          </p:nvPr>
        </p:nvSpPr>
        <p:spPr>
          <a:ln cap="flat"/>
        </p:spPr>
      </p:sp>
      <p:sp>
        <p:nvSpPr>
          <p:cNvPr id="18435" name="Rectangle 3">
            <a:extLst>
              <a:ext uri="{FF2B5EF4-FFF2-40B4-BE49-F238E27FC236}">
                <a16:creationId xmlns:a16="http://schemas.microsoft.com/office/drawing/2014/main" id="{38AB66A5-2914-4D2A-8CBD-0FCF9DA388D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C3CE2FA-E8AF-4E30-9CC6-35F49A3F54A9}"/>
              </a:ext>
            </a:extLst>
          </p:cNvPr>
          <p:cNvSpPr>
            <a:spLocks noGrp="1" noRot="1" noChangeAspect="1" noChangeArrowheads="1" noTextEdit="1"/>
          </p:cNvSpPr>
          <p:nvPr>
            <p:ph type="sldImg"/>
          </p:nvPr>
        </p:nvSpPr>
        <p:spPr>
          <a:ln cap="flat"/>
        </p:spPr>
      </p:sp>
      <p:sp>
        <p:nvSpPr>
          <p:cNvPr id="20483" name="Rectangle 3">
            <a:extLst>
              <a:ext uri="{FF2B5EF4-FFF2-40B4-BE49-F238E27FC236}">
                <a16:creationId xmlns:a16="http://schemas.microsoft.com/office/drawing/2014/main" id="{5EDBF219-76E7-453D-BC18-D016B9CF17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986716F-28B5-4A4F-A0A2-B25CDDAC3E1B}"/>
              </a:ext>
            </a:extLst>
          </p:cNvPr>
          <p:cNvSpPr>
            <a:spLocks noGrp="1" noRot="1" noChangeAspect="1" noChangeArrowheads="1" noTextEdit="1"/>
          </p:cNvSpPr>
          <p:nvPr>
            <p:ph type="sldImg"/>
          </p:nvPr>
        </p:nvSpPr>
        <p:spPr>
          <a:ln cap="flat"/>
        </p:spPr>
      </p:sp>
      <p:sp>
        <p:nvSpPr>
          <p:cNvPr id="18435" name="Rectangle 3">
            <a:extLst>
              <a:ext uri="{FF2B5EF4-FFF2-40B4-BE49-F238E27FC236}">
                <a16:creationId xmlns:a16="http://schemas.microsoft.com/office/drawing/2014/main" id="{38AB66A5-2914-4D2A-8CBD-0FCF9DA388D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58574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624741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82478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7629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902446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2575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10841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4321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3619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271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75150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6187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261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1752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4335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18475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90391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DC708C4-359B-4E7A-9CCD-579D3D91102F}"/>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23A4427-1B53-4644-9DA8-21530DC5E7F8}"/>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D8397D1-CFD3-44B3-882F-225769BB5E04}"/>
              </a:ext>
            </a:extLst>
          </p:cNvPr>
          <p:cNvSpPr>
            <a:spLocks noChangeArrowheads="1"/>
          </p:cNvSpPr>
          <p:nvPr/>
        </p:nvSpPr>
        <p:spPr bwMode="auto">
          <a:xfrm>
            <a:off x="5105400" y="6196013"/>
            <a:ext cx="3489325"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r>
              <a:rPr lang="en-US" altLang="en-US" sz="1000" dirty="0"/>
              <a:t>MGT4140_07.pptx/Feb 28, 2022/Page </a:t>
            </a:r>
            <a:fld id="{F5591DAF-E84F-4A58-A207-FEB40B85C59B}" type="slidenum">
              <a:rPr lang="en-US" altLang="en-US" sz="1000"/>
              <a:pPr algn="r"/>
              <a:t>‹#›</a:t>
            </a:fld>
            <a:endParaRPr lang="en-US" altLang="en-US" sz="1000" dirty="0"/>
          </a:p>
        </p:txBody>
      </p:sp>
      <p:sp>
        <p:nvSpPr>
          <p:cNvPr id="1029" name="Rectangle 5">
            <a:extLst>
              <a:ext uri="{FF2B5EF4-FFF2-40B4-BE49-F238E27FC236}">
                <a16:creationId xmlns:a16="http://schemas.microsoft.com/office/drawing/2014/main" id="{021ACF2E-5E4D-4D59-B2E8-C681A0D7A6EC}"/>
              </a:ext>
            </a:extLst>
          </p:cNvPr>
          <p:cNvSpPr>
            <a:spLocks noChangeArrowheads="1"/>
          </p:cNvSpPr>
          <p:nvPr/>
        </p:nvSpPr>
        <p:spPr bwMode="auto">
          <a:xfrm>
            <a:off x="914400" y="6196013"/>
            <a:ext cx="35067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r>
              <a:rPr lang="en-US" altLang="en-US" sz="1200" b="1"/>
              <a:t>Georgia State University - Confidential</a:t>
            </a:r>
          </a:p>
        </p:txBody>
      </p:sp>
      <p:sp>
        <p:nvSpPr>
          <p:cNvPr id="1030" name="Line 6">
            <a:extLst>
              <a:ext uri="{FF2B5EF4-FFF2-40B4-BE49-F238E27FC236}">
                <a16:creationId xmlns:a16="http://schemas.microsoft.com/office/drawing/2014/main" id="{FDF5435D-83C3-4578-B8CC-89EBBEFB9583}"/>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1" name="Line 7">
            <a:extLst>
              <a:ext uri="{FF2B5EF4-FFF2-40B4-BE49-F238E27FC236}">
                <a16:creationId xmlns:a16="http://schemas.microsoft.com/office/drawing/2014/main" id="{2238A2E2-0B03-4224-9357-72D0B32D8853}"/>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516671A-8466-43BB-8371-67A26F12BD89}"/>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br>
              <a:rPr lang="en-US" altLang="en-US" sz="1800" dirty="0"/>
            </a:br>
            <a:r>
              <a:rPr lang="en-US" altLang="en-US" sz="1800" dirty="0"/>
              <a:t>Linear Programming</a:t>
            </a:r>
            <a:br>
              <a:rPr lang="en-US" altLang="en-US" sz="1800" dirty="0"/>
            </a:br>
            <a:br>
              <a:rPr lang="en-US" altLang="en-US" sz="1800" dirty="0"/>
            </a:br>
            <a:r>
              <a:rPr lang="en-US" altLang="en-US" sz="1400" dirty="0"/>
              <a:t>Feb 28,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Spreadsheet Elements</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4721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The common elements in all LP spreadsheet model are the following:</a:t>
            </a:r>
          </a:p>
          <a:p>
            <a:pPr lvl="1"/>
            <a:endParaRPr lang="en-US" b="1" dirty="0"/>
          </a:p>
          <a:p>
            <a:pPr lvl="1"/>
            <a:r>
              <a:rPr lang="en-US" b="1" dirty="0"/>
              <a:t>Inputs.</a:t>
            </a:r>
            <a:r>
              <a:rPr lang="en-US" dirty="0"/>
              <a:t> All numerical </a:t>
            </a:r>
            <a:r>
              <a:rPr lang="en-US" b="1" dirty="0"/>
              <a:t>inputs </a:t>
            </a:r>
            <a:r>
              <a:rPr lang="en-US" dirty="0"/>
              <a:t>- that is, the data needed to form the objective and the constraints - must appear somewhere in the spreadsheet. It is not necessary but it often helps to enclose inputs in a blue border with shading.</a:t>
            </a:r>
          </a:p>
          <a:p>
            <a:pPr lvl="1"/>
            <a:r>
              <a:rPr lang="en-US" b="1" dirty="0"/>
              <a:t>Changing cells.</a:t>
            </a:r>
            <a:r>
              <a:rPr lang="en-US" dirty="0"/>
              <a:t> Instead of using variable names, such as x’s, there is a set of designated cells that play the role of the decision variables. These values in these cells can be changed to optimize the objective. In Excel these cells are called the </a:t>
            </a:r>
            <a:r>
              <a:rPr lang="en-US" i="1" dirty="0"/>
              <a:t>changing cells</a:t>
            </a:r>
            <a:r>
              <a:rPr lang="en-US" dirty="0"/>
              <a:t>. To designate these we often enclose them in a red border.</a:t>
            </a:r>
          </a:p>
          <a:p>
            <a:pPr lvl="1"/>
            <a:r>
              <a:rPr lang="en-US" b="1" dirty="0"/>
              <a:t>Target (objective) cell.</a:t>
            </a:r>
            <a:r>
              <a:rPr lang="en-US" dirty="0"/>
              <a:t> One cell, called the </a:t>
            </a:r>
            <a:r>
              <a:rPr lang="en-US" b="1" dirty="0"/>
              <a:t>target cell</a:t>
            </a:r>
            <a:r>
              <a:rPr lang="en-US" dirty="0"/>
              <a:t> or the </a:t>
            </a:r>
            <a:r>
              <a:rPr lang="en-US" b="1" dirty="0"/>
              <a:t>objective cell</a:t>
            </a:r>
            <a:r>
              <a:rPr lang="en-US" dirty="0"/>
              <a:t>, contains the value of the objective. Solver systematically varies the values in the changing cells to optimize the value in the target cell. Our convention is to enclose the target cell within a black double line border.</a:t>
            </a:r>
          </a:p>
          <a:p>
            <a:pPr lvl="1"/>
            <a:r>
              <a:rPr lang="en-US" b="1" dirty="0"/>
              <a:t>Constraints.</a:t>
            </a:r>
            <a:r>
              <a:rPr lang="en-US" dirty="0"/>
              <a:t> Excel does not show the constraints directly on the spreadsheet. Instead we specify constraints in a Solver dialog box.</a:t>
            </a:r>
          </a:p>
          <a:p>
            <a:pPr lvl="1"/>
            <a:r>
              <a:rPr lang="en-US" b="1" dirty="0"/>
              <a:t>Nonnegativity.</a:t>
            </a:r>
            <a:r>
              <a:rPr lang="en-US" dirty="0"/>
              <a:t> Normally we want the decision variables - that is, the values in the changing cells - to be nonnegative. For certain versions of Excel these nonnegativity constraints might need to be specified explicitly.</a:t>
            </a:r>
            <a:endParaRPr lang="en-US" b="1" dirty="0"/>
          </a:p>
          <a:p>
            <a:pPr eaLnBrk="1" hangingPunct="1">
              <a:spcBef>
                <a:spcPct val="0"/>
              </a:spcBef>
            </a:pPr>
            <a:endParaRPr lang="en-US" altLang="en-US" dirty="0"/>
          </a:p>
        </p:txBody>
      </p:sp>
    </p:spTree>
    <p:extLst>
      <p:ext uri="{BB962C8B-B14F-4D97-AF65-F5344CB8AC3E}">
        <p14:creationId xmlns:p14="http://schemas.microsoft.com/office/powerpoint/2010/main" val="389042355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Solution - 5</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442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In general, the complete solution to the problem involve three stages.</a:t>
            </a:r>
          </a:p>
          <a:p>
            <a:r>
              <a:rPr lang="en-US" dirty="0"/>
              <a:t>The first stage is to enter all the inputs, trial values for the changing cells, and formulas relating these in a spreadsheet. We call this </a:t>
            </a:r>
            <a:r>
              <a:rPr lang="en-US" i="1" dirty="0"/>
              <a:t>formulating the model</a:t>
            </a:r>
            <a:r>
              <a:rPr lang="en-US" dirty="0"/>
              <a:t>.</a:t>
            </a:r>
          </a:p>
          <a:p>
            <a:pPr lvl="1">
              <a:spcBef>
                <a:spcPct val="40000"/>
              </a:spcBef>
            </a:pPr>
            <a:r>
              <a:rPr lang="en-US" dirty="0"/>
              <a:t>This stage if the most crucial because it is here that all of the “ingredients” of the model are included and related appropriately.</a:t>
            </a:r>
          </a:p>
          <a:p>
            <a:pPr lvl="1">
              <a:spcBef>
                <a:spcPct val="40000"/>
              </a:spcBef>
            </a:pPr>
            <a:r>
              <a:rPr lang="en-US" dirty="0"/>
              <a:t>In particular, the spreadsheet </a:t>
            </a:r>
            <a:r>
              <a:rPr lang="en-US" i="1" dirty="0"/>
              <a:t>must</a:t>
            </a:r>
            <a:r>
              <a:rPr lang="en-US" dirty="0"/>
              <a:t> include a formula that relates the objective to the changing cells, so that if the values in the changing cells vary, the objective value varies automatically.</a:t>
            </a:r>
          </a:p>
          <a:p>
            <a:endParaRPr lang="en-US" dirty="0"/>
          </a:p>
          <a:p>
            <a:r>
              <a:rPr lang="en-US" dirty="0"/>
              <a:t>After the model is formulated, we can proceed to the second stage: invoking Solver. At this point we formally designate the objective cell, the changing cell, and the constraints, and we tell solver to find the </a:t>
            </a:r>
            <a:r>
              <a:rPr lang="en-US" i="1" dirty="0"/>
              <a:t>optimal</a:t>
            </a:r>
            <a:r>
              <a:rPr lang="en-US" dirty="0"/>
              <a:t> solution. </a:t>
            </a:r>
          </a:p>
          <a:p>
            <a:pPr lvl="1"/>
            <a:r>
              <a:rPr lang="en-US" dirty="0"/>
              <a:t>If the first stage is done correctly, the second stage is usually very straightforward.</a:t>
            </a:r>
          </a:p>
          <a:p>
            <a:pPr eaLnBrk="1" hangingPunct="1">
              <a:spcBef>
                <a:spcPct val="0"/>
              </a:spcBef>
            </a:pPr>
            <a:endParaRPr lang="en-US" altLang="en-US" dirty="0"/>
          </a:p>
        </p:txBody>
      </p:sp>
    </p:spTree>
    <p:extLst>
      <p:ext uri="{BB962C8B-B14F-4D97-AF65-F5344CB8AC3E}">
        <p14:creationId xmlns:p14="http://schemas.microsoft.com/office/powerpoint/2010/main" val="254472549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Solution - 6</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The third stage is </a:t>
            </a:r>
            <a:r>
              <a:rPr lang="en-US" b="1" dirty="0"/>
              <a:t>sensitivity analysis</a:t>
            </a:r>
            <a:r>
              <a:rPr lang="en-US" dirty="0"/>
              <a:t>. In most model formulations of real problems, we make “best guesses” for the numerical inputs to the problem. There is typically some uncertainty about quantities such as the unit prices, forecasted demands, and resource availability.</a:t>
            </a:r>
          </a:p>
          <a:p>
            <a:endParaRPr lang="en-US" dirty="0"/>
          </a:p>
          <a:p>
            <a:pPr lvl="1"/>
            <a:r>
              <a:rPr lang="en-US" dirty="0"/>
              <a:t>When we use Solver to solve he problem, we use our best estimates of these quantities to obtain an optimal solution.</a:t>
            </a:r>
          </a:p>
          <a:p>
            <a:pPr eaLnBrk="1" hangingPunct="1">
              <a:spcBef>
                <a:spcPct val="0"/>
              </a:spcBef>
            </a:pPr>
            <a:endParaRPr lang="en-US" altLang="en-US" dirty="0"/>
          </a:p>
        </p:txBody>
      </p:sp>
    </p:spTree>
    <p:extLst>
      <p:ext uri="{BB962C8B-B14F-4D97-AF65-F5344CB8AC3E}">
        <p14:creationId xmlns:p14="http://schemas.microsoft.com/office/powerpoint/2010/main" val="321385272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B0FF48D-7E65-45B7-81DF-D7134E4E3E3F}"/>
              </a:ext>
            </a:extLst>
          </p:cNvPr>
          <p:cNvSpPr>
            <a:spLocks noGrp="1" noChangeArrowheads="1"/>
          </p:cNvSpPr>
          <p:nvPr>
            <p:ph type="title"/>
          </p:nvPr>
        </p:nvSpPr>
        <p:spPr/>
        <p:txBody>
          <a:bodyPr/>
          <a:lstStyle/>
          <a:p>
            <a:r>
              <a:rPr lang="en-US" altLang="en-US"/>
              <a:t>Agenda</a:t>
            </a:r>
          </a:p>
        </p:txBody>
      </p:sp>
      <p:grpSp>
        <p:nvGrpSpPr>
          <p:cNvPr id="11268" name="Group 4">
            <a:extLst>
              <a:ext uri="{FF2B5EF4-FFF2-40B4-BE49-F238E27FC236}">
                <a16:creationId xmlns:a16="http://schemas.microsoft.com/office/drawing/2014/main" id="{458C4C22-6056-419F-A2A7-E1E8675AC4F0}"/>
              </a:ext>
            </a:extLst>
          </p:cNvPr>
          <p:cNvGrpSpPr>
            <a:grpSpLocks/>
          </p:cNvGrpSpPr>
          <p:nvPr/>
        </p:nvGrpSpPr>
        <p:grpSpPr bwMode="auto">
          <a:xfrm>
            <a:off x="3978275" y="2286000"/>
            <a:ext cx="1855788" cy="1676400"/>
            <a:chOff x="1978" y="1344"/>
            <a:chExt cx="1169" cy="1056"/>
          </a:xfrm>
        </p:grpSpPr>
        <p:sp>
          <p:nvSpPr>
            <p:cNvPr id="11288" name="Line 5">
              <a:extLst>
                <a:ext uri="{FF2B5EF4-FFF2-40B4-BE49-F238E27FC236}">
                  <a16:creationId xmlns:a16="http://schemas.microsoft.com/office/drawing/2014/main" id="{E293A185-7347-4D12-9F2C-B14993586877}"/>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9" name="Line 6">
              <a:extLst>
                <a:ext uri="{FF2B5EF4-FFF2-40B4-BE49-F238E27FC236}">
                  <a16:creationId xmlns:a16="http://schemas.microsoft.com/office/drawing/2014/main" id="{9F705669-66E8-4DCC-993E-FBE56ED9C291}"/>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0" name="Line 7">
              <a:extLst>
                <a:ext uri="{FF2B5EF4-FFF2-40B4-BE49-F238E27FC236}">
                  <a16:creationId xmlns:a16="http://schemas.microsoft.com/office/drawing/2014/main" id="{D3893503-D943-4ABB-90BC-EFEC822B7231}"/>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1" name="Line 8">
              <a:extLst>
                <a:ext uri="{FF2B5EF4-FFF2-40B4-BE49-F238E27FC236}">
                  <a16:creationId xmlns:a16="http://schemas.microsoft.com/office/drawing/2014/main" id="{43133922-EE0C-4AFD-B833-03128F0FBB93}"/>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2" name="Line 9">
              <a:extLst>
                <a:ext uri="{FF2B5EF4-FFF2-40B4-BE49-F238E27FC236}">
                  <a16:creationId xmlns:a16="http://schemas.microsoft.com/office/drawing/2014/main" id="{7895F930-296E-4A93-8DDA-719E6377B820}"/>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3" name="Line 10">
              <a:extLst>
                <a:ext uri="{FF2B5EF4-FFF2-40B4-BE49-F238E27FC236}">
                  <a16:creationId xmlns:a16="http://schemas.microsoft.com/office/drawing/2014/main" id="{104FD8FC-1A64-4903-AEFE-33D3A2C84E55}"/>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1269" name="Group 11">
            <a:extLst>
              <a:ext uri="{FF2B5EF4-FFF2-40B4-BE49-F238E27FC236}">
                <a16:creationId xmlns:a16="http://schemas.microsoft.com/office/drawing/2014/main" id="{E3D28EDE-C2B7-42C9-824A-4FD75C5AD14E}"/>
              </a:ext>
            </a:extLst>
          </p:cNvPr>
          <p:cNvGrpSpPr>
            <a:grpSpLocks/>
          </p:cNvGrpSpPr>
          <p:nvPr/>
        </p:nvGrpSpPr>
        <p:grpSpPr bwMode="auto">
          <a:xfrm>
            <a:off x="5611813" y="2286000"/>
            <a:ext cx="1855787" cy="1676400"/>
            <a:chOff x="3007" y="1344"/>
            <a:chExt cx="1169" cy="1056"/>
          </a:xfrm>
        </p:grpSpPr>
        <p:sp>
          <p:nvSpPr>
            <p:cNvPr id="11282" name="Line 12">
              <a:extLst>
                <a:ext uri="{FF2B5EF4-FFF2-40B4-BE49-F238E27FC236}">
                  <a16:creationId xmlns:a16="http://schemas.microsoft.com/office/drawing/2014/main" id="{DBF36894-6A3D-45B4-A366-9DBFDC75FF67}"/>
                </a:ext>
              </a:extLst>
            </p:cNvPr>
            <p:cNvSpPr>
              <a:spLocks noChangeShapeType="1"/>
            </p:cNvSpPr>
            <p:nvPr/>
          </p:nvSpPr>
          <p:spPr bwMode="auto">
            <a:xfrm flipH="1" flipV="1">
              <a:off x="4020"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3" name="Line 13">
              <a:extLst>
                <a:ext uri="{FF2B5EF4-FFF2-40B4-BE49-F238E27FC236}">
                  <a16:creationId xmlns:a16="http://schemas.microsoft.com/office/drawing/2014/main" id="{DCB18329-1AE1-4DD9-8782-6314AECA6259}"/>
                </a:ext>
              </a:extLst>
            </p:cNvPr>
            <p:cNvSpPr>
              <a:spLocks noChangeShapeType="1"/>
            </p:cNvSpPr>
            <p:nvPr/>
          </p:nvSpPr>
          <p:spPr bwMode="auto">
            <a:xfrm flipH="1">
              <a:off x="4052"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4" name="Line 14">
              <a:extLst>
                <a:ext uri="{FF2B5EF4-FFF2-40B4-BE49-F238E27FC236}">
                  <a16:creationId xmlns:a16="http://schemas.microsoft.com/office/drawing/2014/main" id="{8B98189C-5AE4-494D-9BC8-0801F26C4088}"/>
                </a:ext>
              </a:extLst>
            </p:cNvPr>
            <p:cNvSpPr>
              <a:spLocks noChangeShapeType="1"/>
            </p:cNvSpPr>
            <p:nvPr/>
          </p:nvSpPr>
          <p:spPr bwMode="auto">
            <a:xfrm flipH="1">
              <a:off x="3040"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5" name="Line 15">
              <a:extLst>
                <a:ext uri="{FF2B5EF4-FFF2-40B4-BE49-F238E27FC236}">
                  <a16:creationId xmlns:a16="http://schemas.microsoft.com/office/drawing/2014/main" id="{2705805E-992B-4ED4-A7EC-A953CFB7688D}"/>
                </a:ext>
              </a:extLst>
            </p:cNvPr>
            <p:cNvSpPr>
              <a:spLocks noChangeShapeType="1"/>
            </p:cNvSpPr>
            <p:nvPr/>
          </p:nvSpPr>
          <p:spPr bwMode="auto">
            <a:xfrm flipH="1">
              <a:off x="3040"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6" name="Line 16">
              <a:extLst>
                <a:ext uri="{FF2B5EF4-FFF2-40B4-BE49-F238E27FC236}">
                  <a16:creationId xmlns:a16="http://schemas.microsoft.com/office/drawing/2014/main" id="{019838C0-0044-49BF-908B-4A8C6C042703}"/>
                </a:ext>
              </a:extLst>
            </p:cNvPr>
            <p:cNvSpPr>
              <a:spLocks noChangeShapeType="1"/>
            </p:cNvSpPr>
            <p:nvPr/>
          </p:nvSpPr>
          <p:spPr bwMode="auto">
            <a:xfrm flipH="1" flipV="1">
              <a:off x="3007"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7" name="Line 17">
              <a:extLst>
                <a:ext uri="{FF2B5EF4-FFF2-40B4-BE49-F238E27FC236}">
                  <a16:creationId xmlns:a16="http://schemas.microsoft.com/office/drawing/2014/main" id="{36B0BE92-7C4F-482A-8512-F1910E505667}"/>
                </a:ext>
              </a:extLst>
            </p:cNvPr>
            <p:cNvSpPr>
              <a:spLocks noChangeShapeType="1"/>
            </p:cNvSpPr>
            <p:nvPr/>
          </p:nvSpPr>
          <p:spPr bwMode="auto">
            <a:xfrm flipH="1">
              <a:off x="3040"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1270" name="Group 18">
            <a:extLst>
              <a:ext uri="{FF2B5EF4-FFF2-40B4-BE49-F238E27FC236}">
                <a16:creationId xmlns:a16="http://schemas.microsoft.com/office/drawing/2014/main" id="{4B807462-2A08-4913-B84F-B2759A66AB88}"/>
              </a:ext>
            </a:extLst>
          </p:cNvPr>
          <p:cNvGrpSpPr>
            <a:grpSpLocks/>
          </p:cNvGrpSpPr>
          <p:nvPr/>
        </p:nvGrpSpPr>
        <p:grpSpPr bwMode="auto">
          <a:xfrm>
            <a:off x="2362200" y="2286000"/>
            <a:ext cx="1909763" cy="1676400"/>
            <a:chOff x="960" y="1344"/>
            <a:chExt cx="1203" cy="1056"/>
          </a:xfrm>
        </p:grpSpPr>
        <p:sp>
          <p:nvSpPr>
            <p:cNvPr id="11275" name="Rectangle 19">
              <a:extLst>
                <a:ext uri="{FF2B5EF4-FFF2-40B4-BE49-F238E27FC236}">
                  <a16:creationId xmlns:a16="http://schemas.microsoft.com/office/drawing/2014/main" id="{A0EF5C37-90C5-49E3-B0C6-31E8A59393CA}"/>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1276" name="Group 20">
              <a:extLst>
                <a:ext uri="{FF2B5EF4-FFF2-40B4-BE49-F238E27FC236}">
                  <a16:creationId xmlns:a16="http://schemas.microsoft.com/office/drawing/2014/main" id="{1BEC4B17-DE95-4590-80F0-EC83EED4CF97}"/>
                </a:ext>
              </a:extLst>
            </p:cNvPr>
            <p:cNvGrpSpPr>
              <a:grpSpLocks/>
            </p:cNvGrpSpPr>
            <p:nvPr/>
          </p:nvGrpSpPr>
          <p:grpSpPr bwMode="auto">
            <a:xfrm>
              <a:off x="960" y="1344"/>
              <a:ext cx="1203" cy="1056"/>
              <a:chOff x="960" y="1344"/>
              <a:chExt cx="1203" cy="1056"/>
            </a:xfrm>
          </p:grpSpPr>
          <p:sp>
            <p:nvSpPr>
              <p:cNvPr id="11277" name="Line 21">
                <a:extLst>
                  <a:ext uri="{FF2B5EF4-FFF2-40B4-BE49-F238E27FC236}">
                    <a16:creationId xmlns:a16="http://schemas.microsoft.com/office/drawing/2014/main" id="{27F09948-1B26-45A0-9C07-EF35A8DACC2B}"/>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78" name="Line 22">
                <a:extLst>
                  <a:ext uri="{FF2B5EF4-FFF2-40B4-BE49-F238E27FC236}">
                    <a16:creationId xmlns:a16="http://schemas.microsoft.com/office/drawing/2014/main" id="{D811AD26-2140-4690-B3D0-2CF08E132773}"/>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79" name="Line 23">
                <a:extLst>
                  <a:ext uri="{FF2B5EF4-FFF2-40B4-BE49-F238E27FC236}">
                    <a16:creationId xmlns:a16="http://schemas.microsoft.com/office/drawing/2014/main" id="{011C3182-EDE7-4527-AAE7-4E433D830186}"/>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0" name="Line 24">
                <a:extLst>
                  <a:ext uri="{FF2B5EF4-FFF2-40B4-BE49-F238E27FC236}">
                    <a16:creationId xmlns:a16="http://schemas.microsoft.com/office/drawing/2014/main" id="{F68A3F39-51C5-4881-ACF6-DC3BF661C509}"/>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1" name="Line 25">
                <a:extLst>
                  <a:ext uri="{FF2B5EF4-FFF2-40B4-BE49-F238E27FC236}">
                    <a16:creationId xmlns:a16="http://schemas.microsoft.com/office/drawing/2014/main" id="{4F48C489-EE62-4349-A51C-1543210AAF76}"/>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1272" name="Rectangle 27">
            <a:extLst>
              <a:ext uri="{FF2B5EF4-FFF2-40B4-BE49-F238E27FC236}">
                <a16:creationId xmlns:a16="http://schemas.microsoft.com/office/drawing/2014/main" id="{794989F1-B3C2-4A82-8C3E-AC9BDFCF07CF}"/>
              </a:ext>
            </a:extLst>
          </p:cNvPr>
          <p:cNvSpPr>
            <a:spLocks noChangeArrowheads="1"/>
          </p:cNvSpPr>
          <p:nvPr/>
        </p:nvSpPr>
        <p:spPr bwMode="auto">
          <a:xfrm>
            <a:off x="43434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Product Mix</a:t>
            </a:r>
          </a:p>
        </p:txBody>
      </p:sp>
      <p:sp>
        <p:nvSpPr>
          <p:cNvPr id="11273" name="Rectangle 28">
            <a:extLst>
              <a:ext uri="{FF2B5EF4-FFF2-40B4-BE49-F238E27FC236}">
                <a16:creationId xmlns:a16="http://schemas.microsoft.com/office/drawing/2014/main" id="{99474E51-2103-4E62-9499-4B609757C4D2}"/>
              </a:ext>
            </a:extLst>
          </p:cNvPr>
          <p:cNvSpPr>
            <a:spLocks noChangeArrowheads="1"/>
          </p:cNvSpPr>
          <p:nvPr/>
        </p:nvSpPr>
        <p:spPr bwMode="auto">
          <a:xfrm>
            <a:off x="59436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a:p>
            <a:pPr algn="ctr">
              <a:spcBef>
                <a:spcPct val="0"/>
              </a:spcBef>
              <a:buFontTx/>
              <a:buNone/>
            </a:pPr>
            <a:r>
              <a:rPr lang="en-US" altLang="en-US" sz="1400"/>
              <a:t>Pricing Model</a:t>
            </a:r>
          </a:p>
          <a:p>
            <a:pPr algn="ctr">
              <a:spcBef>
                <a:spcPct val="0"/>
              </a:spcBef>
              <a:buFontTx/>
              <a:buNone/>
            </a:pPr>
            <a:endParaRPr lang="en-US" altLang="en-US" sz="1400"/>
          </a:p>
        </p:txBody>
      </p:sp>
      <p:sp>
        <p:nvSpPr>
          <p:cNvPr id="11274" name="Rectangle 29">
            <a:extLst>
              <a:ext uri="{FF2B5EF4-FFF2-40B4-BE49-F238E27FC236}">
                <a16:creationId xmlns:a16="http://schemas.microsoft.com/office/drawing/2014/main" id="{20BF137E-368B-4C37-BB0B-F60EC1C53CBA}"/>
              </a:ext>
            </a:extLst>
          </p:cNvPr>
          <p:cNvSpPr>
            <a:spLocks noChangeArrowheads="1"/>
          </p:cNvSpPr>
          <p:nvPr/>
        </p:nvSpPr>
        <p:spPr bwMode="auto">
          <a:xfrm>
            <a:off x="2514599" y="2286000"/>
            <a:ext cx="14636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Linear Programming</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ProductMix.xlsx</a:t>
            </a: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2899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This file illustrates the solution procedure for Monet’s product mix problem.</a:t>
            </a:r>
          </a:p>
          <a:p>
            <a:endParaRPr lang="en-US" dirty="0"/>
          </a:p>
          <a:p>
            <a:r>
              <a:rPr lang="en-US" dirty="0"/>
              <a:t>The first stage is to set up the spreadsheet, as explained in step-by-step fashion. </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ProductMix.xlsx</a:t>
            </a:r>
          </a:p>
        </p:txBody>
      </p:sp>
      <p:pic>
        <p:nvPicPr>
          <p:cNvPr id="4" name="Picture 2" descr="C:\My Documents\Data Analysis Files\Figs 13-16\Figure14_01.gif">
            <a:extLst>
              <a:ext uri="{FF2B5EF4-FFF2-40B4-BE49-F238E27FC236}">
                <a16:creationId xmlns:a16="http://schemas.microsoft.com/office/drawing/2014/main" id="{6D79BB3E-98AD-42E6-855E-4BA59122BF0C}"/>
              </a:ext>
            </a:extLst>
          </p:cNvPr>
          <p:cNvPicPr>
            <a:picLocks noChangeAspect="1" noChangeArrowheads="1"/>
          </p:cNvPicPr>
          <p:nvPr/>
        </p:nvPicPr>
        <p:blipFill>
          <a:blip r:embed="rId3" cstate="print"/>
          <a:srcRect/>
          <a:stretch>
            <a:fillRect/>
          </a:stretch>
        </p:blipFill>
        <p:spPr bwMode="auto">
          <a:xfrm>
            <a:off x="993912" y="381000"/>
            <a:ext cx="7692887" cy="6248400"/>
          </a:xfrm>
          <a:prstGeom prst="rect">
            <a:avLst/>
          </a:prstGeom>
          <a:noFill/>
        </p:spPr>
      </p:pic>
    </p:spTree>
    <p:extLst>
      <p:ext uri="{BB962C8B-B14F-4D97-AF65-F5344CB8AC3E}">
        <p14:creationId xmlns:p14="http://schemas.microsoft.com/office/powerpoint/2010/main" val="223539215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6494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b="1" dirty="0"/>
              <a:t>Inputs. </a:t>
            </a:r>
            <a:r>
              <a:rPr lang="en-US" dirty="0"/>
              <a:t>Enter the various inputs in the range B4:B6, B9:E12, B18:E18, and D21:D23.</a:t>
            </a:r>
          </a:p>
          <a:p>
            <a:endParaRPr lang="en-US" b="1" dirty="0"/>
          </a:p>
          <a:p>
            <a:r>
              <a:rPr lang="en-US" b="1" dirty="0"/>
              <a:t>Production levels. </a:t>
            </a:r>
            <a:r>
              <a:rPr lang="en-US" dirty="0"/>
              <a:t>Enter any four values in cells B16:E16. These do not have to be the values shown. These cells are the changing cells; that is, the cells where the decision variables are placed. Any trail values can be used initially; Solver will eventually find the </a:t>
            </a:r>
            <a:r>
              <a:rPr lang="en-US" i="1" dirty="0"/>
              <a:t>optimal</a:t>
            </a:r>
            <a:r>
              <a:rPr lang="en-US" dirty="0"/>
              <a:t> values. Note that the four values shown in the initial solution cannot be optimal because they do not satisfy all of the constraints.</a:t>
            </a:r>
          </a:p>
          <a:p>
            <a:endParaRPr lang="en-US" b="1" dirty="0"/>
          </a:p>
          <a:p>
            <a:r>
              <a:rPr lang="en-US" b="1" dirty="0"/>
              <a:t>Resources used.</a:t>
            </a:r>
            <a:r>
              <a:rPr lang="en-US" dirty="0"/>
              <a:t> Enter the formula 			</a:t>
            </a:r>
            <a:br>
              <a:rPr lang="en-US" dirty="0"/>
            </a:br>
            <a:r>
              <a:rPr lang="en-US" dirty="0"/>
              <a:t>	      </a:t>
            </a:r>
            <a:r>
              <a:rPr lang="en-US" b="1" dirty="0"/>
              <a:t>=SUMPRODUCT(B9:E9,Produced)</a:t>
            </a:r>
            <a:br>
              <a:rPr lang="en-US" b="1" dirty="0"/>
            </a:br>
            <a:r>
              <a:rPr lang="en-US" b="1" dirty="0"/>
              <a:t> </a:t>
            </a:r>
            <a:r>
              <a:rPr lang="en-US" dirty="0"/>
              <a:t>in cell B21 and copy it to the range B22:B23. These formulas calculate the units of labor, metal, and glass used by the current product mix. The SUMPRODUCT function is particularly helpful: it multiplies each value in the range by the corresponding value in the Products range and then sums these products.</a:t>
            </a:r>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301940915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678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b="1" dirty="0"/>
              <a:t>Revenues, costs and profits. </a:t>
            </a:r>
            <a:r>
              <a:rPr lang="en-US" dirty="0"/>
              <a:t>The area from row 25 down shows the summary of monetary values. Actually, all we need is the total profit in cell F32, but it is useful to calculate the ingredients of this total profit (that is, the revenues and costs associated with each product). To obtain the revenues enter the formula </a:t>
            </a:r>
            <a:r>
              <a:rPr lang="en-US" b="1" dirty="0"/>
              <a:t>=B12*B16</a:t>
            </a:r>
            <a:r>
              <a:rPr lang="en-US" dirty="0"/>
              <a:t> in cell B27 and copy this to the range C27:E27. For the costs, enter the formula</a:t>
            </a:r>
            <a:r>
              <a:rPr lang="en-US" b="1" dirty="0"/>
              <a:t> =$B$4*B$16*B9</a:t>
            </a:r>
            <a:r>
              <a:rPr lang="en-US" dirty="0"/>
              <a:t> in cell B29 and copy this to the range B29:E21. </a:t>
            </a:r>
          </a:p>
          <a:p>
            <a:endParaRPr lang="en-US" dirty="0"/>
          </a:p>
          <a:p>
            <a:r>
              <a:rPr lang="en-US" b="1" dirty="0"/>
              <a:t>Revenues, costs and profits. </a:t>
            </a:r>
            <a:r>
              <a:rPr lang="en-US" dirty="0"/>
              <a:t>Then calculate profits for each product by entering the formula </a:t>
            </a:r>
            <a:r>
              <a:rPr lang="en-US" b="1" dirty="0"/>
              <a:t>=B27-SUM(B29:B31) </a:t>
            </a:r>
            <a:r>
              <a:rPr lang="en-US" dirty="0"/>
              <a:t>in cell B32 and copy this to range C32:E32. Finally, calculate the totals in column F by summing across each row with the SUM function.</a:t>
            </a:r>
          </a:p>
          <a:p>
            <a:endParaRPr lang="en-US" dirty="0"/>
          </a:p>
          <a:p>
            <a:r>
              <a:rPr lang="en-US" dirty="0"/>
              <a:t>The next step is to specify the changing cells, the objective cell, and the constraints in a Solver dialog box, and to instruct Solver to find the optimal solution. Before we do this, it is useful to try a few guesses in the changing cell.</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54453700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4567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Trying a few guesses has two purposes.</a:t>
            </a:r>
          </a:p>
          <a:p>
            <a:pPr lvl="1"/>
            <a:r>
              <a:rPr lang="en-US" dirty="0"/>
              <a:t>First, by entering different sets of values in the changing cells, we can confirm that the formulas in the other cells are working properly.</a:t>
            </a:r>
          </a:p>
          <a:p>
            <a:pPr lvl="1"/>
            <a:r>
              <a:rPr lang="en-US" dirty="0"/>
              <a:t>Second, is to provide a better understanding of the model</a:t>
            </a:r>
          </a:p>
          <a:p>
            <a:endParaRPr lang="en-US" dirty="0"/>
          </a:p>
          <a:p>
            <a:r>
              <a:rPr lang="en-US" dirty="0"/>
              <a:t>The resulting solution appears next.</a:t>
            </a:r>
          </a:p>
          <a:p>
            <a:endParaRPr lang="en-US" dirty="0"/>
          </a:p>
          <a:p>
            <a:r>
              <a:rPr lang="en-US" dirty="0"/>
              <a:t>The corresponding profit is $8750.</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13756162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pic>
        <p:nvPicPr>
          <p:cNvPr id="4" name="Picture 2" descr="C:\My Documents\Data Analysis Files\Figs 13-16\Figure14_02.gif">
            <a:extLst>
              <a:ext uri="{FF2B5EF4-FFF2-40B4-BE49-F238E27FC236}">
                <a16:creationId xmlns:a16="http://schemas.microsoft.com/office/drawing/2014/main" id="{8749867F-7CDD-4578-9169-7FF7A805E7D9}"/>
              </a:ext>
            </a:extLst>
          </p:cNvPr>
          <p:cNvPicPr>
            <a:picLocks noChangeAspect="1" noChangeArrowheads="1"/>
          </p:cNvPicPr>
          <p:nvPr/>
        </p:nvPicPr>
        <p:blipFill>
          <a:blip r:embed="rId3" cstate="print"/>
          <a:srcRect/>
          <a:stretch>
            <a:fillRect/>
          </a:stretch>
        </p:blipFill>
        <p:spPr bwMode="auto">
          <a:xfrm>
            <a:off x="990600" y="457200"/>
            <a:ext cx="7543800" cy="6019800"/>
          </a:xfrm>
          <a:prstGeom prst="rect">
            <a:avLst/>
          </a:prstGeom>
          <a:noFill/>
        </p:spPr>
      </p:pic>
    </p:spTree>
    <p:extLst>
      <p:ext uri="{BB962C8B-B14F-4D97-AF65-F5344CB8AC3E}">
        <p14:creationId xmlns:p14="http://schemas.microsoft.com/office/powerpoint/2010/main" val="376102503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47B2287-3195-4D9C-8E1A-676429B9E9AA}"/>
              </a:ext>
            </a:extLst>
          </p:cNvPr>
          <p:cNvSpPr>
            <a:spLocks noGrp="1" noChangeArrowheads="1"/>
          </p:cNvSpPr>
          <p:nvPr>
            <p:ph type="title"/>
          </p:nvPr>
        </p:nvSpPr>
        <p:spPr/>
        <p:txBody>
          <a:bodyPr/>
          <a:lstStyle/>
          <a:p>
            <a:r>
              <a:rPr lang="en-US" altLang="en-US"/>
              <a:t>Agenda</a:t>
            </a:r>
          </a:p>
        </p:txBody>
      </p:sp>
      <p:grpSp>
        <p:nvGrpSpPr>
          <p:cNvPr id="5123" name="Group 3">
            <a:extLst>
              <a:ext uri="{FF2B5EF4-FFF2-40B4-BE49-F238E27FC236}">
                <a16:creationId xmlns:a16="http://schemas.microsoft.com/office/drawing/2014/main" id="{E0FE7147-1332-4651-989B-4C1C0AB9EC82}"/>
              </a:ext>
            </a:extLst>
          </p:cNvPr>
          <p:cNvGrpSpPr>
            <a:grpSpLocks/>
          </p:cNvGrpSpPr>
          <p:nvPr/>
        </p:nvGrpSpPr>
        <p:grpSpPr bwMode="auto">
          <a:xfrm>
            <a:off x="3902075" y="2133600"/>
            <a:ext cx="1855788" cy="1676400"/>
            <a:chOff x="1978" y="1344"/>
            <a:chExt cx="1169" cy="1056"/>
          </a:xfrm>
        </p:grpSpPr>
        <p:sp>
          <p:nvSpPr>
            <p:cNvPr id="5142" name="Line 4">
              <a:extLst>
                <a:ext uri="{FF2B5EF4-FFF2-40B4-BE49-F238E27FC236}">
                  <a16:creationId xmlns:a16="http://schemas.microsoft.com/office/drawing/2014/main" id="{8C5183BE-CA69-4BA4-9257-1A0227EE28BC}"/>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3" name="Line 5">
              <a:extLst>
                <a:ext uri="{FF2B5EF4-FFF2-40B4-BE49-F238E27FC236}">
                  <a16:creationId xmlns:a16="http://schemas.microsoft.com/office/drawing/2014/main" id="{65347A3B-5CB0-4451-94B4-2E56B6E77926}"/>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4" name="Line 6">
              <a:extLst>
                <a:ext uri="{FF2B5EF4-FFF2-40B4-BE49-F238E27FC236}">
                  <a16:creationId xmlns:a16="http://schemas.microsoft.com/office/drawing/2014/main" id="{BD0A776A-57EF-479E-A829-151E9E32EB3E}"/>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5" name="Line 7">
              <a:extLst>
                <a:ext uri="{FF2B5EF4-FFF2-40B4-BE49-F238E27FC236}">
                  <a16:creationId xmlns:a16="http://schemas.microsoft.com/office/drawing/2014/main" id="{053BEDF4-1A4A-403B-83EE-D266945D7ACF}"/>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6" name="Line 8">
              <a:extLst>
                <a:ext uri="{FF2B5EF4-FFF2-40B4-BE49-F238E27FC236}">
                  <a16:creationId xmlns:a16="http://schemas.microsoft.com/office/drawing/2014/main" id="{4ADFC720-7295-4EE8-A078-08AEFF9D2058}"/>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7" name="Line 9">
              <a:extLst>
                <a:ext uri="{FF2B5EF4-FFF2-40B4-BE49-F238E27FC236}">
                  <a16:creationId xmlns:a16="http://schemas.microsoft.com/office/drawing/2014/main" id="{39FA8453-2313-41BA-A484-29FEEEBF3074}"/>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5124" name="Rectangle 10">
            <a:extLst>
              <a:ext uri="{FF2B5EF4-FFF2-40B4-BE49-F238E27FC236}">
                <a16:creationId xmlns:a16="http://schemas.microsoft.com/office/drawing/2014/main" id="{E0F1869C-E385-4BE5-8BD3-3B4F8A270A4E}"/>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Product Mix</a:t>
            </a:r>
          </a:p>
        </p:txBody>
      </p:sp>
      <p:sp>
        <p:nvSpPr>
          <p:cNvPr id="5125" name="Rectangle 11">
            <a:extLst>
              <a:ext uri="{FF2B5EF4-FFF2-40B4-BE49-F238E27FC236}">
                <a16:creationId xmlns:a16="http://schemas.microsoft.com/office/drawing/2014/main" id="{E334FCDF-AB61-4801-BD65-60C977D845B2}"/>
              </a:ext>
            </a:extLst>
          </p:cNvPr>
          <p:cNvSpPr>
            <a:spLocks noChangeArrowheads="1"/>
          </p:cNvSpPr>
          <p:nvPr/>
        </p:nvSpPr>
        <p:spPr bwMode="auto">
          <a:xfrm>
            <a:off x="5791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Pricing Model</a:t>
            </a:r>
          </a:p>
        </p:txBody>
      </p:sp>
      <p:grpSp>
        <p:nvGrpSpPr>
          <p:cNvPr id="5126" name="Group 12">
            <a:extLst>
              <a:ext uri="{FF2B5EF4-FFF2-40B4-BE49-F238E27FC236}">
                <a16:creationId xmlns:a16="http://schemas.microsoft.com/office/drawing/2014/main" id="{6284AD84-8D36-4489-B5EC-22CA47B2D94A}"/>
              </a:ext>
            </a:extLst>
          </p:cNvPr>
          <p:cNvGrpSpPr>
            <a:grpSpLocks/>
          </p:cNvGrpSpPr>
          <p:nvPr/>
        </p:nvGrpSpPr>
        <p:grpSpPr bwMode="auto">
          <a:xfrm>
            <a:off x="5535613" y="2133600"/>
            <a:ext cx="1855787" cy="1676400"/>
            <a:chOff x="3007" y="1344"/>
            <a:chExt cx="1169" cy="1056"/>
          </a:xfrm>
        </p:grpSpPr>
        <p:sp>
          <p:nvSpPr>
            <p:cNvPr id="5136" name="Line 13">
              <a:extLst>
                <a:ext uri="{FF2B5EF4-FFF2-40B4-BE49-F238E27FC236}">
                  <a16:creationId xmlns:a16="http://schemas.microsoft.com/office/drawing/2014/main" id="{C30BDD02-DA68-4294-8A4A-B4F7B5096F2C}"/>
                </a:ext>
              </a:extLst>
            </p:cNvPr>
            <p:cNvSpPr>
              <a:spLocks noChangeShapeType="1"/>
            </p:cNvSpPr>
            <p:nvPr/>
          </p:nvSpPr>
          <p:spPr bwMode="auto">
            <a:xfrm flipH="1" flipV="1">
              <a:off x="4020"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7" name="Line 14">
              <a:extLst>
                <a:ext uri="{FF2B5EF4-FFF2-40B4-BE49-F238E27FC236}">
                  <a16:creationId xmlns:a16="http://schemas.microsoft.com/office/drawing/2014/main" id="{A46C2A7C-4ECC-47D9-9B4A-98547363FFB6}"/>
                </a:ext>
              </a:extLst>
            </p:cNvPr>
            <p:cNvSpPr>
              <a:spLocks noChangeShapeType="1"/>
            </p:cNvSpPr>
            <p:nvPr/>
          </p:nvSpPr>
          <p:spPr bwMode="auto">
            <a:xfrm flipH="1">
              <a:off x="4052"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8" name="Line 15">
              <a:extLst>
                <a:ext uri="{FF2B5EF4-FFF2-40B4-BE49-F238E27FC236}">
                  <a16:creationId xmlns:a16="http://schemas.microsoft.com/office/drawing/2014/main" id="{03EF3AF1-7E87-494F-B75D-A5DA4D290635}"/>
                </a:ext>
              </a:extLst>
            </p:cNvPr>
            <p:cNvSpPr>
              <a:spLocks noChangeShapeType="1"/>
            </p:cNvSpPr>
            <p:nvPr/>
          </p:nvSpPr>
          <p:spPr bwMode="auto">
            <a:xfrm flipH="1">
              <a:off x="3040"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9" name="Line 16">
              <a:extLst>
                <a:ext uri="{FF2B5EF4-FFF2-40B4-BE49-F238E27FC236}">
                  <a16:creationId xmlns:a16="http://schemas.microsoft.com/office/drawing/2014/main" id="{BE94468D-3BA3-4368-823F-B57E2378FCB9}"/>
                </a:ext>
              </a:extLst>
            </p:cNvPr>
            <p:cNvSpPr>
              <a:spLocks noChangeShapeType="1"/>
            </p:cNvSpPr>
            <p:nvPr/>
          </p:nvSpPr>
          <p:spPr bwMode="auto">
            <a:xfrm flipH="1">
              <a:off x="3040"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0" name="Line 17">
              <a:extLst>
                <a:ext uri="{FF2B5EF4-FFF2-40B4-BE49-F238E27FC236}">
                  <a16:creationId xmlns:a16="http://schemas.microsoft.com/office/drawing/2014/main" id="{7C1279D0-E618-4624-AB8C-64339AAD72FB}"/>
                </a:ext>
              </a:extLst>
            </p:cNvPr>
            <p:cNvSpPr>
              <a:spLocks noChangeShapeType="1"/>
            </p:cNvSpPr>
            <p:nvPr/>
          </p:nvSpPr>
          <p:spPr bwMode="auto">
            <a:xfrm flipH="1" flipV="1">
              <a:off x="3007"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1" name="Line 18">
              <a:extLst>
                <a:ext uri="{FF2B5EF4-FFF2-40B4-BE49-F238E27FC236}">
                  <a16:creationId xmlns:a16="http://schemas.microsoft.com/office/drawing/2014/main" id="{3C28FDE5-8B48-4100-B464-4D69130CF24B}"/>
                </a:ext>
              </a:extLst>
            </p:cNvPr>
            <p:cNvSpPr>
              <a:spLocks noChangeShapeType="1"/>
            </p:cNvSpPr>
            <p:nvPr/>
          </p:nvSpPr>
          <p:spPr bwMode="auto">
            <a:xfrm flipH="1">
              <a:off x="3040"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5127" name="Group 19">
            <a:extLst>
              <a:ext uri="{FF2B5EF4-FFF2-40B4-BE49-F238E27FC236}">
                <a16:creationId xmlns:a16="http://schemas.microsoft.com/office/drawing/2014/main" id="{ED198155-E69A-4308-9D2F-4B5196BBF2A5}"/>
              </a:ext>
            </a:extLst>
          </p:cNvPr>
          <p:cNvGrpSpPr>
            <a:grpSpLocks/>
          </p:cNvGrpSpPr>
          <p:nvPr/>
        </p:nvGrpSpPr>
        <p:grpSpPr bwMode="auto">
          <a:xfrm>
            <a:off x="2286000" y="2133600"/>
            <a:ext cx="1909763" cy="1676400"/>
            <a:chOff x="960" y="1344"/>
            <a:chExt cx="1203" cy="1056"/>
          </a:xfrm>
        </p:grpSpPr>
        <p:sp>
          <p:nvSpPr>
            <p:cNvPr id="5129" name="Rectangle 20">
              <a:extLst>
                <a:ext uri="{FF2B5EF4-FFF2-40B4-BE49-F238E27FC236}">
                  <a16:creationId xmlns:a16="http://schemas.microsoft.com/office/drawing/2014/main" id="{615D8A1A-B4A2-41CC-8ABD-9D4420A2F6B6}"/>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Linear Programming</a:t>
              </a:r>
            </a:p>
          </p:txBody>
        </p:sp>
        <p:grpSp>
          <p:nvGrpSpPr>
            <p:cNvPr id="5130" name="Group 21">
              <a:extLst>
                <a:ext uri="{FF2B5EF4-FFF2-40B4-BE49-F238E27FC236}">
                  <a16:creationId xmlns:a16="http://schemas.microsoft.com/office/drawing/2014/main" id="{3C334F0B-EC57-47AD-80ED-9B0C1648AD2D}"/>
                </a:ext>
              </a:extLst>
            </p:cNvPr>
            <p:cNvGrpSpPr>
              <a:grpSpLocks/>
            </p:cNvGrpSpPr>
            <p:nvPr/>
          </p:nvGrpSpPr>
          <p:grpSpPr bwMode="auto">
            <a:xfrm>
              <a:off x="960" y="1344"/>
              <a:ext cx="1203" cy="1056"/>
              <a:chOff x="960" y="1344"/>
              <a:chExt cx="1203" cy="1056"/>
            </a:xfrm>
          </p:grpSpPr>
          <p:sp>
            <p:nvSpPr>
              <p:cNvPr id="5131" name="Line 22">
                <a:extLst>
                  <a:ext uri="{FF2B5EF4-FFF2-40B4-BE49-F238E27FC236}">
                    <a16:creationId xmlns:a16="http://schemas.microsoft.com/office/drawing/2014/main" id="{483AA3CF-EDE7-4744-A2FD-3B9F36ADB59D}"/>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2" name="Line 23">
                <a:extLst>
                  <a:ext uri="{FF2B5EF4-FFF2-40B4-BE49-F238E27FC236}">
                    <a16:creationId xmlns:a16="http://schemas.microsoft.com/office/drawing/2014/main" id="{0DC165A4-B3F3-4915-9664-6A6F27A4854A}"/>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3" name="Line 24">
                <a:extLst>
                  <a:ext uri="{FF2B5EF4-FFF2-40B4-BE49-F238E27FC236}">
                    <a16:creationId xmlns:a16="http://schemas.microsoft.com/office/drawing/2014/main" id="{9C09E247-4151-4D3A-8D47-2ED8391BDFD1}"/>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4" name="Line 25">
                <a:extLst>
                  <a:ext uri="{FF2B5EF4-FFF2-40B4-BE49-F238E27FC236}">
                    <a16:creationId xmlns:a16="http://schemas.microsoft.com/office/drawing/2014/main" id="{900DA1D7-EB0B-4C3D-8940-D10A22FF5E9E}"/>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5" name="Line 26">
                <a:extLst>
                  <a:ext uri="{FF2B5EF4-FFF2-40B4-BE49-F238E27FC236}">
                    <a16:creationId xmlns:a16="http://schemas.microsoft.com/office/drawing/2014/main" id="{5C7B1051-9CA6-4CC3-9085-41B4541F785F}"/>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5128" name="Rectangle 27">
            <a:extLst>
              <a:ext uri="{FF2B5EF4-FFF2-40B4-BE49-F238E27FC236}">
                <a16:creationId xmlns:a16="http://schemas.microsoft.com/office/drawing/2014/main" id="{6AC2B6CB-C24D-4D6C-BCBE-396610A5C5A9}"/>
              </a:ext>
            </a:extLst>
          </p:cNvPr>
          <p:cNvSpPr>
            <a:spLocks noChangeArrowheads="1"/>
          </p:cNvSpPr>
          <p:nvPr/>
        </p:nvSpPr>
        <p:spPr bwMode="auto">
          <a:xfrm>
            <a:off x="1524000" y="4114800"/>
            <a:ext cx="4130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5066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We have now produced as much as possible of the three frame type with the three highest profit margins. Does this guarantee that this solution is the best possible product? Unfortunately, it does not!</a:t>
            </a:r>
          </a:p>
          <a:p>
            <a:endParaRPr lang="en-US" dirty="0"/>
          </a:p>
          <a:p>
            <a:r>
              <a:rPr lang="en-US" dirty="0"/>
              <a:t>The solution is not optimal. Even in this small model it is difficult to guess the optimal solution, even when we use a relatively intelligent trial and error procedure.</a:t>
            </a:r>
          </a:p>
          <a:p>
            <a:endParaRPr lang="en-US" dirty="0"/>
          </a:p>
          <a:p>
            <a:r>
              <a:rPr lang="en-US" dirty="0"/>
              <a:t>The problem is that a frame type with a high profit margin can use up a lot of the resources and preclude other profitable frames from being produced.</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03212601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2362200"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To invoke Excel’s Solver, select the Data/Solver menu item. This dialog box appears.</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3" name="Picture 2">
            <a:extLst>
              <a:ext uri="{FF2B5EF4-FFF2-40B4-BE49-F238E27FC236}">
                <a16:creationId xmlns:a16="http://schemas.microsoft.com/office/drawing/2014/main" id="{E70B712F-DAA9-467D-B2FE-055F3333F232}"/>
              </a:ext>
            </a:extLst>
          </p:cNvPr>
          <p:cNvPicPr>
            <a:picLocks noChangeAspect="1"/>
          </p:cNvPicPr>
          <p:nvPr/>
        </p:nvPicPr>
        <p:blipFill>
          <a:blip r:embed="rId3"/>
          <a:stretch>
            <a:fillRect/>
          </a:stretch>
        </p:blipFill>
        <p:spPr>
          <a:xfrm>
            <a:off x="3581400" y="914400"/>
            <a:ext cx="5314950" cy="5562600"/>
          </a:xfrm>
          <a:prstGeom prst="rect">
            <a:avLst/>
          </a:prstGeom>
        </p:spPr>
      </p:pic>
    </p:spTree>
    <p:extLst>
      <p:ext uri="{BB962C8B-B14F-4D97-AF65-F5344CB8AC3E}">
        <p14:creationId xmlns:p14="http://schemas.microsoft.com/office/powerpoint/2010/main" val="343356788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6937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It has three important sections that you must fill in: the target cell, the changing cells, and the constraints.</a:t>
            </a:r>
          </a:p>
          <a:p>
            <a:endParaRPr lang="en-US" dirty="0"/>
          </a:p>
          <a:p>
            <a:r>
              <a:rPr lang="en-US" dirty="0"/>
              <a:t>For the product mix problem, we can fill these in by typing cell references or we can point, click and drag the appropriate range in the usual way.</a:t>
            </a:r>
          </a:p>
          <a:p>
            <a:pPr lvl="1"/>
            <a:endParaRPr lang="en-US" sz="1600" b="1" dirty="0"/>
          </a:p>
          <a:p>
            <a:pPr lvl="1"/>
            <a:r>
              <a:rPr lang="en-US" sz="1600" b="1" dirty="0"/>
              <a:t>Objective.</a:t>
            </a:r>
            <a:r>
              <a:rPr lang="en-US" sz="1600" dirty="0"/>
              <a:t> Select </a:t>
            </a:r>
            <a:r>
              <a:rPr lang="en-US" sz="1600" dirty="0" err="1"/>
              <a:t>TotProfit</a:t>
            </a:r>
            <a:r>
              <a:rPr lang="en-US" sz="1600" dirty="0"/>
              <a:t> (cell F32) as the target cell, and click on the Maximize button.</a:t>
            </a:r>
          </a:p>
          <a:p>
            <a:pPr lvl="1"/>
            <a:r>
              <a:rPr lang="en-US" sz="1600" b="1" dirty="0"/>
              <a:t>Changing cells.</a:t>
            </a:r>
            <a:r>
              <a:rPr lang="en-US" sz="1600" dirty="0"/>
              <a:t> Select the Produced range (B16:E16), the numbers of frames to produce, as the changing cells.</a:t>
            </a:r>
          </a:p>
          <a:p>
            <a:pPr lvl="1"/>
            <a:r>
              <a:rPr lang="en-US" sz="1600" b="1" dirty="0"/>
              <a:t>Constraints.</a:t>
            </a:r>
            <a:r>
              <a:rPr lang="en-US" sz="1600" dirty="0"/>
              <a:t> Click on the Add button to add the following constraints:</a:t>
            </a:r>
            <a:br>
              <a:rPr lang="en-US" sz="1600" dirty="0"/>
            </a:br>
            <a:r>
              <a:rPr lang="en-US" sz="1600" dirty="0"/>
              <a:t>			Used &lt;= Available</a:t>
            </a:r>
            <a:br>
              <a:rPr lang="en-US" sz="1600" dirty="0"/>
            </a:br>
            <a:r>
              <a:rPr lang="en-US" sz="1600" dirty="0"/>
              <a:t>		        Produced &lt; = </a:t>
            </a:r>
            <a:r>
              <a:rPr lang="en-US" sz="1600" dirty="0" err="1"/>
              <a:t>MaxSales</a:t>
            </a:r>
            <a:br>
              <a:rPr lang="en-US" sz="1600" dirty="0"/>
            </a:br>
            <a:r>
              <a:rPr lang="en-US" sz="1600" dirty="0"/>
              <a:t>The first constraint says to use no more of each resource than is available. The second constraint say to produce no more of each product than can be sold.</a:t>
            </a:r>
          </a:p>
          <a:p>
            <a:endParaRPr lang="en-US" dirty="0"/>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34761265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3982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pPr lvl="1"/>
            <a:r>
              <a:rPr lang="en-US" sz="1600" b="1" dirty="0"/>
              <a:t>Nonnegativity.</a:t>
            </a:r>
            <a:r>
              <a:rPr lang="en-US" sz="1600" dirty="0"/>
              <a:t> Although negative production quantities obviously make no sense, we must tell Solver explicitly to make changing cells nonnegative. There are two ways to do this:</a:t>
            </a:r>
          </a:p>
          <a:p>
            <a:pPr lvl="1"/>
            <a:r>
              <a:rPr lang="en-US" sz="1600" dirty="0"/>
              <a:t>we can add another constraint in Step 3:</a:t>
            </a:r>
            <a:br>
              <a:rPr lang="en-US" sz="1600" dirty="0"/>
            </a:br>
            <a:r>
              <a:rPr lang="en-US" sz="1600" dirty="0"/>
              <a:t>Produced &gt;=0.</a:t>
            </a:r>
          </a:p>
          <a:p>
            <a:endParaRPr lang="en-US" dirty="0"/>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382997232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4321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pPr lvl="1"/>
            <a:r>
              <a:rPr lang="en-US" b="1" dirty="0"/>
              <a:t>Linear model.</a:t>
            </a:r>
            <a:r>
              <a:rPr lang="en-US" dirty="0"/>
              <a:t> There is one last step before clicking on the Solve button. Solvers uses one of the several numerical methods to solve various type of problems. Linear problems can be solved most efficiently by the simplex method. We must check the Assume Linear Model in the Solver options.</a:t>
            </a:r>
          </a:p>
          <a:p>
            <a:pPr lvl="1"/>
            <a:endParaRPr lang="en-US" b="1" dirty="0"/>
          </a:p>
          <a:p>
            <a:pPr lvl="1"/>
            <a:r>
              <a:rPr lang="en-US" b="1" dirty="0"/>
              <a:t>Optimize.</a:t>
            </a:r>
            <a:r>
              <a:rPr lang="en-US" dirty="0"/>
              <a:t> Click on the Solve button.</a:t>
            </a:r>
          </a:p>
          <a:p>
            <a:endParaRPr lang="en-US" dirty="0"/>
          </a:p>
          <a:p>
            <a:r>
              <a:rPr lang="en-US" dirty="0"/>
              <a:t>At this point, Solver searches through a number of possible solutions until it finds the optimal solution. When it finishes it displays this message.</a:t>
            </a:r>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3" name="Picture 2">
            <a:extLst>
              <a:ext uri="{FF2B5EF4-FFF2-40B4-BE49-F238E27FC236}">
                <a16:creationId xmlns:a16="http://schemas.microsoft.com/office/drawing/2014/main" id="{A73F96FB-BFAD-424E-9250-4CB7E8821460}"/>
              </a:ext>
            </a:extLst>
          </p:cNvPr>
          <p:cNvPicPr>
            <a:picLocks noChangeAspect="1"/>
          </p:cNvPicPr>
          <p:nvPr/>
        </p:nvPicPr>
        <p:blipFill>
          <a:blip r:embed="rId3"/>
          <a:stretch>
            <a:fillRect/>
          </a:stretch>
        </p:blipFill>
        <p:spPr>
          <a:xfrm>
            <a:off x="1447800" y="3733800"/>
            <a:ext cx="5029199" cy="2362201"/>
          </a:xfrm>
          <a:prstGeom prst="rect">
            <a:avLst/>
          </a:prstGeom>
        </p:spPr>
      </p:pic>
    </p:spTree>
    <p:extLst>
      <p:ext uri="{BB962C8B-B14F-4D97-AF65-F5344CB8AC3E}">
        <p14:creationId xmlns:p14="http://schemas.microsoft.com/office/powerpoint/2010/main" val="44767317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219200"/>
            <a:ext cx="7467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You can tell it to return the values in the changing cells to their original values or retain the optimal values found by Solver.</a:t>
            </a:r>
          </a:p>
          <a:p>
            <a:endParaRPr lang="en-US" dirty="0"/>
          </a:p>
          <a:p>
            <a:r>
              <a:rPr lang="en-US" dirty="0"/>
              <a:t>In some cases Solver is not able to find an optimal solution, in which case one of several error messages will appear.</a:t>
            </a:r>
          </a:p>
          <a:p>
            <a:endParaRPr lang="en-US" dirty="0"/>
          </a:p>
          <a:p>
            <a:r>
              <a:rPr lang="en-US" dirty="0"/>
              <a:t>For now, clicking on the OK button to keep the Solver Solution. You should see the solutions shown on the next slide.</a:t>
            </a:r>
          </a:p>
          <a:p>
            <a:endParaRPr lang="en-US" dirty="0"/>
          </a:p>
          <a:p>
            <a:r>
              <a:rPr lang="en-US" dirty="0"/>
              <a:t>The optimal plan is to produce 1000 type 1 frames, 800 type 2 frames, 400 type 3 frames, and no type 4 frames.</a:t>
            </a:r>
          </a:p>
          <a:p>
            <a:endParaRPr lang="en-US" dirty="0"/>
          </a:p>
          <a:p>
            <a:r>
              <a:rPr lang="en-US" dirty="0"/>
              <a:t>This is close to the production plan, but the current plan earns $450 more profit.</a:t>
            </a:r>
          </a:p>
          <a:p>
            <a:endParaRPr lang="en-US" dirty="0"/>
          </a:p>
          <a:p>
            <a:r>
              <a:rPr lang="en-US" dirty="0"/>
              <a:t>Also, it uses all available labor hours and metal, but only 8000 of the 10,000 ounces of glass available.</a:t>
            </a:r>
          </a:p>
          <a:p>
            <a:pPr eaLnBrk="1" hangingPunct="1">
              <a:spcBef>
                <a:spcPct val="0"/>
              </a:spcBef>
            </a:pPr>
            <a:endParaRPr lang="en-US" altLang="en-US" dirty="0"/>
          </a:p>
        </p:txBody>
      </p:sp>
    </p:spTree>
    <p:extLst>
      <p:ext uri="{BB962C8B-B14F-4D97-AF65-F5344CB8AC3E}">
        <p14:creationId xmlns:p14="http://schemas.microsoft.com/office/powerpoint/2010/main" val="164366713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pic>
        <p:nvPicPr>
          <p:cNvPr id="4" name="Picture 3" descr="C:\My Documents\Data Analysis Files\Figs 13-16\Figure14_06.gif">
            <a:extLst>
              <a:ext uri="{FF2B5EF4-FFF2-40B4-BE49-F238E27FC236}">
                <a16:creationId xmlns:a16="http://schemas.microsoft.com/office/drawing/2014/main" id="{0C843C9A-52E1-4C26-8565-3ABDC7951255}"/>
              </a:ext>
            </a:extLst>
          </p:cNvPr>
          <p:cNvPicPr>
            <a:picLocks noChangeAspect="1" noChangeArrowheads="1"/>
          </p:cNvPicPr>
          <p:nvPr/>
        </p:nvPicPr>
        <p:blipFill>
          <a:blip r:embed="rId3" cstate="print"/>
          <a:srcRect/>
          <a:stretch>
            <a:fillRect/>
          </a:stretch>
        </p:blipFill>
        <p:spPr bwMode="auto">
          <a:xfrm>
            <a:off x="970722" y="457200"/>
            <a:ext cx="7563678" cy="6172200"/>
          </a:xfrm>
          <a:prstGeom prst="rect">
            <a:avLst/>
          </a:prstGeom>
          <a:noFill/>
        </p:spPr>
      </p:pic>
    </p:spTree>
    <p:extLst>
      <p:ext uri="{BB962C8B-B14F-4D97-AF65-F5344CB8AC3E}">
        <p14:creationId xmlns:p14="http://schemas.microsoft.com/office/powerpoint/2010/main" val="338564950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219200"/>
            <a:ext cx="7467600" cy="2259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Finally, in terms of maximum sales, the optimal plan could produce more of frame types 2, 3, 4 (if there were more skilled labor and/or metal available).</a:t>
            </a:r>
          </a:p>
          <a:p>
            <a:endParaRPr lang="en-US" dirty="0"/>
          </a:p>
          <a:p>
            <a:r>
              <a:rPr lang="en-US" dirty="0"/>
              <a:t>This is typical of an LP solution.</a:t>
            </a:r>
          </a:p>
          <a:p>
            <a:endParaRPr lang="en-US" dirty="0"/>
          </a:p>
          <a:p>
            <a:r>
              <a:rPr lang="en-US" dirty="0"/>
              <a:t>Some of the constraints are met exactly; that is, as equalities, while others contain a certain amount of “slack”.</a:t>
            </a:r>
          </a:p>
          <a:p>
            <a:pPr eaLnBrk="1" hangingPunct="1">
              <a:spcBef>
                <a:spcPct val="0"/>
              </a:spcBef>
            </a:pPr>
            <a:endParaRPr lang="en-US" altLang="en-US" dirty="0"/>
          </a:p>
        </p:txBody>
      </p:sp>
    </p:spTree>
    <p:extLst>
      <p:ext uri="{BB962C8B-B14F-4D97-AF65-F5344CB8AC3E}">
        <p14:creationId xmlns:p14="http://schemas.microsoft.com/office/powerpoint/2010/main" val="115416048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9">
            <a:extLst>
              <a:ext uri="{FF2B5EF4-FFF2-40B4-BE49-F238E27FC236}">
                <a16:creationId xmlns:a16="http://schemas.microsoft.com/office/drawing/2014/main" id="{40E31F7F-6A04-40D6-8816-44EDE9FF7B6B}"/>
              </a:ext>
            </a:extLst>
          </p:cNvPr>
          <p:cNvSpPr>
            <a:spLocks noGrp="1" noChangeArrowheads="1"/>
          </p:cNvSpPr>
          <p:nvPr>
            <p:ph type="title"/>
          </p:nvPr>
        </p:nvSpPr>
        <p:spPr/>
        <p:txBody>
          <a:bodyPr/>
          <a:lstStyle/>
          <a:p>
            <a:r>
              <a:rPr lang="en-US" altLang="en-US"/>
              <a:t>Agenda</a:t>
            </a:r>
          </a:p>
        </p:txBody>
      </p:sp>
      <p:sp>
        <p:nvSpPr>
          <p:cNvPr id="15363" name="Rectangle 67">
            <a:extLst>
              <a:ext uri="{FF2B5EF4-FFF2-40B4-BE49-F238E27FC236}">
                <a16:creationId xmlns:a16="http://schemas.microsoft.com/office/drawing/2014/main" id="{02B567D1-01FB-4C8B-96D6-4859BA4EFF48}"/>
              </a:ext>
            </a:extLst>
          </p:cNvPr>
          <p:cNvSpPr>
            <a:spLocks noChangeArrowheads="1"/>
          </p:cNvSpPr>
          <p:nvPr/>
        </p:nvSpPr>
        <p:spPr bwMode="auto">
          <a:xfrm>
            <a:off x="2362200" y="4495800"/>
            <a:ext cx="4130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grpSp>
        <p:nvGrpSpPr>
          <p:cNvPr id="15364" name="Group 117">
            <a:extLst>
              <a:ext uri="{FF2B5EF4-FFF2-40B4-BE49-F238E27FC236}">
                <a16:creationId xmlns:a16="http://schemas.microsoft.com/office/drawing/2014/main" id="{2EC518A9-7C7D-46BE-9BF3-EB62713AC367}"/>
              </a:ext>
            </a:extLst>
          </p:cNvPr>
          <p:cNvGrpSpPr>
            <a:grpSpLocks/>
          </p:cNvGrpSpPr>
          <p:nvPr/>
        </p:nvGrpSpPr>
        <p:grpSpPr bwMode="auto">
          <a:xfrm>
            <a:off x="3978275" y="2286000"/>
            <a:ext cx="1855788" cy="1676400"/>
            <a:chOff x="1978" y="1344"/>
            <a:chExt cx="1169" cy="1056"/>
          </a:xfrm>
        </p:grpSpPr>
        <p:sp>
          <p:nvSpPr>
            <p:cNvPr id="15384" name="Line 118">
              <a:extLst>
                <a:ext uri="{FF2B5EF4-FFF2-40B4-BE49-F238E27FC236}">
                  <a16:creationId xmlns:a16="http://schemas.microsoft.com/office/drawing/2014/main" id="{9FE0F7D1-6F4D-491F-B512-3FB48376E2DB}"/>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5" name="Line 119">
              <a:extLst>
                <a:ext uri="{FF2B5EF4-FFF2-40B4-BE49-F238E27FC236}">
                  <a16:creationId xmlns:a16="http://schemas.microsoft.com/office/drawing/2014/main" id="{F4B04AFE-4F9E-4EA7-BCC4-0BBD817F36FE}"/>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6" name="Line 120">
              <a:extLst>
                <a:ext uri="{FF2B5EF4-FFF2-40B4-BE49-F238E27FC236}">
                  <a16:creationId xmlns:a16="http://schemas.microsoft.com/office/drawing/2014/main" id="{C78E4A4D-6B05-454E-A7B6-F7625F06C191}"/>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7" name="Line 121">
              <a:extLst>
                <a:ext uri="{FF2B5EF4-FFF2-40B4-BE49-F238E27FC236}">
                  <a16:creationId xmlns:a16="http://schemas.microsoft.com/office/drawing/2014/main" id="{318D0199-C651-4586-95BF-F460D235C399}"/>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8" name="Line 122">
              <a:extLst>
                <a:ext uri="{FF2B5EF4-FFF2-40B4-BE49-F238E27FC236}">
                  <a16:creationId xmlns:a16="http://schemas.microsoft.com/office/drawing/2014/main" id="{FC1ED17C-8CBF-4939-AEAB-001EB4E7C35D}"/>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9" name="Line 123">
              <a:extLst>
                <a:ext uri="{FF2B5EF4-FFF2-40B4-BE49-F238E27FC236}">
                  <a16:creationId xmlns:a16="http://schemas.microsoft.com/office/drawing/2014/main" id="{5C62837C-1B63-4FE6-B44E-70D9CBB11DDE}"/>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5365" name="Group 126">
            <a:extLst>
              <a:ext uri="{FF2B5EF4-FFF2-40B4-BE49-F238E27FC236}">
                <a16:creationId xmlns:a16="http://schemas.microsoft.com/office/drawing/2014/main" id="{E1F4F712-E45A-4B9F-BB03-E0ADEE26C655}"/>
              </a:ext>
            </a:extLst>
          </p:cNvPr>
          <p:cNvGrpSpPr>
            <a:grpSpLocks/>
          </p:cNvGrpSpPr>
          <p:nvPr/>
        </p:nvGrpSpPr>
        <p:grpSpPr bwMode="auto">
          <a:xfrm>
            <a:off x="5611813" y="2286000"/>
            <a:ext cx="1855787" cy="1676400"/>
            <a:chOff x="3007" y="1344"/>
            <a:chExt cx="1169" cy="1056"/>
          </a:xfrm>
        </p:grpSpPr>
        <p:sp>
          <p:nvSpPr>
            <p:cNvPr id="15378" name="Line 127">
              <a:extLst>
                <a:ext uri="{FF2B5EF4-FFF2-40B4-BE49-F238E27FC236}">
                  <a16:creationId xmlns:a16="http://schemas.microsoft.com/office/drawing/2014/main" id="{A428DAC5-5705-40F8-9B1F-F8084B013E00}"/>
                </a:ext>
              </a:extLst>
            </p:cNvPr>
            <p:cNvSpPr>
              <a:spLocks noChangeShapeType="1"/>
            </p:cNvSpPr>
            <p:nvPr/>
          </p:nvSpPr>
          <p:spPr bwMode="auto">
            <a:xfrm flipH="1" flipV="1">
              <a:off x="4020"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9" name="Line 128">
              <a:extLst>
                <a:ext uri="{FF2B5EF4-FFF2-40B4-BE49-F238E27FC236}">
                  <a16:creationId xmlns:a16="http://schemas.microsoft.com/office/drawing/2014/main" id="{017C062F-0788-487F-964B-84DDAF5A7B01}"/>
                </a:ext>
              </a:extLst>
            </p:cNvPr>
            <p:cNvSpPr>
              <a:spLocks noChangeShapeType="1"/>
            </p:cNvSpPr>
            <p:nvPr/>
          </p:nvSpPr>
          <p:spPr bwMode="auto">
            <a:xfrm flipH="1">
              <a:off x="4052"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0" name="Line 129">
              <a:extLst>
                <a:ext uri="{FF2B5EF4-FFF2-40B4-BE49-F238E27FC236}">
                  <a16:creationId xmlns:a16="http://schemas.microsoft.com/office/drawing/2014/main" id="{8E564E10-EABE-4810-A7EE-BB6DF7FD60FB}"/>
                </a:ext>
              </a:extLst>
            </p:cNvPr>
            <p:cNvSpPr>
              <a:spLocks noChangeShapeType="1"/>
            </p:cNvSpPr>
            <p:nvPr/>
          </p:nvSpPr>
          <p:spPr bwMode="auto">
            <a:xfrm flipH="1">
              <a:off x="3040" y="1344"/>
              <a:ext cx="946"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1" name="Line 130">
              <a:extLst>
                <a:ext uri="{FF2B5EF4-FFF2-40B4-BE49-F238E27FC236}">
                  <a16:creationId xmlns:a16="http://schemas.microsoft.com/office/drawing/2014/main" id="{A53F82D5-F2D1-49FB-A816-EEC2DACDEDF3}"/>
                </a:ext>
              </a:extLst>
            </p:cNvPr>
            <p:cNvSpPr>
              <a:spLocks noChangeShapeType="1"/>
            </p:cNvSpPr>
            <p:nvPr/>
          </p:nvSpPr>
          <p:spPr bwMode="auto">
            <a:xfrm flipH="1">
              <a:off x="3040" y="2400"/>
              <a:ext cx="946"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2" name="Line 131">
              <a:extLst>
                <a:ext uri="{FF2B5EF4-FFF2-40B4-BE49-F238E27FC236}">
                  <a16:creationId xmlns:a16="http://schemas.microsoft.com/office/drawing/2014/main" id="{B47B7CC5-7568-47F9-A2B6-A1DDE626FACF}"/>
                </a:ext>
              </a:extLst>
            </p:cNvPr>
            <p:cNvSpPr>
              <a:spLocks noChangeShapeType="1"/>
            </p:cNvSpPr>
            <p:nvPr/>
          </p:nvSpPr>
          <p:spPr bwMode="auto">
            <a:xfrm flipH="1" flipV="1">
              <a:off x="3007" y="1375"/>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3" name="Line 132">
              <a:extLst>
                <a:ext uri="{FF2B5EF4-FFF2-40B4-BE49-F238E27FC236}">
                  <a16:creationId xmlns:a16="http://schemas.microsoft.com/office/drawing/2014/main" id="{C27E1220-97A0-4C8A-BE41-819E82EB4D07}"/>
                </a:ext>
              </a:extLst>
            </p:cNvPr>
            <p:cNvSpPr>
              <a:spLocks noChangeShapeType="1"/>
            </p:cNvSpPr>
            <p:nvPr/>
          </p:nvSpPr>
          <p:spPr bwMode="auto">
            <a:xfrm flipH="1">
              <a:off x="3040" y="1933"/>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5366" name="Group 133">
            <a:extLst>
              <a:ext uri="{FF2B5EF4-FFF2-40B4-BE49-F238E27FC236}">
                <a16:creationId xmlns:a16="http://schemas.microsoft.com/office/drawing/2014/main" id="{4DB386CA-E8E5-40D1-9267-2CC1F385A610}"/>
              </a:ext>
            </a:extLst>
          </p:cNvPr>
          <p:cNvGrpSpPr>
            <a:grpSpLocks/>
          </p:cNvGrpSpPr>
          <p:nvPr/>
        </p:nvGrpSpPr>
        <p:grpSpPr bwMode="auto">
          <a:xfrm>
            <a:off x="2362200" y="2286000"/>
            <a:ext cx="1909763" cy="1676400"/>
            <a:chOff x="960" y="1344"/>
            <a:chExt cx="1203" cy="1056"/>
          </a:xfrm>
        </p:grpSpPr>
        <p:sp>
          <p:nvSpPr>
            <p:cNvPr id="15371" name="Rectangle 134">
              <a:extLst>
                <a:ext uri="{FF2B5EF4-FFF2-40B4-BE49-F238E27FC236}">
                  <a16:creationId xmlns:a16="http://schemas.microsoft.com/office/drawing/2014/main" id="{D72614C7-47DA-478D-95B6-91D0D1CA91BC}"/>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5372" name="Group 135">
              <a:extLst>
                <a:ext uri="{FF2B5EF4-FFF2-40B4-BE49-F238E27FC236}">
                  <a16:creationId xmlns:a16="http://schemas.microsoft.com/office/drawing/2014/main" id="{11338A02-DD57-4774-AFA1-86F881AE098E}"/>
                </a:ext>
              </a:extLst>
            </p:cNvPr>
            <p:cNvGrpSpPr>
              <a:grpSpLocks/>
            </p:cNvGrpSpPr>
            <p:nvPr/>
          </p:nvGrpSpPr>
          <p:grpSpPr bwMode="auto">
            <a:xfrm>
              <a:off x="960" y="1344"/>
              <a:ext cx="1203" cy="1056"/>
              <a:chOff x="960" y="1344"/>
              <a:chExt cx="1203" cy="1056"/>
            </a:xfrm>
          </p:grpSpPr>
          <p:sp>
            <p:nvSpPr>
              <p:cNvPr id="15373" name="Line 136">
                <a:extLst>
                  <a:ext uri="{FF2B5EF4-FFF2-40B4-BE49-F238E27FC236}">
                    <a16:creationId xmlns:a16="http://schemas.microsoft.com/office/drawing/2014/main" id="{04AC66FC-CC57-4617-B15E-E6592C81383B}"/>
                  </a:ext>
                </a:extLst>
              </p:cNvPr>
              <p:cNvSpPr>
                <a:spLocks noChangeShapeType="1"/>
              </p:cNvSpPr>
              <p:nvPr/>
            </p:nvSpPr>
            <p:spPr bwMode="auto">
              <a:xfrm flipH="1" flipV="1">
                <a:off x="2007" y="1375"/>
                <a:ext cx="123" cy="467"/>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4" name="Line 137">
                <a:extLst>
                  <a:ext uri="{FF2B5EF4-FFF2-40B4-BE49-F238E27FC236}">
                    <a16:creationId xmlns:a16="http://schemas.microsoft.com/office/drawing/2014/main" id="{09CE1B78-722B-4D4A-86FF-48B5CD4FEF89}"/>
                  </a:ext>
                </a:extLst>
              </p:cNvPr>
              <p:cNvSpPr>
                <a:spLocks noChangeShapeType="1"/>
              </p:cNvSpPr>
              <p:nvPr/>
            </p:nvSpPr>
            <p:spPr bwMode="auto">
              <a:xfrm flipH="1">
                <a:off x="2039" y="1933"/>
                <a:ext cx="124" cy="467"/>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5" name="Line 138">
                <a:extLst>
                  <a:ext uri="{FF2B5EF4-FFF2-40B4-BE49-F238E27FC236}">
                    <a16:creationId xmlns:a16="http://schemas.microsoft.com/office/drawing/2014/main" id="{FFCDDFC0-A952-4310-8CAD-83DB15FCD696}"/>
                  </a:ext>
                </a:extLst>
              </p:cNvPr>
              <p:cNvSpPr>
                <a:spLocks noChangeShapeType="1"/>
              </p:cNvSpPr>
              <p:nvPr/>
            </p:nvSpPr>
            <p:spPr bwMode="auto">
              <a:xfrm flipH="1">
                <a:off x="1026" y="1344"/>
                <a:ext cx="947" cy="0"/>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6" name="Line 139">
                <a:extLst>
                  <a:ext uri="{FF2B5EF4-FFF2-40B4-BE49-F238E27FC236}">
                    <a16:creationId xmlns:a16="http://schemas.microsoft.com/office/drawing/2014/main" id="{B6D86931-38F8-494B-BCDA-8F7FD2FF30F6}"/>
                  </a:ext>
                </a:extLst>
              </p:cNvPr>
              <p:cNvSpPr>
                <a:spLocks noChangeShapeType="1"/>
              </p:cNvSpPr>
              <p:nvPr/>
            </p:nvSpPr>
            <p:spPr bwMode="auto">
              <a:xfrm>
                <a:off x="960" y="1405"/>
                <a:ext cx="0" cy="995"/>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7" name="Line 140">
                <a:extLst>
                  <a:ext uri="{FF2B5EF4-FFF2-40B4-BE49-F238E27FC236}">
                    <a16:creationId xmlns:a16="http://schemas.microsoft.com/office/drawing/2014/main" id="{F013A072-780B-4169-B850-FCFEA5D53FA8}"/>
                  </a:ext>
                </a:extLst>
              </p:cNvPr>
              <p:cNvSpPr>
                <a:spLocks noChangeShapeType="1"/>
              </p:cNvSpPr>
              <p:nvPr/>
            </p:nvSpPr>
            <p:spPr bwMode="auto">
              <a:xfrm flipH="1">
                <a:off x="1026" y="2400"/>
                <a:ext cx="947" cy="0"/>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5367" name="Rectangle 141">
            <a:extLst>
              <a:ext uri="{FF2B5EF4-FFF2-40B4-BE49-F238E27FC236}">
                <a16:creationId xmlns:a16="http://schemas.microsoft.com/office/drawing/2014/main" id="{7145F5B5-EA20-4393-80BC-05C485649744}"/>
              </a:ext>
            </a:extLst>
          </p:cNvPr>
          <p:cNvSpPr>
            <a:spLocks noChangeArrowheads="1"/>
          </p:cNvSpPr>
          <p:nvPr/>
        </p:nvSpPr>
        <p:spPr bwMode="auto">
          <a:xfrm>
            <a:off x="2362200" y="4495800"/>
            <a:ext cx="4130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sp>
        <p:nvSpPr>
          <p:cNvPr id="15368" name="Rectangle 150">
            <a:extLst>
              <a:ext uri="{FF2B5EF4-FFF2-40B4-BE49-F238E27FC236}">
                <a16:creationId xmlns:a16="http://schemas.microsoft.com/office/drawing/2014/main" id="{9A46102C-E430-4DD8-A1AB-BA0393139706}"/>
              </a:ext>
            </a:extLst>
          </p:cNvPr>
          <p:cNvSpPr>
            <a:spLocks noChangeArrowheads="1"/>
          </p:cNvSpPr>
          <p:nvPr/>
        </p:nvSpPr>
        <p:spPr bwMode="auto">
          <a:xfrm>
            <a:off x="43434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Product Mix</a:t>
            </a:r>
          </a:p>
        </p:txBody>
      </p:sp>
      <p:sp>
        <p:nvSpPr>
          <p:cNvPr id="15369" name="Rectangle 151">
            <a:extLst>
              <a:ext uri="{FF2B5EF4-FFF2-40B4-BE49-F238E27FC236}">
                <a16:creationId xmlns:a16="http://schemas.microsoft.com/office/drawing/2014/main" id="{F7A34DAE-094D-415E-9FBA-843C6269D34E}"/>
              </a:ext>
            </a:extLst>
          </p:cNvPr>
          <p:cNvSpPr>
            <a:spLocks noChangeArrowheads="1"/>
          </p:cNvSpPr>
          <p:nvPr/>
        </p:nvSpPr>
        <p:spPr bwMode="auto">
          <a:xfrm>
            <a:off x="5857876" y="2286000"/>
            <a:ext cx="1533524"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b="1" dirty="0"/>
          </a:p>
          <a:p>
            <a:pPr algn="ctr">
              <a:spcBef>
                <a:spcPct val="0"/>
              </a:spcBef>
              <a:buFontTx/>
              <a:buNone/>
            </a:pPr>
            <a:r>
              <a:rPr lang="en-US" altLang="en-US" sz="1400" b="1" dirty="0"/>
              <a:t>Experimenting</a:t>
            </a:r>
          </a:p>
          <a:p>
            <a:pPr algn="ctr">
              <a:spcBef>
                <a:spcPct val="0"/>
              </a:spcBef>
              <a:buFontTx/>
              <a:buNone/>
            </a:pPr>
            <a:endParaRPr lang="en-US" altLang="en-US" sz="1400" b="1" dirty="0"/>
          </a:p>
        </p:txBody>
      </p:sp>
      <p:sp>
        <p:nvSpPr>
          <p:cNvPr id="15370" name="Rectangle 152">
            <a:extLst>
              <a:ext uri="{FF2B5EF4-FFF2-40B4-BE49-F238E27FC236}">
                <a16:creationId xmlns:a16="http://schemas.microsoft.com/office/drawing/2014/main" id="{2D77CEA2-7907-4E9B-A62D-6A20168DC6F8}"/>
              </a:ext>
            </a:extLst>
          </p:cNvPr>
          <p:cNvSpPr>
            <a:spLocks noChangeArrowheads="1"/>
          </p:cNvSpPr>
          <p:nvPr/>
        </p:nvSpPr>
        <p:spPr bwMode="auto">
          <a:xfrm>
            <a:off x="2514599" y="2286000"/>
            <a:ext cx="15271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Linear Programming</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88E3F29-7265-41A7-AA14-F50CBC3C8830}"/>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Experimenting</a:t>
            </a:r>
          </a:p>
        </p:txBody>
      </p:sp>
      <p:sp>
        <p:nvSpPr>
          <p:cNvPr id="17411" name="Text Box 3">
            <a:extLst>
              <a:ext uri="{FF2B5EF4-FFF2-40B4-BE49-F238E27FC236}">
                <a16:creationId xmlns:a16="http://schemas.microsoft.com/office/drawing/2014/main" id="{3DA92B8C-E15E-49FC-8F2F-680BDC52A1F6}"/>
              </a:ext>
            </a:extLst>
          </p:cNvPr>
          <p:cNvSpPr txBox="1">
            <a:spLocks noChangeArrowheads="1"/>
          </p:cNvSpPr>
          <p:nvPr/>
        </p:nvSpPr>
        <p:spPr bwMode="auto">
          <a:xfrm>
            <a:off x="990600" y="1143000"/>
            <a:ext cx="7467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If we want to experiment with different inputs to this problem - the unit revenues or resources available, for example - we can simply change the inputs and then rerun Solver.</a:t>
            </a:r>
          </a:p>
          <a:p>
            <a:endParaRPr lang="en-US" dirty="0"/>
          </a:p>
          <a:p>
            <a:r>
              <a:rPr lang="en-US" dirty="0"/>
              <a:t>As a simple what-if example, consider the modified model in the output on the next slide.</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Linear Programming</a:t>
            </a: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4819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b="1" dirty="0"/>
              <a:t>Linear programming </a:t>
            </a:r>
            <a:r>
              <a:rPr lang="en-US" dirty="0"/>
              <a:t>(LP) is a method of spreadsheet optimization. </a:t>
            </a:r>
          </a:p>
          <a:p>
            <a:endParaRPr lang="en-US" dirty="0"/>
          </a:p>
          <a:p>
            <a:r>
              <a:rPr lang="en-US" dirty="0"/>
              <a:t>LP is used in all type of organizations and it is used to solve an extremely wide variety of problems.</a:t>
            </a:r>
          </a:p>
          <a:p>
            <a:endParaRPr lang="en-US" dirty="0"/>
          </a:p>
          <a:p>
            <a:r>
              <a:rPr lang="en-US" dirty="0"/>
              <a:t>The </a:t>
            </a:r>
            <a:r>
              <a:rPr lang="en-US" b="1" dirty="0"/>
              <a:t>simplex method</a:t>
            </a:r>
            <a:r>
              <a:rPr lang="en-US" dirty="0"/>
              <a:t> is a systematic, arithmetic intensive search through the set of all possible solutions for the solution that optimizes a given objective.</a:t>
            </a:r>
          </a:p>
          <a:p>
            <a:endParaRPr lang="en-US" dirty="0"/>
          </a:p>
          <a:p>
            <a:r>
              <a:rPr lang="en-US" dirty="0"/>
              <a:t>We will not be using the simplex method; instead, we will learn to formulate problems as LP models.</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D6B4A66-58E9-4698-8BC5-FA5FB8A08BBF}"/>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Solution to Product Mix with New Inputs</a:t>
            </a:r>
            <a:endParaRPr lang="en-US" altLang="en-US" sz="1800" dirty="0">
              <a:solidFill>
                <a:schemeClr val="tx1"/>
              </a:solidFill>
            </a:endParaRPr>
          </a:p>
        </p:txBody>
      </p:sp>
      <p:pic>
        <p:nvPicPr>
          <p:cNvPr id="4" name="Picture 2" descr="C:\My Documents\Data Analysis Files\Figs 13-16\Figure14_07.gif">
            <a:extLst>
              <a:ext uri="{FF2B5EF4-FFF2-40B4-BE49-F238E27FC236}">
                <a16:creationId xmlns:a16="http://schemas.microsoft.com/office/drawing/2014/main" id="{9F1A39BF-1022-484B-BE7E-FEEE739116CB}"/>
              </a:ext>
            </a:extLst>
          </p:cNvPr>
          <p:cNvPicPr>
            <a:picLocks noChangeAspect="1" noChangeArrowheads="1"/>
          </p:cNvPicPr>
          <p:nvPr/>
        </p:nvPicPr>
        <p:blipFill>
          <a:blip r:embed="rId3" cstate="print"/>
          <a:srcRect/>
          <a:stretch>
            <a:fillRect/>
          </a:stretch>
        </p:blipFill>
        <p:spPr bwMode="auto">
          <a:xfrm>
            <a:off x="990600" y="1219200"/>
            <a:ext cx="7543800" cy="5562599"/>
          </a:xfrm>
          <a:prstGeom prst="rect">
            <a:avLst/>
          </a:prstGeom>
          <a:noFill/>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88E3F29-7265-41A7-AA14-F50CBC3C8830}"/>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Experimenting</a:t>
            </a:r>
          </a:p>
        </p:txBody>
      </p:sp>
      <p:sp>
        <p:nvSpPr>
          <p:cNvPr id="17411" name="Text Box 3">
            <a:extLst>
              <a:ext uri="{FF2B5EF4-FFF2-40B4-BE49-F238E27FC236}">
                <a16:creationId xmlns:a16="http://schemas.microsoft.com/office/drawing/2014/main" id="{3DA92B8C-E15E-49FC-8F2F-680BDC52A1F6}"/>
              </a:ext>
            </a:extLst>
          </p:cNvPr>
          <p:cNvSpPr txBox="1">
            <a:spLocks noChangeArrowheads="1"/>
          </p:cNvSpPr>
          <p:nvPr/>
        </p:nvSpPr>
        <p:spPr bwMode="auto">
          <a:xfrm>
            <a:off x="990600" y="1219200"/>
            <a:ext cx="7467600" cy="6026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Here the unit price for frame type 4 has increased from $21.50 to $26.50, and all other inputs have remained the same.</a:t>
            </a:r>
          </a:p>
          <a:p>
            <a:endParaRPr lang="en-US" dirty="0"/>
          </a:p>
          <a:p>
            <a:r>
              <a:rPr lang="en-US" dirty="0"/>
              <a:t>By making type 4 frames more profitable, we might expect them to enter the optimal mix. This is exactly what happens.</a:t>
            </a:r>
          </a:p>
          <a:p>
            <a:endParaRPr lang="en-US" dirty="0"/>
          </a:p>
          <a:p>
            <a:r>
              <a:rPr lang="en-US" dirty="0"/>
              <a:t>The new optimal plan discontinues production of frame type 2 and 3, and instead calls for production of 1000 units of frame type 4.</a:t>
            </a:r>
          </a:p>
          <a:p>
            <a:endParaRPr lang="en-US" dirty="0"/>
          </a:p>
          <a:p>
            <a:r>
              <a:rPr lang="en-US" dirty="0"/>
              <a:t>There is one technical note you should be aware of.</a:t>
            </a:r>
          </a:p>
          <a:p>
            <a:endParaRPr lang="en-US" dirty="0"/>
          </a:p>
          <a:p>
            <a:r>
              <a:rPr lang="en-US" dirty="0"/>
              <a:t>Because of the way the numbers are stored and calculated on a computer, the optimal values in the changing cells and elsewhere can contain small roundoff errors.</a:t>
            </a:r>
          </a:p>
          <a:p>
            <a:endParaRPr lang="en-US" dirty="0"/>
          </a:p>
          <a:p>
            <a:r>
              <a:rPr lang="en-US" dirty="0"/>
              <a:t>For example for all practical purposes .000000008731 can be treated as 0.</a:t>
            </a:r>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45893571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Background - 1</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The Monet Company produces four types of picture frames, which we label 1, 2, 3, and 4. The four types of frames differ in respect to size, shape, and materials used.</a:t>
            </a:r>
          </a:p>
          <a:p>
            <a:endParaRPr lang="en-US" dirty="0"/>
          </a:p>
          <a:p>
            <a:r>
              <a:rPr lang="en-US" dirty="0"/>
              <a:t>Each type requires a certain amount of skilled labor, metal, and glass as shown here. The table also lists the unit selling price Monet charges for each type of frame.</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graphicFrame>
        <p:nvGraphicFramePr>
          <p:cNvPr id="4" name="Object 4">
            <a:extLst>
              <a:ext uri="{FF2B5EF4-FFF2-40B4-BE49-F238E27FC236}">
                <a16:creationId xmlns:a16="http://schemas.microsoft.com/office/drawing/2014/main" id="{ADDB5BD2-79FB-4544-BACE-643B1F59C180}"/>
              </a:ext>
            </a:extLst>
          </p:cNvPr>
          <p:cNvGraphicFramePr>
            <a:graphicFrameLocks noChangeAspect="1"/>
          </p:cNvGraphicFramePr>
          <p:nvPr>
            <p:extLst>
              <p:ext uri="{D42A27DB-BD31-4B8C-83A1-F6EECF244321}">
                <p14:modId xmlns:p14="http://schemas.microsoft.com/office/powerpoint/2010/main" val="1723861139"/>
              </p:ext>
            </p:extLst>
          </p:nvPr>
        </p:nvGraphicFramePr>
        <p:xfrm>
          <a:off x="1524000" y="3581400"/>
          <a:ext cx="6477000" cy="1528762"/>
        </p:xfrm>
        <a:graphic>
          <a:graphicData uri="http://schemas.openxmlformats.org/presentationml/2006/ole">
            <mc:AlternateContent xmlns:mc="http://schemas.openxmlformats.org/markup-compatibility/2006">
              <mc:Choice xmlns:v="urn:schemas-microsoft-com:vml" Requires="v">
                <p:oleObj spid="_x0000_s1032" name="Worksheet" r:id="rId4" imgW="4276951" imgH="1009891" progId="Excel.Sheet.8">
                  <p:embed/>
                </p:oleObj>
              </mc:Choice>
              <mc:Fallback>
                <p:oleObj name="Worksheet" r:id="rId4" imgW="4276951" imgH="1009891" progId="Excel.Sheet.8">
                  <p:embed/>
                  <p:pic>
                    <p:nvPicPr>
                      <p:cNvPr id="2970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3581400"/>
                        <a:ext cx="6477000" cy="152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Background - 2</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4819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During the coming week Monet can purchase up to 4000 hours of skilled labor, 6000 ounces of metal, and 10,000 ounces of glass.</a:t>
            </a:r>
          </a:p>
          <a:p>
            <a:endParaRPr lang="en-US" dirty="0"/>
          </a:p>
          <a:p>
            <a:r>
              <a:rPr lang="en-US" dirty="0"/>
              <a:t>The unit costs are $8.00 per labor hour, $0.50 per ounce of metal and $0.75 per ounce of glass.</a:t>
            </a:r>
          </a:p>
          <a:p>
            <a:endParaRPr lang="en-US" dirty="0"/>
          </a:p>
          <a:p>
            <a:r>
              <a:rPr lang="en-US" dirty="0"/>
              <a:t>Also, market constraints are such that it is impossible to sell more than 1000 type 1 frames, 2000 type 2 frames, 500 type 3 frames, and 1000 type 4 frames.</a:t>
            </a:r>
          </a:p>
          <a:p>
            <a:endParaRPr lang="en-US" dirty="0"/>
          </a:p>
          <a:p>
            <a:r>
              <a:rPr lang="en-US" dirty="0"/>
              <a:t>The company wants to maximize its weekly profit.</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92803007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Solution - 1</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5164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In the traditional algebraic solution method, we first identify the decision variables.</a:t>
            </a:r>
          </a:p>
          <a:p>
            <a:endParaRPr lang="en-US" dirty="0"/>
          </a:p>
          <a:p>
            <a:r>
              <a:rPr lang="en-US" dirty="0"/>
              <a:t>In this small problem they are the number of frames of type 1, 2, 3, and 4 to produce.</a:t>
            </a:r>
          </a:p>
          <a:p>
            <a:endParaRPr lang="en-US" dirty="0"/>
          </a:p>
          <a:p>
            <a:r>
              <a:rPr lang="en-US" dirty="0"/>
              <a:t>We label these x1, x2, x3, and x4.</a:t>
            </a:r>
          </a:p>
          <a:p>
            <a:endParaRPr lang="en-US" dirty="0"/>
          </a:p>
          <a:p>
            <a:r>
              <a:rPr lang="en-US" dirty="0"/>
              <a:t>Next, we write total profit and the constraints in terms of x’s.</a:t>
            </a:r>
          </a:p>
          <a:p>
            <a:endParaRPr lang="en-US" dirty="0"/>
          </a:p>
          <a:p>
            <a:r>
              <a:rPr lang="en-US" dirty="0"/>
              <a:t>Finally, since only nonnegative amounts can be produced, we add explicit constraints to ensure that the x’s are nonnegative.</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0487953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Solution - 2</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507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The resulting algebraic formulation is shown below:</a:t>
            </a:r>
          </a:p>
          <a:p>
            <a:endParaRPr lang="en-US" dirty="0"/>
          </a:p>
          <a:p>
            <a:pPr lvl="1">
              <a:spcBef>
                <a:spcPct val="40000"/>
              </a:spcBef>
              <a:buFontTx/>
              <a:buNone/>
            </a:pPr>
            <a:r>
              <a:rPr lang="en-US" dirty="0"/>
              <a:t>maximize 6x</a:t>
            </a:r>
            <a:r>
              <a:rPr lang="en-US" baseline="-25000" dirty="0"/>
              <a:t>1</a:t>
            </a:r>
            <a:r>
              <a:rPr lang="en-US" dirty="0"/>
              <a:t> + 2x</a:t>
            </a:r>
            <a:r>
              <a:rPr lang="en-US" baseline="-25000" dirty="0"/>
              <a:t>2</a:t>
            </a:r>
            <a:r>
              <a:rPr lang="en-US" dirty="0"/>
              <a:t> + 4x</a:t>
            </a:r>
            <a:r>
              <a:rPr lang="en-US" baseline="-25000" dirty="0"/>
              <a:t>3</a:t>
            </a:r>
            <a:r>
              <a:rPr lang="en-US" dirty="0"/>
              <a:t> + 3x</a:t>
            </a:r>
            <a:r>
              <a:rPr lang="en-US" baseline="-25000" dirty="0"/>
              <a:t>4</a:t>
            </a:r>
            <a:r>
              <a:rPr lang="en-US" dirty="0"/>
              <a:t>		(profit objective)</a:t>
            </a:r>
          </a:p>
          <a:p>
            <a:pPr lvl="1">
              <a:spcBef>
                <a:spcPct val="40000"/>
              </a:spcBef>
              <a:buFontTx/>
              <a:buNone/>
            </a:pPr>
            <a:r>
              <a:rPr lang="en-US" dirty="0"/>
              <a:t>subject to 2x</a:t>
            </a:r>
            <a:r>
              <a:rPr lang="en-US" baseline="-25000" dirty="0"/>
              <a:t>1</a:t>
            </a:r>
            <a:r>
              <a:rPr lang="en-US" dirty="0"/>
              <a:t> + x</a:t>
            </a:r>
            <a:r>
              <a:rPr lang="en-US" baseline="-25000" dirty="0"/>
              <a:t>2</a:t>
            </a:r>
            <a:r>
              <a:rPr lang="en-US" dirty="0"/>
              <a:t> + 3x</a:t>
            </a:r>
            <a:r>
              <a:rPr lang="en-US" baseline="-25000" dirty="0"/>
              <a:t>3</a:t>
            </a:r>
            <a:r>
              <a:rPr lang="en-US" dirty="0"/>
              <a:t> + 2x</a:t>
            </a:r>
            <a:r>
              <a:rPr lang="en-US" baseline="-25000" dirty="0"/>
              <a:t>4  </a:t>
            </a:r>
            <a:r>
              <a:rPr lang="en-US" dirty="0">
                <a:sym typeface="MS LineDraw" pitchFamily="49" charset="2"/>
              </a:rPr>
              <a:t>&lt; = 4000</a:t>
            </a:r>
            <a:r>
              <a:rPr lang="en-US" dirty="0"/>
              <a:t>		(labor constraint)</a:t>
            </a:r>
          </a:p>
          <a:p>
            <a:pPr lvl="1">
              <a:spcBef>
                <a:spcPct val="40000"/>
              </a:spcBef>
              <a:buFontTx/>
              <a:buNone/>
            </a:pPr>
            <a:r>
              <a:rPr lang="en-US" dirty="0"/>
              <a:t>                 4x</a:t>
            </a:r>
            <a:r>
              <a:rPr lang="en-US" baseline="-25000" dirty="0"/>
              <a:t>1</a:t>
            </a:r>
            <a:r>
              <a:rPr lang="en-US" dirty="0"/>
              <a:t> + 2x</a:t>
            </a:r>
            <a:r>
              <a:rPr lang="en-US" baseline="-25000" dirty="0"/>
              <a:t>2</a:t>
            </a:r>
            <a:r>
              <a:rPr lang="en-US" dirty="0"/>
              <a:t> + x</a:t>
            </a:r>
            <a:r>
              <a:rPr lang="en-US" baseline="-25000" dirty="0"/>
              <a:t>3</a:t>
            </a:r>
            <a:r>
              <a:rPr lang="en-US" dirty="0"/>
              <a:t> + 2x</a:t>
            </a:r>
            <a:r>
              <a:rPr lang="en-US" baseline="-25000" dirty="0"/>
              <a:t>4  </a:t>
            </a:r>
            <a:r>
              <a:rPr lang="en-US" dirty="0">
                <a:sym typeface="MS LineDraw" pitchFamily="49" charset="2"/>
              </a:rPr>
              <a:t>&lt; = 6000</a:t>
            </a:r>
            <a:r>
              <a:rPr lang="en-US" baseline="-25000" dirty="0"/>
              <a:t> </a:t>
            </a:r>
            <a:r>
              <a:rPr lang="en-US" dirty="0"/>
              <a:t>		(metal constraint)</a:t>
            </a:r>
          </a:p>
          <a:p>
            <a:pPr lvl="1">
              <a:spcBef>
                <a:spcPct val="40000"/>
              </a:spcBef>
              <a:buFontTx/>
              <a:buNone/>
            </a:pPr>
            <a:r>
              <a:rPr lang="en-US" dirty="0"/>
              <a:t>                 6x</a:t>
            </a:r>
            <a:r>
              <a:rPr lang="en-US" baseline="-25000" dirty="0"/>
              <a:t>1</a:t>
            </a:r>
            <a:r>
              <a:rPr lang="en-US" dirty="0"/>
              <a:t> + 2x</a:t>
            </a:r>
            <a:r>
              <a:rPr lang="en-US" baseline="-25000" dirty="0"/>
              <a:t>2</a:t>
            </a:r>
            <a:r>
              <a:rPr lang="en-US" dirty="0"/>
              <a:t> + x</a:t>
            </a:r>
            <a:r>
              <a:rPr lang="en-US" baseline="-25000" dirty="0"/>
              <a:t>3</a:t>
            </a:r>
            <a:r>
              <a:rPr lang="en-US" dirty="0"/>
              <a:t> + 3x</a:t>
            </a:r>
            <a:r>
              <a:rPr lang="en-US" baseline="-25000" dirty="0"/>
              <a:t>4  </a:t>
            </a:r>
            <a:r>
              <a:rPr lang="en-US" dirty="0">
                <a:sym typeface="MS LineDraw" pitchFamily="49" charset="2"/>
              </a:rPr>
              <a:t>&lt; = 10,000</a:t>
            </a:r>
            <a:r>
              <a:rPr lang="en-US" baseline="-25000" dirty="0"/>
              <a:t> </a:t>
            </a:r>
            <a:r>
              <a:rPr lang="en-US" dirty="0"/>
              <a:t>	(glass constraint)</a:t>
            </a:r>
          </a:p>
          <a:p>
            <a:pPr lvl="1">
              <a:spcBef>
                <a:spcPct val="40000"/>
              </a:spcBef>
              <a:buFontTx/>
              <a:buNone/>
            </a:pPr>
            <a:r>
              <a:rPr lang="en-US" dirty="0"/>
              <a:t>	                                            x</a:t>
            </a:r>
            <a:r>
              <a:rPr lang="en-US" baseline="-25000" dirty="0"/>
              <a:t>1  </a:t>
            </a:r>
            <a:r>
              <a:rPr lang="en-US" dirty="0">
                <a:sym typeface="MS LineDraw" pitchFamily="49" charset="2"/>
              </a:rPr>
              <a:t>&lt; = 1000</a:t>
            </a:r>
            <a:r>
              <a:rPr lang="en-US" baseline="-25000" dirty="0"/>
              <a:t> </a:t>
            </a:r>
            <a:r>
              <a:rPr lang="en-US" dirty="0"/>
              <a:t>(frame 1 sales constraint)</a:t>
            </a:r>
          </a:p>
          <a:p>
            <a:pPr algn="ctr">
              <a:spcBef>
                <a:spcPct val="40000"/>
              </a:spcBef>
              <a:buFont typeface="Monotype Sorts" pitchFamily="2" charset="2"/>
              <a:buNone/>
            </a:pPr>
            <a:r>
              <a:rPr lang="en-US" sz="1400" dirty="0"/>
              <a:t>                                  	x</a:t>
            </a:r>
            <a:r>
              <a:rPr lang="en-US" sz="1400" baseline="-25000" dirty="0"/>
              <a:t>2  </a:t>
            </a:r>
            <a:r>
              <a:rPr lang="en-US" sz="1400" dirty="0">
                <a:sym typeface="MS LineDraw" pitchFamily="49" charset="2"/>
              </a:rPr>
              <a:t>&lt; = 2000</a:t>
            </a:r>
            <a:r>
              <a:rPr lang="en-US" sz="1400" baseline="-25000" dirty="0"/>
              <a:t> </a:t>
            </a:r>
            <a:r>
              <a:rPr lang="en-US" sz="1400" dirty="0"/>
              <a:t>(frame 2 sales constraint) </a:t>
            </a:r>
          </a:p>
          <a:p>
            <a:pPr algn="ctr">
              <a:spcBef>
                <a:spcPct val="40000"/>
              </a:spcBef>
              <a:buFont typeface="Monotype Sorts" pitchFamily="2" charset="2"/>
              <a:buNone/>
            </a:pPr>
            <a:r>
              <a:rPr lang="en-US" sz="1400" dirty="0"/>
              <a:t>			x</a:t>
            </a:r>
            <a:r>
              <a:rPr lang="en-US" sz="1400" baseline="-25000" dirty="0"/>
              <a:t>3  </a:t>
            </a:r>
            <a:r>
              <a:rPr lang="en-US" sz="1400" dirty="0">
                <a:sym typeface="MS LineDraw" pitchFamily="49" charset="2"/>
              </a:rPr>
              <a:t>&lt; =  500</a:t>
            </a:r>
            <a:r>
              <a:rPr lang="en-US" sz="1400" baseline="-25000" dirty="0"/>
              <a:t> </a:t>
            </a:r>
            <a:r>
              <a:rPr lang="en-US" sz="1400" dirty="0"/>
              <a:t>(frame 3 sales constraint)</a:t>
            </a:r>
          </a:p>
          <a:p>
            <a:pPr algn="ctr">
              <a:spcBef>
                <a:spcPct val="40000"/>
              </a:spcBef>
              <a:buFont typeface="Monotype Sorts" pitchFamily="2" charset="2"/>
              <a:buNone/>
            </a:pPr>
            <a:r>
              <a:rPr lang="en-US" sz="1400" dirty="0"/>
              <a:t>                                      x</a:t>
            </a:r>
            <a:r>
              <a:rPr lang="en-US" sz="1400" baseline="-25000" dirty="0"/>
              <a:t>4  </a:t>
            </a:r>
            <a:r>
              <a:rPr lang="en-US" sz="1400" dirty="0">
                <a:sym typeface="MS LineDraw" pitchFamily="49" charset="2"/>
              </a:rPr>
              <a:t>&lt; = 1000</a:t>
            </a:r>
            <a:r>
              <a:rPr lang="en-US" sz="1400" baseline="-25000" dirty="0"/>
              <a:t> </a:t>
            </a:r>
            <a:r>
              <a:rPr lang="en-US" sz="1400" dirty="0"/>
              <a:t>(frame 4 sales constraint)</a:t>
            </a:r>
          </a:p>
          <a:p>
            <a:pPr>
              <a:spcBef>
                <a:spcPct val="40000"/>
              </a:spcBef>
              <a:buFont typeface="Monotype Sorts" pitchFamily="2" charset="2"/>
              <a:buNone/>
            </a:pPr>
            <a:r>
              <a:rPr lang="en-US" sz="1400" dirty="0"/>
              <a:t>		                                            x</a:t>
            </a:r>
            <a:r>
              <a:rPr lang="en-US" sz="1400" baseline="-25000" dirty="0"/>
              <a:t>1</a:t>
            </a:r>
            <a:r>
              <a:rPr lang="en-US" sz="1400" dirty="0"/>
              <a:t>,</a:t>
            </a:r>
            <a:r>
              <a:rPr lang="en-US" sz="1400" baseline="-25000" dirty="0"/>
              <a:t> </a:t>
            </a:r>
            <a:r>
              <a:rPr lang="en-US" sz="1400" dirty="0"/>
              <a:t>x</a:t>
            </a:r>
            <a:r>
              <a:rPr lang="en-US" sz="1400" baseline="-25000" dirty="0"/>
              <a:t>2</a:t>
            </a:r>
            <a:r>
              <a:rPr lang="en-US" sz="1400" dirty="0"/>
              <a:t>, x</a:t>
            </a:r>
            <a:r>
              <a:rPr lang="en-US" sz="1400" baseline="-25000" dirty="0"/>
              <a:t>3</a:t>
            </a:r>
            <a:r>
              <a:rPr lang="en-US" sz="1400" dirty="0"/>
              <a:t>, x</a:t>
            </a:r>
            <a:r>
              <a:rPr lang="en-US" sz="1400" baseline="-25000" dirty="0"/>
              <a:t>4  </a:t>
            </a:r>
            <a:r>
              <a:rPr lang="en-US" sz="1400" dirty="0">
                <a:sym typeface="MS LineDraw" pitchFamily="49" charset="2"/>
              </a:rPr>
              <a:t>&gt; =  0 (nonnegative constraint)</a:t>
            </a:r>
            <a:endParaRPr lang="en-US" sz="1400" baseline="-25000"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27270589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Solution - 3</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1013791" y="1219200"/>
            <a:ext cx="7467600" cy="5195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To understand this formulation, consider the profit objective first. </a:t>
            </a:r>
          </a:p>
          <a:p>
            <a:pPr lvl="1"/>
            <a:endParaRPr lang="en-US" dirty="0"/>
          </a:p>
          <a:p>
            <a:pPr lvl="1"/>
            <a:r>
              <a:rPr lang="en-US" dirty="0"/>
              <a:t>The profit from x</a:t>
            </a:r>
            <a:r>
              <a:rPr lang="en-US" baseline="-25000" dirty="0"/>
              <a:t>1</a:t>
            </a:r>
            <a:r>
              <a:rPr lang="en-US" dirty="0"/>
              <a:t> frames of type 1 is 6x</a:t>
            </a:r>
            <a:r>
              <a:rPr lang="en-US" baseline="-25000" dirty="0"/>
              <a:t>1</a:t>
            </a:r>
            <a:r>
              <a:rPr lang="en-US" dirty="0"/>
              <a:t> because each frame contributes $6 to profit. This $6 is calculated as the unit selling price minus the cost of the inputs that go into a single type 1 frame:</a:t>
            </a:r>
            <a:br>
              <a:rPr lang="en-US" dirty="0"/>
            </a:br>
            <a:r>
              <a:rPr lang="en-US" dirty="0"/>
              <a:t>	   </a:t>
            </a:r>
            <a:r>
              <a:rPr lang="en-US" b="1" dirty="0"/>
              <a:t>Unit profit = 28.50 - [2(8.00) + 4(0.50) + 6(0.75)] = $6</a:t>
            </a:r>
          </a:p>
          <a:p>
            <a:pPr lvl="1"/>
            <a:r>
              <a:rPr lang="en-US" dirty="0"/>
              <a:t>Profits for the other three types are obtained similarly. Their unit profits are $2.00, $4.00, and $3.00, respectively.</a:t>
            </a:r>
          </a:p>
          <a:p>
            <a:pPr lvl="1"/>
            <a:r>
              <a:rPr lang="en-US" dirty="0"/>
              <a:t>Then the total profit is the sum of the profits from the four products.</a:t>
            </a:r>
          </a:p>
          <a:p>
            <a:pPr marL="457200" lvl="1" indent="0" eaLnBrk="1" hangingPunct="1">
              <a:buClr>
                <a:schemeClr val="accent2"/>
              </a:buClr>
              <a:buSzPct val="80000"/>
              <a:buNone/>
            </a:pPr>
            <a:endParaRPr lang="en-US" altLang="en-US" dirty="0"/>
          </a:p>
          <a:p>
            <a:r>
              <a:rPr lang="en-US" dirty="0"/>
              <a:t>Next, consider the skilled labor constraint. </a:t>
            </a:r>
          </a:p>
          <a:p>
            <a:endParaRPr lang="en-US" dirty="0"/>
          </a:p>
          <a:p>
            <a:pPr lvl="1"/>
            <a:r>
              <a:rPr lang="en-US" dirty="0"/>
              <a:t>The right hand side, 4000, is the number of hours available. On the left-hand side each type 1 frame uses 2 hours of labor, so x</a:t>
            </a:r>
            <a:r>
              <a:rPr lang="en-US" baseline="-25000" dirty="0"/>
              <a:t>1</a:t>
            </a:r>
            <a:r>
              <a:rPr lang="en-US" dirty="0"/>
              <a:t> units require 2x</a:t>
            </a:r>
            <a:r>
              <a:rPr lang="en-US" baseline="-25000" dirty="0"/>
              <a:t>1</a:t>
            </a:r>
            <a:r>
              <a:rPr lang="en-US" dirty="0"/>
              <a:t> hours of labor.</a:t>
            </a:r>
          </a:p>
          <a:p>
            <a:pPr lvl="1"/>
            <a:r>
              <a:rPr lang="en-US" dirty="0"/>
              <a:t>Similar statements hold for the other three products, and the total number of labor hours used is the sum over the four products.</a:t>
            </a:r>
          </a:p>
          <a:p>
            <a:pPr lvl="1"/>
            <a:r>
              <a:rPr lang="en-US" dirty="0"/>
              <a:t>Then the constraint states that the number of hours cannot exceed the number of hours available. </a:t>
            </a: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414093563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Solution - 4</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The constraints of metal and glass are similar. Finally, the maximum sales constraints and the nonnegativity constraints put upper and lower limits on the quantities that can be produced.</a:t>
            </a:r>
          </a:p>
          <a:p>
            <a:endParaRPr lang="en-US" dirty="0"/>
          </a:p>
          <a:p>
            <a:r>
              <a:rPr lang="en-US" dirty="0"/>
              <a:t>For many years all LP problems were formulated this way. Because of this, many commercial LP computer packages are written to accept LP problems in this format.</a:t>
            </a:r>
          </a:p>
          <a:p>
            <a:endParaRPr lang="en-US" dirty="0"/>
          </a:p>
          <a:p>
            <a:r>
              <a:rPr lang="en-US" dirty="0"/>
              <a:t>In the past 2 decades a more intuitive method of expressing LP problems has emerged. The method takes advantage of the power and flexibility of spreadsheets. Actually, LP problems could always be </a:t>
            </a:r>
            <a:r>
              <a:rPr lang="en-US" i="1" dirty="0"/>
              <a:t>formulated </a:t>
            </a:r>
            <a:r>
              <a:rPr lang="en-US" dirty="0"/>
              <a:t>on spreadsheets, but now with the addition of Solver add-ins, spreadsheets have the capability of solving LP problems as well. There are many ways to develop an LP spreadsheet model.</a:t>
            </a:r>
          </a:p>
          <a:p>
            <a:pPr eaLnBrk="1" hangingPunct="1">
              <a:spcBef>
                <a:spcPct val="0"/>
              </a:spcBef>
            </a:pPr>
            <a:endParaRPr lang="en-US" altLang="en-US" dirty="0"/>
          </a:p>
        </p:txBody>
      </p:sp>
    </p:spTree>
    <p:extLst>
      <p:ext uri="{BB962C8B-B14F-4D97-AF65-F5344CB8AC3E}">
        <p14:creationId xmlns:p14="http://schemas.microsoft.com/office/powerpoint/2010/main" val="4243354731"/>
      </p:ext>
    </p:extLst>
  </p:cSld>
  <p:clrMapOvr>
    <a:masterClrMapping/>
  </p:clrMapOvr>
  <p:transition/>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10867</TotalTime>
  <Words>2721</Words>
  <Application>Microsoft Office PowerPoint</Application>
  <PresentationFormat>On-screen Show (4:3)</PresentationFormat>
  <Paragraphs>277</Paragraphs>
  <Slides>31</Slides>
  <Notes>31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Arial Narrow</vt:lpstr>
      <vt:lpstr>Monotype Sorts</vt:lpstr>
      <vt:lpstr>Wingdings</vt:lpstr>
      <vt:lpstr>Default Design</vt:lpstr>
      <vt:lpstr>Worksheet</vt:lpstr>
      <vt:lpstr>MGT 4140  Business Modeling  Linear Programming  Feb 28, 2022</vt:lpstr>
      <vt:lpstr>Agenda</vt:lpstr>
      <vt:lpstr>Linear Programming</vt:lpstr>
      <vt:lpstr>Background - 1</vt:lpstr>
      <vt:lpstr>Background - 2</vt:lpstr>
      <vt:lpstr>Solution - 1</vt:lpstr>
      <vt:lpstr>Solution - 2</vt:lpstr>
      <vt:lpstr>Solution - 3</vt:lpstr>
      <vt:lpstr>Solution - 4</vt:lpstr>
      <vt:lpstr>Spreadsheet Elements</vt:lpstr>
      <vt:lpstr>Solution - 5</vt:lpstr>
      <vt:lpstr>Solution - 6</vt:lpstr>
      <vt:lpstr>Agenda</vt:lpstr>
      <vt:lpstr>ProductMix.xlsx</vt:lpstr>
      <vt:lpstr>ProductMix.xlsx</vt:lpstr>
      <vt:lpstr>Developing the Spreadsheet Model</vt:lpstr>
      <vt:lpstr>Developing the Spreadsheet Model</vt:lpstr>
      <vt:lpstr>Developing the Spreadsheet Model</vt:lpstr>
      <vt:lpstr>Developing the Spreadsheet Model</vt:lpstr>
      <vt:lpstr>Developing the Spreadsheet Model</vt:lpstr>
      <vt:lpstr>Developing the Spreadsheet Model – Using Solver  </vt:lpstr>
      <vt:lpstr>Developing the Spreadsheet Model – Using Solver  </vt:lpstr>
      <vt:lpstr>Developing the Spreadsheet Model – Using Solver  </vt:lpstr>
      <vt:lpstr>Developing the Spreadsheet Model – Using Solver  </vt:lpstr>
      <vt:lpstr>Developing the Spreadsheet Model – Using Solver  </vt:lpstr>
      <vt:lpstr>Developing the Spreadsheet Model – Using Solver  </vt:lpstr>
      <vt:lpstr>Developing the Spreadsheet Model – Using Solver  </vt:lpstr>
      <vt:lpstr>Agenda</vt:lpstr>
      <vt:lpstr>Experimenting</vt:lpstr>
      <vt:lpstr>Solution to Product Mix with New Inputs</vt:lpstr>
      <vt:lpstr>Experimenting</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265</cp:revision>
  <cp:lastPrinted>2001-07-26T14:32:14Z</cp:lastPrinted>
  <dcterms:created xsi:type="dcterms:W3CDTF">2000-07-14T01:17:56Z</dcterms:created>
  <dcterms:modified xsi:type="dcterms:W3CDTF">2021-12-22T03:05:47Z</dcterms:modified>
</cp:coreProperties>
</file>