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handoutMasterIdLst>
    <p:handoutMasterId r:id="rId25"/>
  </p:handoutMasterIdLst>
  <p:sldIdLst>
    <p:sldId id="1360" r:id="rId2"/>
    <p:sldId id="1440" r:id="rId3"/>
    <p:sldId id="1454" r:id="rId4"/>
    <p:sldId id="1483" r:id="rId5"/>
    <p:sldId id="1484" r:id="rId6"/>
    <p:sldId id="1485" r:id="rId7"/>
    <p:sldId id="1464" r:id="rId8"/>
    <p:sldId id="1486" r:id="rId9"/>
    <p:sldId id="1487" r:id="rId10"/>
    <p:sldId id="1488" r:id="rId11"/>
    <p:sldId id="1491" r:id="rId12"/>
    <p:sldId id="1489" r:id="rId13"/>
    <p:sldId id="1459" r:id="rId14"/>
    <p:sldId id="1492" r:id="rId15"/>
    <p:sldId id="1493" r:id="rId16"/>
    <p:sldId id="1494" r:id="rId17"/>
    <p:sldId id="1490" r:id="rId18"/>
    <p:sldId id="1455" r:id="rId19"/>
    <p:sldId id="1470" r:id="rId20"/>
    <p:sldId id="1469" r:id="rId21"/>
    <p:sldId id="1471" r:id="rId22"/>
    <p:sldId id="1472" r:id="rId23"/>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764"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1CB4BDE-2204-4B11-967F-0CC213B84921}"/>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67437EC1-C5CD-4654-B8A5-8BC440E733DD}"/>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7026EF4-18C1-4EFE-8644-E3DCC1CB3ED1}"/>
              </a:ext>
            </a:extLst>
          </p:cNvPr>
          <p:cNvSpPr>
            <a:spLocks noGrp="1" noRot="1" noChangeAspect="1" noChangeArrowheads="1" noTextEdit="1"/>
          </p:cNvSpPr>
          <p:nvPr>
            <p:ph type="sldImg"/>
          </p:nvPr>
        </p:nvSpPr>
        <p:spPr>
          <a:ln cap="flat"/>
        </p:spPr>
      </p:sp>
      <p:sp>
        <p:nvSpPr>
          <p:cNvPr id="4099" name="Rectangle 3">
            <a:extLst>
              <a:ext uri="{FF2B5EF4-FFF2-40B4-BE49-F238E27FC236}">
                <a16:creationId xmlns:a16="http://schemas.microsoft.com/office/drawing/2014/main" id="{DC991916-E970-4BC3-B314-74A126A549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11807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6071059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08129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BAC152A-4C54-42A8-98C5-D9F7900B8407}"/>
              </a:ext>
            </a:extLst>
          </p:cNvPr>
          <p:cNvSpPr>
            <a:spLocks noGrp="1" noRot="1" noChangeAspect="1" noChangeArrowheads="1" noTextEdit="1"/>
          </p:cNvSpPr>
          <p:nvPr>
            <p:ph type="sldImg"/>
          </p:nvPr>
        </p:nvSpPr>
        <p:spPr>
          <a:ln cap="flat"/>
        </p:spPr>
      </p:sp>
      <p:sp>
        <p:nvSpPr>
          <p:cNvPr id="12291" name="Rectangle 3">
            <a:extLst>
              <a:ext uri="{FF2B5EF4-FFF2-40B4-BE49-F238E27FC236}">
                <a16:creationId xmlns:a16="http://schemas.microsoft.com/office/drawing/2014/main" id="{C78F2896-85F8-40ED-B19C-343895424F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26643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479143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054352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427F5D6-64EB-4FEE-A2F6-5AACCE8FDA84}"/>
              </a:ext>
            </a:extLst>
          </p:cNvPr>
          <p:cNvSpPr>
            <a:spLocks noGrp="1" noRot="1" noChangeAspect="1" noChangeArrowheads="1" noTextEdit="1"/>
          </p:cNvSpPr>
          <p:nvPr>
            <p:ph type="sldImg"/>
          </p:nvPr>
        </p:nvSpPr>
        <p:spPr>
          <a:ln cap="flat"/>
        </p:spPr>
      </p:sp>
      <p:sp>
        <p:nvSpPr>
          <p:cNvPr id="16387" name="Rectangle 3">
            <a:extLst>
              <a:ext uri="{FF2B5EF4-FFF2-40B4-BE49-F238E27FC236}">
                <a16:creationId xmlns:a16="http://schemas.microsoft.com/office/drawing/2014/main" id="{243BA559-E976-4435-A5D6-05CE2665B2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92094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78663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8FD2056-518A-4C4B-93C8-62648AEDE2E8}"/>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8EFA59D8-F38E-4CB3-A86B-554A418092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742822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6932164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8E7244E-1E34-4FC3-B51E-2E0042CDB29D}"/>
              </a:ext>
            </a:extLst>
          </p:cNvPr>
          <p:cNvSpPr>
            <a:spLocks noGrp="1" noRot="1" noChangeAspect="1" noChangeArrowheads="1" noTextEdit="1"/>
          </p:cNvSpPr>
          <p:nvPr>
            <p:ph type="sldImg"/>
          </p:nvPr>
        </p:nvSpPr>
        <p:spPr>
          <a:ln cap="flat"/>
        </p:spPr>
      </p:sp>
      <p:sp>
        <p:nvSpPr>
          <p:cNvPr id="14339" name="Rectangle 3">
            <a:extLst>
              <a:ext uri="{FF2B5EF4-FFF2-40B4-BE49-F238E27FC236}">
                <a16:creationId xmlns:a16="http://schemas.microsoft.com/office/drawing/2014/main" id="{BED668DA-E5DC-473C-B307-2FFAD54E0D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23309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81007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2665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41910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2575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852941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744755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0841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4321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361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271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5150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618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261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1752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33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1847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90391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C708C4-359B-4E7A-9CCD-579D3D91102F}"/>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23A4427-1B53-4644-9DA8-21530DC5E7F8}"/>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D8397D1-CFD3-44B3-882F-225769BB5E04}"/>
              </a:ext>
            </a:extLst>
          </p:cNvPr>
          <p:cNvSpPr>
            <a:spLocks noChangeArrowheads="1"/>
          </p:cNvSpPr>
          <p:nvPr/>
        </p:nvSpPr>
        <p:spPr bwMode="auto">
          <a:xfrm>
            <a:off x="5105400" y="6196013"/>
            <a:ext cx="3489325"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MGT4140_06.pptx/Feb 21, 2022/Page </a:t>
            </a:r>
            <a:fld id="{F5591DAF-E84F-4A58-A207-FEB40B85C59B}" type="slidenum">
              <a:rPr lang="en-US" altLang="en-US" sz="1000"/>
              <a:pPr algn="r"/>
              <a:t>‹#›</a:t>
            </a:fld>
            <a:endParaRPr lang="en-US" altLang="en-US" sz="1000" dirty="0"/>
          </a:p>
        </p:txBody>
      </p:sp>
      <p:sp>
        <p:nvSpPr>
          <p:cNvPr id="1029" name="Rectangle 5">
            <a:extLst>
              <a:ext uri="{FF2B5EF4-FFF2-40B4-BE49-F238E27FC236}">
                <a16:creationId xmlns:a16="http://schemas.microsoft.com/office/drawing/2014/main" id="{021ACF2E-5E4D-4D59-B2E8-C681A0D7A6EC}"/>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1030" name="Line 6">
            <a:extLst>
              <a:ext uri="{FF2B5EF4-FFF2-40B4-BE49-F238E27FC236}">
                <a16:creationId xmlns:a16="http://schemas.microsoft.com/office/drawing/2014/main" id="{FDF5435D-83C3-4578-B8CC-89EBBEFB9583}"/>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2238A2E2-0B03-4224-9357-72D0B32D8853}"/>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516671A-8466-43BB-8371-67A26F12BD89}"/>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br>
              <a:rPr lang="en-US" altLang="en-US" sz="1800" dirty="0"/>
            </a:br>
            <a:r>
              <a:rPr lang="en-US" altLang="en-US" sz="1800" dirty="0"/>
              <a:t>Introduction to Optimization</a:t>
            </a:r>
            <a:br>
              <a:rPr lang="en-US" altLang="en-US" sz="1800" dirty="0"/>
            </a:br>
            <a:br>
              <a:rPr lang="en-US" altLang="en-US" sz="1800" dirty="0"/>
            </a:br>
            <a:r>
              <a:rPr lang="en-US" altLang="en-US" sz="1400" dirty="0"/>
              <a:t>Feb 21,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5176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Common elements in all LP spreadsheet models are:</a:t>
            </a:r>
          </a:p>
          <a:p>
            <a:endParaRPr lang="en-US" dirty="0"/>
          </a:p>
          <a:p>
            <a:pPr lvl="1"/>
            <a:r>
              <a:rPr lang="en-US" b="1" dirty="0"/>
              <a:t>Inputs</a:t>
            </a:r>
            <a:r>
              <a:rPr lang="en-US" dirty="0"/>
              <a:t> – all numeric data given in the statement of the problem (Blue border)</a:t>
            </a:r>
          </a:p>
          <a:p>
            <a:pPr lvl="1"/>
            <a:r>
              <a:rPr lang="en-US" b="1" dirty="0"/>
              <a:t>Changing cells</a:t>
            </a:r>
            <a:r>
              <a:rPr lang="en-US" dirty="0"/>
              <a:t> – the values in these cells can be changed to optimize the objective (Red border)</a:t>
            </a:r>
          </a:p>
          <a:p>
            <a:pPr lvl="1"/>
            <a:r>
              <a:rPr lang="en-US" b="1" dirty="0"/>
              <a:t>Target(objective) cell</a:t>
            </a:r>
            <a:r>
              <a:rPr lang="en-US" dirty="0"/>
              <a:t> – contains the value of the objective (Double line black boarder)</a:t>
            </a:r>
          </a:p>
          <a:p>
            <a:pPr lvl="1"/>
            <a:r>
              <a:rPr lang="en-US" b="1" dirty="0"/>
              <a:t>Constraints</a:t>
            </a:r>
            <a:r>
              <a:rPr lang="en-US" dirty="0"/>
              <a:t> – specified in the Solver dialog box</a:t>
            </a:r>
          </a:p>
          <a:p>
            <a:pPr lvl="1"/>
            <a:r>
              <a:rPr lang="en-US" b="1" dirty="0"/>
              <a:t>Nonnegativity</a:t>
            </a:r>
            <a:r>
              <a:rPr lang="en-US" dirty="0"/>
              <a:t> – check an option in a Solver dialog box to indicate nonnegative changing cells</a:t>
            </a:r>
          </a:p>
          <a:p>
            <a:endParaRPr lang="en-US" dirty="0"/>
          </a:p>
          <a:p>
            <a:r>
              <a:rPr lang="en-US" dirty="0"/>
              <a:t>Three stages of the complete solution:</a:t>
            </a:r>
          </a:p>
          <a:p>
            <a:endParaRPr lang="en-US" dirty="0"/>
          </a:p>
          <a:p>
            <a:pPr lvl="1"/>
            <a:r>
              <a:rPr lang="en-US" dirty="0"/>
              <a:t>Model development stage – enter all inputs, trial values for the changing cells, and formulas relating these in spreadsheet</a:t>
            </a:r>
          </a:p>
          <a:p>
            <a:pPr lvl="1"/>
            <a:r>
              <a:rPr lang="en-US" dirty="0"/>
              <a:t>Invoke Solver – designate the objective cell, changing cells, the constraints and selected options, and tell Solver to find the </a:t>
            </a:r>
            <a:r>
              <a:rPr lang="en-US" i="1" dirty="0"/>
              <a:t>optimal </a:t>
            </a:r>
            <a:r>
              <a:rPr lang="en-US" dirty="0"/>
              <a:t>solution.</a:t>
            </a:r>
          </a:p>
          <a:p>
            <a:pPr lvl="1"/>
            <a:r>
              <a:rPr lang="en-US" dirty="0"/>
              <a:t>Sensitivity analysis – see how the optimal solution changes as the selected inputs vary</a:t>
            </a:r>
          </a:p>
          <a:p>
            <a:endParaRPr lang="en-US" altLang="en-US" dirty="0"/>
          </a:p>
        </p:txBody>
      </p:sp>
    </p:spTree>
    <p:extLst>
      <p:ext uri="{BB962C8B-B14F-4D97-AF65-F5344CB8AC3E}">
        <p14:creationId xmlns:p14="http://schemas.microsoft.com/office/powerpoint/2010/main" val="157192988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5438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Optimal Solution for the Dessert Model</a:t>
            </a:r>
          </a:p>
          <a:p>
            <a:r>
              <a:rPr lang="en-US" dirty="0"/>
              <a:t>In this solution the calorie and fat constraints have been met exactly, thus they are </a:t>
            </a:r>
            <a:r>
              <a:rPr lang="en-US" b="1" dirty="0"/>
              <a:t>binding</a:t>
            </a:r>
            <a:r>
              <a:rPr lang="en-US" dirty="0"/>
              <a:t>. The constraint on grams in </a:t>
            </a:r>
            <a:r>
              <a:rPr lang="en-US" b="1" dirty="0"/>
              <a:t>nonbinding</a:t>
            </a:r>
            <a:r>
              <a:rPr lang="en-US" dirty="0"/>
              <a:t>, the positive difference in grams is called</a:t>
            </a:r>
            <a:r>
              <a:rPr lang="en-US" b="1" dirty="0"/>
              <a:t> slack</a:t>
            </a:r>
            <a:r>
              <a:rPr lang="en-US" dirty="0"/>
              <a:t>.</a:t>
            </a:r>
          </a:p>
          <a:p>
            <a:endParaRPr lang="en-US" dirty="0"/>
          </a:p>
          <a:p>
            <a:pPr marL="0" indent="0">
              <a:buNone/>
            </a:pPr>
            <a:endParaRPr lang="en-US" dirty="0"/>
          </a:p>
          <a:p>
            <a:endParaRPr lang="en-US" dirty="0"/>
          </a:p>
          <a:p>
            <a:endParaRPr lang="en-US" altLang="en-US" dirty="0"/>
          </a:p>
        </p:txBody>
      </p:sp>
      <p:pic>
        <p:nvPicPr>
          <p:cNvPr id="5" name="Picture 5" descr="fig03_08">
            <a:extLst>
              <a:ext uri="{FF2B5EF4-FFF2-40B4-BE49-F238E27FC236}">
                <a16:creationId xmlns:a16="http://schemas.microsoft.com/office/drawing/2014/main" id="{0A56D518-F937-4A8F-BDE7-9F4E61BED08D}"/>
              </a:ext>
            </a:extLst>
          </p:cNvPr>
          <p:cNvPicPr>
            <a:picLocks noChangeAspect="1" noChangeArrowheads="1"/>
          </p:cNvPicPr>
          <p:nvPr/>
        </p:nvPicPr>
        <p:blipFill>
          <a:blip r:embed="rId3" cstate="print"/>
          <a:srcRect/>
          <a:stretch>
            <a:fillRect/>
          </a:stretch>
        </p:blipFill>
        <p:spPr bwMode="auto">
          <a:xfrm>
            <a:off x="990600" y="2358886"/>
            <a:ext cx="7543800" cy="4499113"/>
          </a:xfrm>
          <a:prstGeom prst="rect">
            <a:avLst/>
          </a:prstGeom>
          <a:noFill/>
        </p:spPr>
      </p:pic>
    </p:spTree>
    <p:extLst>
      <p:ext uri="{BB962C8B-B14F-4D97-AF65-F5344CB8AC3E}">
        <p14:creationId xmlns:p14="http://schemas.microsoft.com/office/powerpoint/2010/main" val="155472659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Spreadsheet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Solver dialog box for this model.</a:t>
            </a:r>
          </a:p>
          <a:p>
            <a:endParaRPr lang="en-US" dirty="0"/>
          </a:p>
          <a:p>
            <a:endParaRPr lang="en-US" altLang="en-US" dirty="0"/>
          </a:p>
        </p:txBody>
      </p:sp>
      <p:pic>
        <p:nvPicPr>
          <p:cNvPr id="2" name="Picture 1">
            <a:extLst>
              <a:ext uri="{FF2B5EF4-FFF2-40B4-BE49-F238E27FC236}">
                <a16:creationId xmlns:a16="http://schemas.microsoft.com/office/drawing/2014/main" id="{E9206935-03CD-46BB-A479-E0EC404FEC01}"/>
              </a:ext>
            </a:extLst>
          </p:cNvPr>
          <p:cNvPicPr>
            <a:picLocks noChangeAspect="1"/>
          </p:cNvPicPr>
          <p:nvPr/>
        </p:nvPicPr>
        <p:blipFill>
          <a:blip r:embed="rId3"/>
          <a:stretch>
            <a:fillRect/>
          </a:stretch>
        </p:blipFill>
        <p:spPr>
          <a:xfrm>
            <a:off x="1524001" y="1676400"/>
            <a:ext cx="5257800" cy="4343400"/>
          </a:xfrm>
          <a:prstGeom prst="rect">
            <a:avLst/>
          </a:prstGeom>
        </p:spPr>
      </p:pic>
    </p:spTree>
    <p:extLst>
      <p:ext uri="{BB962C8B-B14F-4D97-AF65-F5344CB8AC3E}">
        <p14:creationId xmlns:p14="http://schemas.microsoft.com/office/powerpoint/2010/main" val="389692861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B0FF48D-7E65-45B7-81DF-D7134E4E3E3F}"/>
              </a:ext>
            </a:extLst>
          </p:cNvPr>
          <p:cNvSpPr>
            <a:spLocks noGrp="1" noChangeArrowheads="1"/>
          </p:cNvSpPr>
          <p:nvPr>
            <p:ph type="title"/>
          </p:nvPr>
        </p:nvSpPr>
        <p:spPr/>
        <p:txBody>
          <a:bodyPr/>
          <a:lstStyle/>
          <a:p>
            <a:r>
              <a:rPr lang="en-US" altLang="en-US"/>
              <a:t>Agenda</a:t>
            </a:r>
          </a:p>
        </p:txBody>
      </p:sp>
      <p:grpSp>
        <p:nvGrpSpPr>
          <p:cNvPr id="11268" name="Group 4">
            <a:extLst>
              <a:ext uri="{FF2B5EF4-FFF2-40B4-BE49-F238E27FC236}">
                <a16:creationId xmlns:a16="http://schemas.microsoft.com/office/drawing/2014/main" id="{458C4C22-6056-419F-A2A7-E1E8675AC4F0}"/>
              </a:ext>
            </a:extLst>
          </p:cNvPr>
          <p:cNvGrpSpPr>
            <a:grpSpLocks/>
          </p:cNvGrpSpPr>
          <p:nvPr/>
        </p:nvGrpSpPr>
        <p:grpSpPr bwMode="auto">
          <a:xfrm>
            <a:off x="3978275" y="2286000"/>
            <a:ext cx="1855788" cy="1676400"/>
            <a:chOff x="1978" y="1344"/>
            <a:chExt cx="1169" cy="1056"/>
          </a:xfrm>
        </p:grpSpPr>
        <p:sp>
          <p:nvSpPr>
            <p:cNvPr id="11288" name="Line 5">
              <a:extLst>
                <a:ext uri="{FF2B5EF4-FFF2-40B4-BE49-F238E27FC236}">
                  <a16:creationId xmlns:a16="http://schemas.microsoft.com/office/drawing/2014/main" id="{E293A185-7347-4D12-9F2C-B14993586877}"/>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9" name="Line 6">
              <a:extLst>
                <a:ext uri="{FF2B5EF4-FFF2-40B4-BE49-F238E27FC236}">
                  <a16:creationId xmlns:a16="http://schemas.microsoft.com/office/drawing/2014/main" id="{9F705669-66E8-4DCC-993E-FBE56ED9C291}"/>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0" name="Line 7">
              <a:extLst>
                <a:ext uri="{FF2B5EF4-FFF2-40B4-BE49-F238E27FC236}">
                  <a16:creationId xmlns:a16="http://schemas.microsoft.com/office/drawing/2014/main" id="{D3893503-D943-4ABB-90BC-EFEC822B723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1" name="Line 8">
              <a:extLst>
                <a:ext uri="{FF2B5EF4-FFF2-40B4-BE49-F238E27FC236}">
                  <a16:creationId xmlns:a16="http://schemas.microsoft.com/office/drawing/2014/main" id="{43133922-EE0C-4AFD-B833-03128F0FBB93}"/>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2" name="Line 9">
              <a:extLst>
                <a:ext uri="{FF2B5EF4-FFF2-40B4-BE49-F238E27FC236}">
                  <a16:creationId xmlns:a16="http://schemas.microsoft.com/office/drawing/2014/main" id="{7895F930-296E-4A93-8DDA-719E6377B820}"/>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3" name="Line 10">
              <a:extLst>
                <a:ext uri="{FF2B5EF4-FFF2-40B4-BE49-F238E27FC236}">
                  <a16:creationId xmlns:a16="http://schemas.microsoft.com/office/drawing/2014/main" id="{104FD8FC-1A64-4903-AEFE-33D3A2C84E55}"/>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69" name="Group 11">
            <a:extLst>
              <a:ext uri="{FF2B5EF4-FFF2-40B4-BE49-F238E27FC236}">
                <a16:creationId xmlns:a16="http://schemas.microsoft.com/office/drawing/2014/main" id="{E3D28EDE-C2B7-42C9-824A-4FD75C5AD14E}"/>
              </a:ext>
            </a:extLst>
          </p:cNvPr>
          <p:cNvGrpSpPr>
            <a:grpSpLocks/>
          </p:cNvGrpSpPr>
          <p:nvPr/>
        </p:nvGrpSpPr>
        <p:grpSpPr bwMode="auto">
          <a:xfrm>
            <a:off x="5611813" y="2286000"/>
            <a:ext cx="1855787" cy="1676400"/>
            <a:chOff x="3007" y="1344"/>
            <a:chExt cx="1169" cy="1056"/>
          </a:xfrm>
        </p:grpSpPr>
        <p:sp>
          <p:nvSpPr>
            <p:cNvPr id="11282" name="Line 12">
              <a:extLst>
                <a:ext uri="{FF2B5EF4-FFF2-40B4-BE49-F238E27FC236}">
                  <a16:creationId xmlns:a16="http://schemas.microsoft.com/office/drawing/2014/main" id="{DBF36894-6A3D-45B4-A366-9DBFDC75FF67}"/>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3" name="Line 13">
              <a:extLst>
                <a:ext uri="{FF2B5EF4-FFF2-40B4-BE49-F238E27FC236}">
                  <a16:creationId xmlns:a16="http://schemas.microsoft.com/office/drawing/2014/main" id="{DCB18329-1AE1-4DD9-8782-6314AECA6259}"/>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4" name="Line 14">
              <a:extLst>
                <a:ext uri="{FF2B5EF4-FFF2-40B4-BE49-F238E27FC236}">
                  <a16:creationId xmlns:a16="http://schemas.microsoft.com/office/drawing/2014/main" id="{8B98189C-5AE4-494D-9BC8-0801F26C4088}"/>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5" name="Line 15">
              <a:extLst>
                <a:ext uri="{FF2B5EF4-FFF2-40B4-BE49-F238E27FC236}">
                  <a16:creationId xmlns:a16="http://schemas.microsoft.com/office/drawing/2014/main" id="{2705805E-992B-4ED4-A7EC-A953CFB7688D}"/>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6" name="Line 16">
              <a:extLst>
                <a:ext uri="{FF2B5EF4-FFF2-40B4-BE49-F238E27FC236}">
                  <a16:creationId xmlns:a16="http://schemas.microsoft.com/office/drawing/2014/main" id="{019838C0-0044-49BF-908B-4A8C6C042703}"/>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7" name="Line 17">
              <a:extLst>
                <a:ext uri="{FF2B5EF4-FFF2-40B4-BE49-F238E27FC236}">
                  <a16:creationId xmlns:a16="http://schemas.microsoft.com/office/drawing/2014/main" id="{36B0BE92-7C4F-482A-8512-F1910E505667}"/>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70" name="Group 18">
            <a:extLst>
              <a:ext uri="{FF2B5EF4-FFF2-40B4-BE49-F238E27FC236}">
                <a16:creationId xmlns:a16="http://schemas.microsoft.com/office/drawing/2014/main" id="{4B807462-2A08-4913-B84F-B2759A66AB88}"/>
              </a:ext>
            </a:extLst>
          </p:cNvPr>
          <p:cNvGrpSpPr>
            <a:grpSpLocks/>
          </p:cNvGrpSpPr>
          <p:nvPr/>
        </p:nvGrpSpPr>
        <p:grpSpPr bwMode="auto">
          <a:xfrm>
            <a:off x="2362200" y="2286000"/>
            <a:ext cx="1909763" cy="1676400"/>
            <a:chOff x="960" y="1344"/>
            <a:chExt cx="1203" cy="1056"/>
          </a:xfrm>
        </p:grpSpPr>
        <p:sp>
          <p:nvSpPr>
            <p:cNvPr id="11275" name="Rectangle 19">
              <a:extLst>
                <a:ext uri="{FF2B5EF4-FFF2-40B4-BE49-F238E27FC236}">
                  <a16:creationId xmlns:a16="http://schemas.microsoft.com/office/drawing/2014/main" id="{A0EF5C37-90C5-49E3-B0C6-31E8A59393CA}"/>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1276" name="Group 20">
              <a:extLst>
                <a:ext uri="{FF2B5EF4-FFF2-40B4-BE49-F238E27FC236}">
                  <a16:creationId xmlns:a16="http://schemas.microsoft.com/office/drawing/2014/main" id="{1BEC4B17-DE95-4590-80F0-EC83EED4CF97}"/>
                </a:ext>
              </a:extLst>
            </p:cNvPr>
            <p:cNvGrpSpPr>
              <a:grpSpLocks/>
            </p:cNvGrpSpPr>
            <p:nvPr/>
          </p:nvGrpSpPr>
          <p:grpSpPr bwMode="auto">
            <a:xfrm>
              <a:off x="960" y="1344"/>
              <a:ext cx="1203" cy="1056"/>
              <a:chOff x="960" y="1344"/>
              <a:chExt cx="1203" cy="1056"/>
            </a:xfrm>
          </p:grpSpPr>
          <p:sp>
            <p:nvSpPr>
              <p:cNvPr id="11277" name="Line 21">
                <a:extLst>
                  <a:ext uri="{FF2B5EF4-FFF2-40B4-BE49-F238E27FC236}">
                    <a16:creationId xmlns:a16="http://schemas.microsoft.com/office/drawing/2014/main" id="{27F09948-1B26-45A0-9C07-EF35A8DACC2B}"/>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8" name="Line 22">
                <a:extLst>
                  <a:ext uri="{FF2B5EF4-FFF2-40B4-BE49-F238E27FC236}">
                    <a16:creationId xmlns:a16="http://schemas.microsoft.com/office/drawing/2014/main" id="{D811AD26-2140-4690-B3D0-2CF08E132773}"/>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9" name="Line 23">
                <a:extLst>
                  <a:ext uri="{FF2B5EF4-FFF2-40B4-BE49-F238E27FC236}">
                    <a16:creationId xmlns:a16="http://schemas.microsoft.com/office/drawing/2014/main" id="{011C3182-EDE7-4527-AAE7-4E433D830186}"/>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0" name="Line 24">
                <a:extLst>
                  <a:ext uri="{FF2B5EF4-FFF2-40B4-BE49-F238E27FC236}">
                    <a16:creationId xmlns:a16="http://schemas.microsoft.com/office/drawing/2014/main" id="{F68A3F39-51C5-4881-ACF6-DC3BF661C509}"/>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1" name="Line 25">
                <a:extLst>
                  <a:ext uri="{FF2B5EF4-FFF2-40B4-BE49-F238E27FC236}">
                    <a16:creationId xmlns:a16="http://schemas.microsoft.com/office/drawing/2014/main" id="{4F48C489-EE62-4349-A51C-1543210AAF76}"/>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1272" name="Rectangle 27">
            <a:extLst>
              <a:ext uri="{FF2B5EF4-FFF2-40B4-BE49-F238E27FC236}">
                <a16:creationId xmlns:a16="http://schemas.microsoft.com/office/drawing/2014/main" id="{794989F1-B3C2-4A82-8C3E-AC9BDFCF07CF}"/>
              </a:ext>
            </a:extLst>
          </p:cNvPr>
          <p:cNvSpPr>
            <a:spLocks noChangeArrowheads="1"/>
          </p:cNvSpPr>
          <p:nvPr/>
        </p:nvSpPr>
        <p:spPr bwMode="auto">
          <a:xfrm>
            <a:off x="43434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Sensitivity Analysis</a:t>
            </a:r>
          </a:p>
        </p:txBody>
      </p:sp>
      <p:sp>
        <p:nvSpPr>
          <p:cNvPr id="11273" name="Rectangle 28">
            <a:extLst>
              <a:ext uri="{FF2B5EF4-FFF2-40B4-BE49-F238E27FC236}">
                <a16:creationId xmlns:a16="http://schemas.microsoft.com/office/drawing/2014/main" id="{99474E51-2103-4E62-9499-4B609757C4D2}"/>
              </a:ext>
            </a:extLst>
          </p:cNvPr>
          <p:cNvSpPr>
            <a:spLocks noChangeArrowheads="1"/>
          </p:cNvSpPr>
          <p:nvPr/>
        </p:nvSpPr>
        <p:spPr bwMode="auto">
          <a:xfrm>
            <a:off x="5943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dirty="0"/>
          </a:p>
          <a:p>
            <a:pPr algn="ctr">
              <a:spcBef>
                <a:spcPct val="0"/>
              </a:spcBef>
              <a:buFontTx/>
              <a:buNone/>
            </a:pPr>
            <a:r>
              <a:rPr lang="en-US" altLang="en-US" sz="1400" dirty="0"/>
              <a:t>Advertising Model</a:t>
            </a:r>
          </a:p>
          <a:p>
            <a:pPr algn="ctr">
              <a:spcBef>
                <a:spcPct val="0"/>
              </a:spcBef>
              <a:buFontTx/>
              <a:buNone/>
            </a:pPr>
            <a:endParaRPr lang="en-US" altLang="en-US" sz="1400" dirty="0"/>
          </a:p>
        </p:txBody>
      </p:sp>
      <p:sp>
        <p:nvSpPr>
          <p:cNvPr id="11274" name="Rectangle 29">
            <a:extLst>
              <a:ext uri="{FF2B5EF4-FFF2-40B4-BE49-F238E27FC236}">
                <a16:creationId xmlns:a16="http://schemas.microsoft.com/office/drawing/2014/main" id="{20BF137E-368B-4C37-BB0B-F60EC1C53CBA}"/>
              </a:ext>
            </a:extLst>
          </p:cNvPr>
          <p:cNvSpPr>
            <a:spLocks noChangeArrowheads="1"/>
          </p:cNvSpPr>
          <p:nvPr/>
        </p:nvSpPr>
        <p:spPr bwMode="auto">
          <a:xfrm>
            <a:off x="2514599" y="2286000"/>
            <a:ext cx="14636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Optimization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Sensitivity Analysis</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3120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457200" indent="-457200"/>
            <a:r>
              <a:rPr lang="en-US" dirty="0"/>
              <a:t>Often it is useful to perform sensitivity analysis to see how (or if) the optimal solution changes as one or more inputs change.</a:t>
            </a:r>
          </a:p>
          <a:p>
            <a:pPr marL="457200" indent="-457200"/>
            <a:r>
              <a:rPr lang="en-US" dirty="0"/>
              <a:t>The Solve dialog box offers you the option to obtain a sensitivity report.</a:t>
            </a:r>
          </a:p>
          <a:p>
            <a:pPr marL="457200" indent="-457200"/>
            <a:r>
              <a:rPr lang="en-US" dirty="0"/>
              <a:t>Solver’s sensitivity report performs two types of sensitivity analysis:</a:t>
            </a:r>
          </a:p>
          <a:p>
            <a:pPr marL="838200" lvl="1" indent="-381000">
              <a:buFontTx/>
              <a:buAutoNum type="arabicPeriod"/>
            </a:pPr>
            <a:r>
              <a:rPr lang="en-US" dirty="0"/>
              <a:t>on the coefficients of the objectives, the </a:t>
            </a:r>
            <a:r>
              <a:rPr lang="en-US" i="1" dirty="0"/>
              <a:t>c’s</a:t>
            </a:r>
            <a:r>
              <a:rPr lang="en-US" dirty="0"/>
              <a:t>, and</a:t>
            </a:r>
          </a:p>
          <a:p>
            <a:pPr marL="838200" lvl="1" indent="-381000">
              <a:buFontTx/>
              <a:buAutoNum type="arabicPeriod"/>
            </a:pPr>
            <a:r>
              <a:rPr lang="en-US" dirty="0"/>
              <a:t>on the right hand sides of the constraints, the </a:t>
            </a:r>
            <a:r>
              <a:rPr lang="en-US" i="1" dirty="0"/>
              <a:t>b’s</a:t>
            </a:r>
            <a:r>
              <a:rPr lang="en-US" dirty="0"/>
              <a:t>.</a:t>
            </a:r>
          </a:p>
          <a:p>
            <a:r>
              <a:rPr lang="en-US" dirty="0"/>
              <a:t>The sensitivity report has two sections corresponding to the two types of analysis.</a:t>
            </a:r>
          </a:p>
          <a:p>
            <a:endParaRPr lang="en-US" dirty="0"/>
          </a:p>
          <a:p>
            <a:endParaRPr lang="en-US" dirty="0"/>
          </a:p>
          <a:p>
            <a:endParaRPr lang="en-US" altLang="en-US" dirty="0"/>
          </a:p>
        </p:txBody>
      </p:sp>
      <p:pic>
        <p:nvPicPr>
          <p:cNvPr id="5" name="Picture 5" descr="fig03_10">
            <a:extLst>
              <a:ext uri="{FF2B5EF4-FFF2-40B4-BE49-F238E27FC236}">
                <a16:creationId xmlns:a16="http://schemas.microsoft.com/office/drawing/2014/main" id="{C605C6D5-96ED-4CC8-BBC9-58B950E9012C}"/>
              </a:ext>
            </a:extLst>
          </p:cNvPr>
          <p:cNvPicPr>
            <a:picLocks noChangeAspect="1" noChangeArrowheads="1"/>
          </p:cNvPicPr>
          <p:nvPr/>
        </p:nvPicPr>
        <p:blipFill>
          <a:blip r:embed="rId3" cstate="print"/>
          <a:srcRect/>
          <a:stretch>
            <a:fillRect/>
          </a:stretch>
        </p:blipFill>
        <p:spPr bwMode="auto">
          <a:xfrm>
            <a:off x="1524000" y="3581400"/>
            <a:ext cx="7010400" cy="3167063"/>
          </a:xfrm>
          <a:prstGeom prst="rect">
            <a:avLst/>
          </a:prstGeom>
          <a:noFill/>
        </p:spPr>
      </p:pic>
    </p:spTree>
    <p:extLst>
      <p:ext uri="{BB962C8B-B14F-4D97-AF65-F5344CB8AC3E}">
        <p14:creationId xmlns:p14="http://schemas.microsoft.com/office/powerpoint/2010/main" val="113623928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Sensitivity Analysis</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The </a:t>
            </a:r>
            <a:r>
              <a:rPr lang="en-US" b="1" dirty="0"/>
              <a:t>reduced cost</a:t>
            </a:r>
            <a:r>
              <a:rPr lang="en-US" dirty="0"/>
              <a:t> for any decision not currently in the optimal solution indicates how much better that coefficient must be before that variable will enter at a positive level.</a:t>
            </a:r>
          </a:p>
          <a:p>
            <a:endParaRPr lang="en-US" dirty="0"/>
          </a:p>
          <a:p>
            <a:r>
              <a:rPr lang="en-US" dirty="0"/>
              <a:t>The term </a:t>
            </a:r>
            <a:r>
              <a:rPr lang="en-US" b="1" dirty="0"/>
              <a:t>shadow price</a:t>
            </a:r>
            <a:r>
              <a:rPr lang="en-US" dirty="0"/>
              <a:t> is an economic term. It indicates the change in the optimal value of the objective function when the right-hand side of some constraint changes by one unit.</a:t>
            </a:r>
          </a:p>
          <a:p>
            <a:endParaRPr lang="en-US" dirty="0"/>
          </a:p>
          <a:p>
            <a:endParaRPr lang="en-US" dirty="0"/>
          </a:p>
          <a:p>
            <a:endParaRPr lang="en-US" altLang="en-US" dirty="0"/>
          </a:p>
        </p:txBody>
      </p:sp>
    </p:spTree>
    <p:extLst>
      <p:ext uri="{BB962C8B-B14F-4D97-AF65-F5344CB8AC3E}">
        <p14:creationId xmlns:p14="http://schemas.microsoft.com/office/powerpoint/2010/main" val="52556126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Sensitivity Analysis</a:t>
            </a:r>
            <a:br>
              <a:rPr lang="en-US" sz="1800" dirty="0">
                <a:solidFill>
                  <a:schemeClr val="tx1"/>
                </a:solidFill>
              </a:rPr>
            </a:br>
            <a:r>
              <a:rPr lang="en-US" sz="1800" dirty="0">
                <a:solidFill>
                  <a:schemeClr val="tx1"/>
                </a:solidFill>
              </a:rPr>
              <a:t>- </a:t>
            </a:r>
            <a:r>
              <a:rPr lang="en-US" sz="1800" dirty="0"/>
              <a:t>Infeasibility and Unboundedness</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5287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457200" indent="-457200"/>
            <a:r>
              <a:rPr lang="en-US" dirty="0"/>
              <a:t>It is possible that there are no feasible solutions to a model. There are generally two possible reasons for this:</a:t>
            </a:r>
          </a:p>
          <a:p>
            <a:pPr marL="838200" lvl="1" indent="-381000">
              <a:buFontTx/>
              <a:buAutoNum type="arabicPeriod"/>
            </a:pPr>
            <a:r>
              <a:rPr lang="en-US" dirty="0"/>
              <a:t>There is a mistake in the model (an input entered incorrectly) or</a:t>
            </a:r>
          </a:p>
          <a:p>
            <a:pPr marL="838200" lvl="1" indent="-381000">
              <a:buFontTx/>
              <a:buAutoNum type="arabicPeriod"/>
            </a:pPr>
            <a:r>
              <a:rPr lang="en-US" dirty="0"/>
              <a:t>the problem has been so constrained that there are no solutions left.</a:t>
            </a:r>
          </a:p>
          <a:p>
            <a:pPr marL="457200" indent="-457200"/>
            <a:endParaRPr lang="en-US" dirty="0"/>
          </a:p>
          <a:p>
            <a:pPr marL="457200" indent="-457200"/>
            <a:r>
              <a:rPr lang="en-US" dirty="0"/>
              <a:t>In general, there is no foolproof way to find the problem when a “no feasible solution” message appears.</a:t>
            </a:r>
          </a:p>
          <a:p>
            <a:endParaRPr lang="en-US" dirty="0"/>
          </a:p>
          <a:p>
            <a:r>
              <a:rPr lang="en-US" dirty="0"/>
              <a:t>A second type of problem is </a:t>
            </a:r>
            <a:r>
              <a:rPr lang="en-US" b="1" dirty="0"/>
              <a:t>unboundedness</a:t>
            </a:r>
            <a:r>
              <a:rPr lang="en-US" dirty="0"/>
              <a:t>.</a:t>
            </a:r>
          </a:p>
          <a:p>
            <a:endParaRPr lang="en-US" dirty="0"/>
          </a:p>
          <a:p>
            <a:r>
              <a:rPr lang="en-US" dirty="0"/>
              <a:t>Unboundedness is that the model can be made as large as possible. If this occurs it is likely that a wrong input has been entered or forgotten some constraints.</a:t>
            </a:r>
          </a:p>
          <a:p>
            <a:endParaRPr lang="en-US" dirty="0"/>
          </a:p>
          <a:p>
            <a:r>
              <a:rPr lang="en-US" dirty="0"/>
              <a:t>Infeasibility and unboundedness are quite different. It is possible for a model to have no feasible solution but no realistic model can have an unbounded solution.</a:t>
            </a:r>
          </a:p>
          <a:p>
            <a:endParaRPr lang="en-US" dirty="0"/>
          </a:p>
          <a:p>
            <a:endParaRPr lang="en-US" altLang="en-US" dirty="0"/>
          </a:p>
        </p:txBody>
      </p:sp>
    </p:spTree>
    <p:extLst>
      <p:ext uri="{BB962C8B-B14F-4D97-AF65-F5344CB8AC3E}">
        <p14:creationId xmlns:p14="http://schemas.microsoft.com/office/powerpoint/2010/main" val="391598640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a:extLst>
              <a:ext uri="{FF2B5EF4-FFF2-40B4-BE49-F238E27FC236}">
                <a16:creationId xmlns:a16="http://schemas.microsoft.com/office/drawing/2014/main" id="{40E31F7F-6A04-40D6-8816-44EDE9FF7B6B}"/>
              </a:ext>
            </a:extLst>
          </p:cNvPr>
          <p:cNvSpPr>
            <a:spLocks noGrp="1" noChangeArrowheads="1"/>
          </p:cNvSpPr>
          <p:nvPr>
            <p:ph type="title"/>
          </p:nvPr>
        </p:nvSpPr>
        <p:spPr/>
        <p:txBody>
          <a:bodyPr/>
          <a:lstStyle/>
          <a:p>
            <a:r>
              <a:rPr lang="en-US" altLang="en-US"/>
              <a:t>Agenda</a:t>
            </a:r>
          </a:p>
        </p:txBody>
      </p:sp>
      <p:sp>
        <p:nvSpPr>
          <p:cNvPr id="15363" name="Rectangle 67">
            <a:extLst>
              <a:ext uri="{FF2B5EF4-FFF2-40B4-BE49-F238E27FC236}">
                <a16:creationId xmlns:a16="http://schemas.microsoft.com/office/drawing/2014/main" id="{02B567D1-01FB-4C8B-96D6-4859BA4EFF48}"/>
              </a:ext>
            </a:extLst>
          </p:cNvPr>
          <p:cNvSpPr>
            <a:spLocks noChangeArrowheads="1"/>
          </p:cNvSpPr>
          <p:nvPr/>
        </p:nvSpPr>
        <p:spPr bwMode="auto">
          <a:xfrm>
            <a:off x="2362200" y="449580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grpSp>
        <p:nvGrpSpPr>
          <p:cNvPr id="15364" name="Group 117">
            <a:extLst>
              <a:ext uri="{FF2B5EF4-FFF2-40B4-BE49-F238E27FC236}">
                <a16:creationId xmlns:a16="http://schemas.microsoft.com/office/drawing/2014/main" id="{2EC518A9-7C7D-46BE-9BF3-EB62713AC367}"/>
              </a:ext>
            </a:extLst>
          </p:cNvPr>
          <p:cNvGrpSpPr>
            <a:grpSpLocks/>
          </p:cNvGrpSpPr>
          <p:nvPr/>
        </p:nvGrpSpPr>
        <p:grpSpPr bwMode="auto">
          <a:xfrm>
            <a:off x="3978275" y="2286000"/>
            <a:ext cx="1855788" cy="1676400"/>
            <a:chOff x="1978" y="1344"/>
            <a:chExt cx="1169" cy="1056"/>
          </a:xfrm>
        </p:grpSpPr>
        <p:sp>
          <p:nvSpPr>
            <p:cNvPr id="15384" name="Line 118">
              <a:extLst>
                <a:ext uri="{FF2B5EF4-FFF2-40B4-BE49-F238E27FC236}">
                  <a16:creationId xmlns:a16="http://schemas.microsoft.com/office/drawing/2014/main" id="{9FE0F7D1-6F4D-491F-B512-3FB48376E2DB}"/>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5" name="Line 119">
              <a:extLst>
                <a:ext uri="{FF2B5EF4-FFF2-40B4-BE49-F238E27FC236}">
                  <a16:creationId xmlns:a16="http://schemas.microsoft.com/office/drawing/2014/main" id="{F4B04AFE-4F9E-4EA7-BCC4-0BBD817F36FE}"/>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6" name="Line 120">
              <a:extLst>
                <a:ext uri="{FF2B5EF4-FFF2-40B4-BE49-F238E27FC236}">
                  <a16:creationId xmlns:a16="http://schemas.microsoft.com/office/drawing/2014/main" id="{C78E4A4D-6B05-454E-A7B6-F7625F06C19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7" name="Line 121">
              <a:extLst>
                <a:ext uri="{FF2B5EF4-FFF2-40B4-BE49-F238E27FC236}">
                  <a16:creationId xmlns:a16="http://schemas.microsoft.com/office/drawing/2014/main" id="{318D0199-C651-4586-95BF-F460D235C399}"/>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8" name="Line 122">
              <a:extLst>
                <a:ext uri="{FF2B5EF4-FFF2-40B4-BE49-F238E27FC236}">
                  <a16:creationId xmlns:a16="http://schemas.microsoft.com/office/drawing/2014/main" id="{FC1ED17C-8CBF-4939-AEAB-001EB4E7C35D}"/>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9" name="Line 123">
              <a:extLst>
                <a:ext uri="{FF2B5EF4-FFF2-40B4-BE49-F238E27FC236}">
                  <a16:creationId xmlns:a16="http://schemas.microsoft.com/office/drawing/2014/main" id="{5C62837C-1B63-4FE6-B44E-70D9CBB11DDE}"/>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5" name="Group 126">
            <a:extLst>
              <a:ext uri="{FF2B5EF4-FFF2-40B4-BE49-F238E27FC236}">
                <a16:creationId xmlns:a16="http://schemas.microsoft.com/office/drawing/2014/main" id="{E1F4F712-E45A-4B9F-BB03-E0ADEE26C655}"/>
              </a:ext>
            </a:extLst>
          </p:cNvPr>
          <p:cNvGrpSpPr>
            <a:grpSpLocks/>
          </p:cNvGrpSpPr>
          <p:nvPr/>
        </p:nvGrpSpPr>
        <p:grpSpPr bwMode="auto">
          <a:xfrm>
            <a:off x="5611813" y="2286000"/>
            <a:ext cx="1855787" cy="1676400"/>
            <a:chOff x="3007" y="1344"/>
            <a:chExt cx="1169" cy="1056"/>
          </a:xfrm>
        </p:grpSpPr>
        <p:sp>
          <p:nvSpPr>
            <p:cNvPr id="15378" name="Line 127">
              <a:extLst>
                <a:ext uri="{FF2B5EF4-FFF2-40B4-BE49-F238E27FC236}">
                  <a16:creationId xmlns:a16="http://schemas.microsoft.com/office/drawing/2014/main" id="{A428DAC5-5705-40F8-9B1F-F8084B013E00}"/>
                </a:ext>
              </a:extLst>
            </p:cNvPr>
            <p:cNvSpPr>
              <a:spLocks noChangeShapeType="1"/>
            </p:cNvSpPr>
            <p:nvPr/>
          </p:nvSpPr>
          <p:spPr bwMode="auto">
            <a:xfrm flipH="1" flipV="1">
              <a:off x="4020"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9" name="Line 128">
              <a:extLst>
                <a:ext uri="{FF2B5EF4-FFF2-40B4-BE49-F238E27FC236}">
                  <a16:creationId xmlns:a16="http://schemas.microsoft.com/office/drawing/2014/main" id="{017C062F-0788-487F-964B-84DDAF5A7B01}"/>
                </a:ext>
              </a:extLst>
            </p:cNvPr>
            <p:cNvSpPr>
              <a:spLocks noChangeShapeType="1"/>
            </p:cNvSpPr>
            <p:nvPr/>
          </p:nvSpPr>
          <p:spPr bwMode="auto">
            <a:xfrm flipH="1">
              <a:off x="4052"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0" name="Line 129">
              <a:extLst>
                <a:ext uri="{FF2B5EF4-FFF2-40B4-BE49-F238E27FC236}">
                  <a16:creationId xmlns:a16="http://schemas.microsoft.com/office/drawing/2014/main" id="{8E564E10-EABE-4810-A7EE-BB6DF7FD60FB}"/>
                </a:ext>
              </a:extLst>
            </p:cNvPr>
            <p:cNvSpPr>
              <a:spLocks noChangeShapeType="1"/>
            </p:cNvSpPr>
            <p:nvPr/>
          </p:nvSpPr>
          <p:spPr bwMode="auto">
            <a:xfrm flipH="1">
              <a:off x="3040" y="1344"/>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1" name="Line 130">
              <a:extLst>
                <a:ext uri="{FF2B5EF4-FFF2-40B4-BE49-F238E27FC236}">
                  <a16:creationId xmlns:a16="http://schemas.microsoft.com/office/drawing/2014/main" id="{A53F82D5-F2D1-49FB-A816-EEC2DACDEDF3}"/>
                </a:ext>
              </a:extLst>
            </p:cNvPr>
            <p:cNvSpPr>
              <a:spLocks noChangeShapeType="1"/>
            </p:cNvSpPr>
            <p:nvPr/>
          </p:nvSpPr>
          <p:spPr bwMode="auto">
            <a:xfrm flipH="1">
              <a:off x="3040" y="2400"/>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2" name="Line 131">
              <a:extLst>
                <a:ext uri="{FF2B5EF4-FFF2-40B4-BE49-F238E27FC236}">
                  <a16:creationId xmlns:a16="http://schemas.microsoft.com/office/drawing/2014/main" id="{B47B7CC5-7568-47F9-A2B6-A1DDE626FACF}"/>
                </a:ext>
              </a:extLst>
            </p:cNvPr>
            <p:cNvSpPr>
              <a:spLocks noChangeShapeType="1"/>
            </p:cNvSpPr>
            <p:nvPr/>
          </p:nvSpPr>
          <p:spPr bwMode="auto">
            <a:xfrm flipH="1" flipV="1">
              <a:off x="3007" y="1375"/>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3" name="Line 132">
              <a:extLst>
                <a:ext uri="{FF2B5EF4-FFF2-40B4-BE49-F238E27FC236}">
                  <a16:creationId xmlns:a16="http://schemas.microsoft.com/office/drawing/2014/main" id="{C27E1220-97A0-4C8A-BE41-819E82EB4D07}"/>
                </a:ext>
              </a:extLst>
            </p:cNvPr>
            <p:cNvSpPr>
              <a:spLocks noChangeShapeType="1"/>
            </p:cNvSpPr>
            <p:nvPr/>
          </p:nvSpPr>
          <p:spPr bwMode="auto">
            <a:xfrm flipH="1">
              <a:off x="3040" y="1933"/>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6" name="Group 133">
            <a:extLst>
              <a:ext uri="{FF2B5EF4-FFF2-40B4-BE49-F238E27FC236}">
                <a16:creationId xmlns:a16="http://schemas.microsoft.com/office/drawing/2014/main" id="{4DB386CA-E8E5-40D1-9267-2CC1F385A610}"/>
              </a:ext>
            </a:extLst>
          </p:cNvPr>
          <p:cNvGrpSpPr>
            <a:grpSpLocks/>
          </p:cNvGrpSpPr>
          <p:nvPr/>
        </p:nvGrpSpPr>
        <p:grpSpPr bwMode="auto">
          <a:xfrm>
            <a:off x="2362200" y="2286000"/>
            <a:ext cx="1909763" cy="1676400"/>
            <a:chOff x="960" y="1344"/>
            <a:chExt cx="1203" cy="1056"/>
          </a:xfrm>
        </p:grpSpPr>
        <p:sp>
          <p:nvSpPr>
            <p:cNvPr id="15371" name="Rectangle 134">
              <a:extLst>
                <a:ext uri="{FF2B5EF4-FFF2-40B4-BE49-F238E27FC236}">
                  <a16:creationId xmlns:a16="http://schemas.microsoft.com/office/drawing/2014/main" id="{D72614C7-47DA-478D-95B6-91D0D1CA91BC}"/>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5372" name="Group 135">
              <a:extLst>
                <a:ext uri="{FF2B5EF4-FFF2-40B4-BE49-F238E27FC236}">
                  <a16:creationId xmlns:a16="http://schemas.microsoft.com/office/drawing/2014/main" id="{11338A02-DD57-4774-AFA1-86F881AE098E}"/>
                </a:ext>
              </a:extLst>
            </p:cNvPr>
            <p:cNvGrpSpPr>
              <a:grpSpLocks/>
            </p:cNvGrpSpPr>
            <p:nvPr/>
          </p:nvGrpSpPr>
          <p:grpSpPr bwMode="auto">
            <a:xfrm>
              <a:off x="960" y="1344"/>
              <a:ext cx="1203" cy="1056"/>
              <a:chOff x="960" y="1344"/>
              <a:chExt cx="1203" cy="1056"/>
            </a:xfrm>
          </p:grpSpPr>
          <p:sp>
            <p:nvSpPr>
              <p:cNvPr id="15373" name="Line 136">
                <a:extLst>
                  <a:ext uri="{FF2B5EF4-FFF2-40B4-BE49-F238E27FC236}">
                    <a16:creationId xmlns:a16="http://schemas.microsoft.com/office/drawing/2014/main" id="{04AC66FC-CC57-4617-B15E-E6592C81383B}"/>
                  </a:ext>
                </a:extLst>
              </p:cNvPr>
              <p:cNvSpPr>
                <a:spLocks noChangeShapeType="1"/>
              </p:cNvSpPr>
              <p:nvPr/>
            </p:nvSpPr>
            <p:spPr bwMode="auto">
              <a:xfrm flipH="1" flipV="1">
                <a:off x="2007" y="1375"/>
                <a:ext cx="123"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4" name="Line 137">
                <a:extLst>
                  <a:ext uri="{FF2B5EF4-FFF2-40B4-BE49-F238E27FC236}">
                    <a16:creationId xmlns:a16="http://schemas.microsoft.com/office/drawing/2014/main" id="{09CE1B78-722B-4D4A-86FF-48B5CD4FEF89}"/>
                  </a:ext>
                </a:extLst>
              </p:cNvPr>
              <p:cNvSpPr>
                <a:spLocks noChangeShapeType="1"/>
              </p:cNvSpPr>
              <p:nvPr/>
            </p:nvSpPr>
            <p:spPr bwMode="auto">
              <a:xfrm flipH="1">
                <a:off x="2039" y="1933"/>
                <a:ext cx="124"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5" name="Line 138">
                <a:extLst>
                  <a:ext uri="{FF2B5EF4-FFF2-40B4-BE49-F238E27FC236}">
                    <a16:creationId xmlns:a16="http://schemas.microsoft.com/office/drawing/2014/main" id="{FFCDDFC0-A952-4310-8CAD-83DB15FCD696}"/>
                  </a:ext>
                </a:extLst>
              </p:cNvPr>
              <p:cNvSpPr>
                <a:spLocks noChangeShapeType="1"/>
              </p:cNvSpPr>
              <p:nvPr/>
            </p:nvSpPr>
            <p:spPr bwMode="auto">
              <a:xfrm flipH="1">
                <a:off x="1026" y="1344"/>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6" name="Line 139">
                <a:extLst>
                  <a:ext uri="{FF2B5EF4-FFF2-40B4-BE49-F238E27FC236}">
                    <a16:creationId xmlns:a16="http://schemas.microsoft.com/office/drawing/2014/main" id="{B6D86931-38F8-494B-BCDA-8F7FD2FF30F6}"/>
                  </a:ext>
                </a:extLst>
              </p:cNvPr>
              <p:cNvSpPr>
                <a:spLocks noChangeShapeType="1"/>
              </p:cNvSpPr>
              <p:nvPr/>
            </p:nvSpPr>
            <p:spPr bwMode="auto">
              <a:xfrm>
                <a:off x="960" y="1405"/>
                <a:ext cx="0" cy="995"/>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7" name="Line 140">
                <a:extLst>
                  <a:ext uri="{FF2B5EF4-FFF2-40B4-BE49-F238E27FC236}">
                    <a16:creationId xmlns:a16="http://schemas.microsoft.com/office/drawing/2014/main" id="{F013A072-780B-4169-B850-FCFEA5D53FA8}"/>
                  </a:ext>
                </a:extLst>
              </p:cNvPr>
              <p:cNvSpPr>
                <a:spLocks noChangeShapeType="1"/>
              </p:cNvSpPr>
              <p:nvPr/>
            </p:nvSpPr>
            <p:spPr bwMode="auto">
              <a:xfrm flipH="1">
                <a:off x="1026" y="2400"/>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5367" name="Rectangle 141">
            <a:extLst>
              <a:ext uri="{FF2B5EF4-FFF2-40B4-BE49-F238E27FC236}">
                <a16:creationId xmlns:a16="http://schemas.microsoft.com/office/drawing/2014/main" id="{7145F5B5-EA20-4393-80BC-05C485649744}"/>
              </a:ext>
            </a:extLst>
          </p:cNvPr>
          <p:cNvSpPr>
            <a:spLocks noChangeArrowheads="1"/>
          </p:cNvSpPr>
          <p:nvPr/>
        </p:nvSpPr>
        <p:spPr bwMode="auto">
          <a:xfrm>
            <a:off x="2362200" y="449580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sp>
        <p:nvSpPr>
          <p:cNvPr id="15368" name="Rectangle 150">
            <a:extLst>
              <a:ext uri="{FF2B5EF4-FFF2-40B4-BE49-F238E27FC236}">
                <a16:creationId xmlns:a16="http://schemas.microsoft.com/office/drawing/2014/main" id="{9A46102C-E430-4DD8-A1AB-BA0393139706}"/>
              </a:ext>
            </a:extLst>
          </p:cNvPr>
          <p:cNvSpPr>
            <a:spLocks noChangeArrowheads="1"/>
          </p:cNvSpPr>
          <p:nvPr/>
        </p:nvSpPr>
        <p:spPr bwMode="auto">
          <a:xfrm>
            <a:off x="43434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Sensitivity Analysis</a:t>
            </a:r>
          </a:p>
        </p:txBody>
      </p:sp>
      <p:sp>
        <p:nvSpPr>
          <p:cNvPr id="15369" name="Rectangle 151">
            <a:extLst>
              <a:ext uri="{FF2B5EF4-FFF2-40B4-BE49-F238E27FC236}">
                <a16:creationId xmlns:a16="http://schemas.microsoft.com/office/drawing/2014/main" id="{F7A34DAE-094D-415E-9FBA-843C6269D34E}"/>
              </a:ext>
            </a:extLst>
          </p:cNvPr>
          <p:cNvSpPr>
            <a:spLocks noChangeArrowheads="1"/>
          </p:cNvSpPr>
          <p:nvPr/>
        </p:nvSpPr>
        <p:spPr bwMode="auto">
          <a:xfrm>
            <a:off x="5857876" y="2286000"/>
            <a:ext cx="1533524"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dirty="0"/>
          </a:p>
          <a:p>
            <a:pPr algn="ctr">
              <a:spcBef>
                <a:spcPct val="0"/>
              </a:spcBef>
              <a:buFontTx/>
              <a:buNone/>
            </a:pPr>
            <a:r>
              <a:rPr lang="en-US" altLang="en-US" sz="1400" b="1" dirty="0"/>
              <a:t>Advertising Model</a:t>
            </a:r>
          </a:p>
          <a:p>
            <a:pPr algn="ctr">
              <a:spcBef>
                <a:spcPct val="0"/>
              </a:spcBef>
              <a:buFontTx/>
              <a:buNone/>
            </a:pPr>
            <a:endParaRPr lang="en-US" altLang="en-US" sz="1400" b="1" dirty="0"/>
          </a:p>
        </p:txBody>
      </p:sp>
      <p:sp>
        <p:nvSpPr>
          <p:cNvPr id="15370" name="Rectangle 152">
            <a:extLst>
              <a:ext uri="{FF2B5EF4-FFF2-40B4-BE49-F238E27FC236}">
                <a16:creationId xmlns:a16="http://schemas.microsoft.com/office/drawing/2014/main" id="{2D77CEA2-7907-4E9B-A62D-6A20168DC6F8}"/>
              </a:ext>
            </a:extLst>
          </p:cNvPr>
          <p:cNvSpPr>
            <a:spLocks noChangeArrowheads="1"/>
          </p:cNvSpPr>
          <p:nvPr/>
        </p:nvSpPr>
        <p:spPr bwMode="auto">
          <a:xfrm>
            <a:off x="2514599" y="2286000"/>
            <a:ext cx="15271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Optimization</a:t>
            </a:r>
          </a:p>
        </p:txBody>
      </p:sp>
    </p:spTree>
    <p:extLst>
      <p:ext uri="{BB962C8B-B14F-4D97-AF65-F5344CB8AC3E}">
        <p14:creationId xmlns:p14="http://schemas.microsoft.com/office/powerpoint/2010/main" val="110053203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Advertising Model</a:t>
            </a: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General Flakes Company advertises a low-fat breakfast cereal in a variety of 30 second television ads placed in a variety of television shows.</a:t>
            </a:r>
          </a:p>
          <a:p>
            <a:endParaRPr lang="en-US" dirty="0"/>
          </a:p>
          <a:p>
            <a:r>
              <a:rPr lang="en-US" dirty="0"/>
              <a:t>The ads in different shows vary by cost and by the type of viewers they are likely to reach.</a:t>
            </a:r>
          </a:p>
          <a:p>
            <a:pPr lvl="1"/>
            <a:r>
              <a:rPr lang="en-US" dirty="0"/>
              <a:t>Viewers have been separated into six mutually exclusive categories.</a:t>
            </a:r>
          </a:p>
          <a:p>
            <a:endParaRPr lang="en-US" dirty="0"/>
          </a:p>
          <a:p>
            <a:r>
              <a:rPr lang="en-US" dirty="0"/>
              <a:t>The rating service can supply information on the number of viewers.</a:t>
            </a:r>
          </a:p>
          <a:p>
            <a:endParaRPr lang="en-US" dirty="0"/>
          </a:p>
          <a:p>
            <a:r>
              <a:rPr lang="en-US" dirty="0"/>
              <a:t>It wants to know how many ads to place on each of several television shows to obtain required exposures at minimum costs.</a:t>
            </a:r>
          </a:p>
          <a:p>
            <a:endParaRPr lang="en-US" dirty="0"/>
          </a:p>
          <a:p>
            <a:r>
              <a:rPr lang="en-US" dirty="0"/>
              <a:t>This model is essentially the opposite of the product mix model.</a:t>
            </a:r>
          </a:p>
          <a:p>
            <a:endParaRPr lang="en-US" dirty="0"/>
          </a:p>
          <a:p>
            <a:r>
              <a:rPr lang="en-US" dirty="0"/>
              <a:t>LP models ten to fall into “types” from a structural point of view, even though their actual contexts might be very different.</a:t>
            </a:r>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Advertising Model</a:t>
            </a:r>
          </a:p>
        </p:txBody>
      </p:sp>
      <p:pic>
        <p:nvPicPr>
          <p:cNvPr id="5" name="Picture 6" descr="Fig04_01">
            <a:extLst>
              <a:ext uri="{FF2B5EF4-FFF2-40B4-BE49-F238E27FC236}">
                <a16:creationId xmlns:a16="http://schemas.microsoft.com/office/drawing/2014/main" id="{017FFAE2-B50C-417B-A288-E0F3518E76B0}"/>
              </a:ext>
            </a:extLst>
          </p:cNvPr>
          <p:cNvPicPr>
            <a:picLocks noChangeAspect="1" noChangeArrowheads="1"/>
          </p:cNvPicPr>
          <p:nvPr/>
        </p:nvPicPr>
        <p:blipFill>
          <a:blip r:embed="rId3" cstate="print"/>
          <a:srcRect/>
          <a:stretch>
            <a:fillRect/>
          </a:stretch>
        </p:blipFill>
        <p:spPr bwMode="auto">
          <a:xfrm>
            <a:off x="990600" y="1219200"/>
            <a:ext cx="7543800" cy="4876800"/>
          </a:xfrm>
          <a:prstGeom prst="rect">
            <a:avLst/>
          </a:prstGeom>
          <a:noFill/>
        </p:spPr>
      </p:pic>
    </p:spTree>
    <p:extLst>
      <p:ext uri="{BB962C8B-B14F-4D97-AF65-F5344CB8AC3E}">
        <p14:creationId xmlns:p14="http://schemas.microsoft.com/office/powerpoint/2010/main" val="223539215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47B2287-3195-4D9C-8E1A-676429B9E9AA}"/>
              </a:ext>
            </a:extLst>
          </p:cNvPr>
          <p:cNvSpPr>
            <a:spLocks noGrp="1" noChangeArrowheads="1"/>
          </p:cNvSpPr>
          <p:nvPr>
            <p:ph type="title"/>
          </p:nvPr>
        </p:nvSpPr>
        <p:spPr/>
        <p:txBody>
          <a:bodyPr/>
          <a:lstStyle/>
          <a:p>
            <a:r>
              <a:rPr lang="en-US" altLang="en-US"/>
              <a:t>Agenda</a:t>
            </a:r>
          </a:p>
        </p:txBody>
      </p:sp>
      <p:grpSp>
        <p:nvGrpSpPr>
          <p:cNvPr id="5123" name="Group 3">
            <a:extLst>
              <a:ext uri="{FF2B5EF4-FFF2-40B4-BE49-F238E27FC236}">
                <a16:creationId xmlns:a16="http://schemas.microsoft.com/office/drawing/2014/main" id="{E0FE7147-1332-4651-989B-4C1C0AB9EC82}"/>
              </a:ext>
            </a:extLst>
          </p:cNvPr>
          <p:cNvGrpSpPr>
            <a:grpSpLocks/>
          </p:cNvGrpSpPr>
          <p:nvPr/>
        </p:nvGrpSpPr>
        <p:grpSpPr bwMode="auto">
          <a:xfrm>
            <a:off x="3902075" y="2133600"/>
            <a:ext cx="1855788" cy="1676400"/>
            <a:chOff x="1978" y="1344"/>
            <a:chExt cx="1169" cy="1056"/>
          </a:xfrm>
        </p:grpSpPr>
        <p:sp>
          <p:nvSpPr>
            <p:cNvPr id="5142" name="Line 4">
              <a:extLst>
                <a:ext uri="{FF2B5EF4-FFF2-40B4-BE49-F238E27FC236}">
                  <a16:creationId xmlns:a16="http://schemas.microsoft.com/office/drawing/2014/main" id="{8C5183BE-CA69-4BA4-9257-1A0227EE28BC}"/>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3" name="Line 5">
              <a:extLst>
                <a:ext uri="{FF2B5EF4-FFF2-40B4-BE49-F238E27FC236}">
                  <a16:creationId xmlns:a16="http://schemas.microsoft.com/office/drawing/2014/main" id="{65347A3B-5CB0-4451-94B4-2E56B6E77926}"/>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4" name="Line 6">
              <a:extLst>
                <a:ext uri="{FF2B5EF4-FFF2-40B4-BE49-F238E27FC236}">
                  <a16:creationId xmlns:a16="http://schemas.microsoft.com/office/drawing/2014/main" id="{BD0A776A-57EF-479E-A829-151E9E32EB3E}"/>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5" name="Line 7">
              <a:extLst>
                <a:ext uri="{FF2B5EF4-FFF2-40B4-BE49-F238E27FC236}">
                  <a16:creationId xmlns:a16="http://schemas.microsoft.com/office/drawing/2014/main" id="{053BEDF4-1A4A-403B-83EE-D266945D7ACF}"/>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6" name="Line 8">
              <a:extLst>
                <a:ext uri="{FF2B5EF4-FFF2-40B4-BE49-F238E27FC236}">
                  <a16:creationId xmlns:a16="http://schemas.microsoft.com/office/drawing/2014/main" id="{4ADFC720-7295-4EE8-A078-08AEFF9D2058}"/>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7" name="Line 9">
              <a:extLst>
                <a:ext uri="{FF2B5EF4-FFF2-40B4-BE49-F238E27FC236}">
                  <a16:creationId xmlns:a16="http://schemas.microsoft.com/office/drawing/2014/main" id="{39FA8453-2313-41BA-A484-29FEEEBF3074}"/>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5124" name="Rectangle 10">
            <a:extLst>
              <a:ext uri="{FF2B5EF4-FFF2-40B4-BE49-F238E27FC236}">
                <a16:creationId xmlns:a16="http://schemas.microsoft.com/office/drawing/2014/main" id="{E0F1869C-E385-4BE5-8BD3-3B4F8A270A4E}"/>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Sensitivity Analysis</a:t>
            </a:r>
          </a:p>
        </p:txBody>
      </p:sp>
      <p:sp>
        <p:nvSpPr>
          <p:cNvPr id="5125" name="Rectangle 11">
            <a:extLst>
              <a:ext uri="{FF2B5EF4-FFF2-40B4-BE49-F238E27FC236}">
                <a16:creationId xmlns:a16="http://schemas.microsoft.com/office/drawing/2014/main" id="{E334FCDF-AB61-4801-BD65-60C977D845B2}"/>
              </a:ext>
            </a:extLst>
          </p:cNvPr>
          <p:cNvSpPr>
            <a:spLocks noChangeArrowheads="1"/>
          </p:cNvSpPr>
          <p:nvPr/>
        </p:nvSpPr>
        <p:spPr bwMode="auto">
          <a:xfrm>
            <a:off x="5791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Advertising Model</a:t>
            </a:r>
          </a:p>
        </p:txBody>
      </p:sp>
      <p:grpSp>
        <p:nvGrpSpPr>
          <p:cNvPr id="5126" name="Group 12">
            <a:extLst>
              <a:ext uri="{FF2B5EF4-FFF2-40B4-BE49-F238E27FC236}">
                <a16:creationId xmlns:a16="http://schemas.microsoft.com/office/drawing/2014/main" id="{6284AD84-8D36-4489-B5EC-22CA47B2D94A}"/>
              </a:ext>
            </a:extLst>
          </p:cNvPr>
          <p:cNvGrpSpPr>
            <a:grpSpLocks/>
          </p:cNvGrpSpPr>
          <p:nvPr/>
        </p:nvGrpSpPr>
        <p:grpSpPr bwMode="auto">
          <a:xfrm>
            <a:off x="5535613" y="2133600"/>
            <a:ext cx="1855787" cy="1676400"/>
            <a:chOff x="3007" y="1344"/>
            <a:chExt cx="1169" cy="1056"/>
          </a:xfrm>
        </p:grpSpPr>
        <p:sp>
          <p:nvSpPr>
            <p:cNvPr id="5136" name="Line 13">
              <a:extLst>
                <a:ext uri="{FF2B5EF4-FFF2-40B4-BE49-F238E27FC236}">
                  <a16:creationId xmlns:a16="http://schemas.microsoft.com/office/drawing/2014/main" id="{C30BDD02-DA68-4294-8A4A-B4F7B5096F2C}"/>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7" name="Line 14">
              <a:extLst>
                <a:ext uri="{FF2B5EF4-FFF2-40B4-BE49-F238E27FC236}">
                  <a16:creationId xmlns:a16="http://schemas.microsoft.com/office/drawing/2014/main" id="{A46C2A7C-4ECC-47D9-9B4A-98547363FFB6}"/>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8" name="Line 15">
              <a:extLst>
                <a:ext uri="{FF2B5EF4-FFF2-40B4-BE49-F238E27FC236}">
                  <a16:creationId xmlns:a16="http://schemas.microsoft.com/office/drawing/2014/main" id="{03EF3AF1-7E87-494F-B75D-A5DA4D290635}"/>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9" name="Line 16">
              <a:extLst>
                <a:ext uri="{FF2B5EF4-FFF2-40B4-BE49-F238E27FC236}">
                  <a16:creationId xmlns:a16="http://schemas.microsoft.com/office/drawing/2014/main" id="{BE94468D-3BA3-4368-823F-B57E2378FCB9}"/>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0" name="Line 17">
              <a:extLst>
                <a:ext uri="{FF2B5EF4-FFF2-40B4-BE49-F238E27FC236}">
                  <a16:creationId xmlns:a16="http://schemas.microsoft.com/office/drawing/2014/main" id="{7C1279D0-E618-4624-AB8C-64339AAD72FB}"/>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1" name="Line 18">
              <a:extLst>
                <a:ext uri="{FF2B5EF4-FFF2-40B4-BE49-F238E27FC236}">
                  <a16:creationId xmlns:a16="http://schemas.microsoft.com/office/drawing/2014/main" id="{3C28FDE5-8B48-4100-B464-4D69130CF24B}"/>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5127" name="Group 19">
            <a:extLst>
              <a:ext uri="{FF2B5EF4-FFF2-40B4-BE49-F238E27FC236}">
                <a16:creationId xmlns:a16="http://schemas.microsoft.com/office/drawing/2014/main" id="{ED198155-E69A-4308-9D2F-4B5196BBF2A5}"/>
              </a:ext>
            </a:extLst>
          </p:cNvPr>
          <p:cNvGrpSpPr>
            <a:grpSpLocks/>
          </p:cNvGrpSpPr>
          <p:nvPr/>
        </p:nvGrpSpPr>
        <p:grpSpPr bwMode="auto">
          <a:xfrm>
            <a:off x="2286000" y="2133600"/>
            <a:ext cx="1909763" cy="1676400"/>
            <a:chOff x="960" y="1344"/>
            <a:chExt cx="1203" cy="1056"/>
          </a:xfrm>
        </p:grpSpPr>
        <p:sp>
          <p:nvSpPr>
            <p:cNvPr id="5129" name="Rectangle 20">
              <a:extLst>
                <a:ext uri="{FF2B5EF4-FFF2-40B4-BE49-F238E27FC236}">
                  <a16:creationId xmlns:a16="http://schemas.microsoft.com/office/drawing/2014/main" id="{615D8A1A-B4A2-41CC-8ABD-9D4420A2F6B6}"/>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Optimization</a:t>
              </a:r>
            </a:p>
          </p:txBody>
        </p:sp>
        <p:grpSp>
          <p:nvGrpSpPr>
            <p:cNvPr id="5130" name="Group 21">
              <a:extLst>
                <a:ext uri="{FF2B5EF4-FFF2-40B4-BE49-F238E27FC236}">
                  <a16:creationId xmlns:a16="http://schemas.microsoft.com/office/drawing/2014/main" id="{3C334F0B-EC57-47AD-80ED-9B0C1648AD2D}"/>
                </a:ext>
              </a:extLst>
            </p:cNvPr>
            <p:cNvGrpSpPr>
              <a:grpSpLocks/>
            </p:cNvGrpSpPr>
            <p:nvPr/>
          </p:nvGrpSpPr>
          <p:grpSpPr bwMode="auto">
            <a:xfrm>
              <a:off x="960" y="1344"/>
              <a:ext cx="1203" cy="1056"/>
              <a:chOff x="960" y="1344"/>
              <a:chExt cx="1203" cy="1056"/>
            </a:xfrm>
          </p:grpSpPr>
          <p:sp>
            <p:nvSpPr>
              <p:cNvPr id="5131" name="Line 22">
                <a:extLst>
                  <a:ext uri="{FF2B5EF4-FFF2-40B4-BE49-F238E27FC236}">
                    <a16:creationId xmlns:a16="http://schemas.microsoft.com/office/drawing/2014/main" id="{483AA3CF-EDE7-4744-A2FD-3B9F36ADB59D}"/>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2" name="Line 23">
                <a:extLst>
                  <a:ext uri="{FF2B5EF4-FFF2-40B4-BE49-F238E27FC236}">
                    <a16:creationId xmlns:a16="http://schemas.microsoft.com/office/drawing/2014/main" id="{0DC165A4-B3F3-4915-9664-6A6F27A4854A}"/>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3" name="Line 24">
                <a:extLst>
                  <a:ext uri="{FF2B5EF4-FFF2-40B4-BE49-F238E27FC236}">
                    <a16:creationId xmlns:a16="http://schemas.microsoft.com/office/drawing/2014/main" id="{9C09E247-4151-4D3A-8D47-2ED8391BDFD1}"/>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4" name="Line 25">
                <a:extLst>
                  <a:ext uri="{FF2B5EF4-FFF2-40B4-BE49-F238E27FC236}">
                    <a16:creationId xmlns:a16="http://schemas.microsoft.com/office/drawing/2014/main" id="{900DA1D7-EB0B-4C3D-8940-D10A22FF5E9E}"/>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5" name="Line 26">
                <a:extLst>
                  <a:ext uri="{FF2B5EF4-FFF2-40B4-BE49-F238E27FC236}">
                    <a16:creationId xmlns:a16="http://schemas.microsoft.com/office/drawing/2014/main" id="{5C7B1051-9CA6-4CC3-9085-41B4541F785F}"/>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Developing the Model</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462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pPr marL="457200" indent="-457200"/>
            <a:r>
              <a:rPr lang="en-US" dirty="0"/>
              <a:t>Follow these steps to develop the model:</a:t>
            </a:r>
          </a:p>
          <a:p>
            <a:pPr marL="838200" lvl="1" indent="-381000">
              <a:buFontTx/>
              <a:buAutoNum type="arabicPeriod"/>
            </a:pPr>
            <a:r>
              <a:rPr lang="en-US" b="1" dirty="0"/>
              <a:t>Input values and range names</a:t>
            </a:r>
            <a:r>
              <a:rPr lang="en-US" dirty="0"/>
              <a:t>. Enter the inputs given.</a:t>
            </a:r>
          </a:p>
          <a:p>
            <a:pPr marL="838200" lvl="1" indent="-381000">
              <a:buFontTx/>
              <a:buAutoNum type="arabicPeriod"/>
            </a:pPr>
            <a:r>
              <a:rPr lang="en-US" b="1" dirty="0"/>
              <a:t>Ads purchased</a:t>
            </a:r>
            <a:r>
              <a:rPr lang="en-US" dirty="0"/>
              <a:t>. Enter </a:t>
            </a:r>
            <a:r>
              <a:rPr lang="en-US" i="1" dirty="0"/>
              <a:t>any</a:t>
            </a:r>
            <a:r>
              <a:rPr lang="en-US" dirty="0"/>
              <a:t> values in the </a:t>
            </a:r>
            <a:r>
              <a:rPr lang="en-US" dirty="0" err="1"/>
              <a:t>Number_ads_purchased</a:t>
            </a:r>
            <a:r>
              <a:rPr lang="en-US" dirty="0"/>
              <a:t> range.</a:t>
            </a:r>
          </a:p>
          <a:p>
            <a:pPr marL="838200" lvl="1" indent="-381000">
              <a:buFontTx/>
              <a:buAutoNum type="arabicPeriod"/>
            </a:pPr>
            <a:r>
              <a:rPr lang="en-US" b="1" dirty="0"/>
              <a:t>Exposures obtained</a:t>
            </a:r>
            <a:r>
              <a:rPr lang="en-US" dirty="0"/>
              <a:t>. Enter the formula </a:t>
            </a:r>
            <a:r>
              <a:rPr lang="en-US" b="1" dirty="0"/>
              <a:t>=SUMPRODUCT(B6:I6,Number_ads_purchased)</a:t>
            </a:r>
            <a:r>
              <a:rPr lang="en-US" dirty="0"/>
              <a:t> in cell B23 and copy it down to cell B28.</a:t>
            </a:r>
          </a:p>
          <a:p>
            <a:pPr marL="838200" lvl="1" indent="-381000">
              <a:buFontTx/>
              <a:buAutoNum type="arabicPeriod"/>
            </a:pPr>
            <a:r>
              <a:rPr lang="en-US" b="1" dirty="0"/>
              <a:t>Total cost</a:t>
            </a:r>
            <a:r>
              <a:rPr lang="en-US" dirty="0"/>
              <a:t>. In cell B31 enter the formula </a:t>
            </a:r>
            <a:r>
              <a:rPr lang="en-US" b="1" dirty="0"/>
              <a:t>=SUMPRODUCT(B14:I14,Number_ads_purchased)</a:t>
            </a:r>
          </a:p>
          <a:p>
            <a:pPr marL="457200" indent="-457200"/>
            <a:endParaRPr lang="en-US" dirty="0"/>
          </a:p>
          <a:p>
            <a:pPr marL="457200" indent="-457200"/>
            <a:r>
              <a:rPr lang="en-US" dirty="0"/>
              <a:t>The solution is not one that would be expected.</a:t>
            </a:r>
            <a:endParaRPr lang="en-US" b="1"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301940915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Sensitivity Analysis</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990600" y="1143000"/>
            <a:ext cx="7467600" cy="2653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lang="en-US" b="1" dirty="0"/>
          </a:p>
          <a:p>
            <a:r>
              <a:rPr lang="en-US" dirty="0"/>
              <a:t>Solver’s sensitivity report is enlightening for this solution.</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4" name="Picture 5" descr="Fig04_03">
            <a:extLst>
              <a:ext uri="{FF2B5EF4-FFF2-40B4-BE49-F238E27FC236}">
                <a16:creationId xmlns:a16="http://schemas.microsoft.com/office/drawing/2014/main" id="{DA8E2BBE-9AF1-4057-B13D-669DE63ACBBC}"/>
              </a:ext>
            </a:extLst>
          </p:cNvPr>
          <p:cNvPicPr>
            <a:picLocks noChangeAspect="1" noChangeArrowheads="1"/>
          </p:cNvPicPr>
          <p:nvPr/>
        </p:nvPicPr>
        <p:blipFill>
          <a:blip r:embed="rId3" cstate="print"/>
          <a:srcRect/>
          <a:stretch>
            <a:fillRect/>
          </a:stretch>
        </p:blipFill>
        <p:spPr bwMode="auto">
          <a:xfrm>
            <a:off x="1627188" y="1900558"/>
            <a:ext cx="6831012" cy="4119241"/>
          </a:xfrm>
          <a:prstGeom prst="rect">
            <a:avLst/>
          </a:prstGeom>
          <a:noFill/>
        </p:spPr>
      </p:pic>
    </p:spTree>
    <p:extLst>
      <p:ext uri="{BB962C8B-B14F-4D97-AF65-F5344CB8AC3E}">
        <p14:creationId xmlns:p14="http://schemas.microsoft.com/office/powerpoint/2010/main" val="2544537008"/>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AC02870-F289-4691-A653-37E4C0A100C2}"/>
              </a:ext>
            </a:extLst>
          </p:cNvPr>
          <p:cNvSpPr>
            <a:spLocks noGrp="1" noChangeArrowheads="1"/>
          </p:cNvSpPr>
          <p:nvPr>
            <p:ph type="title"/>
          </p:nvPr>
        </p:nvSpPr>
        <p:spPr>
          <a:xfrm>
            <a:off x="990600" y="228600"/>
            <a:ext cx="7543800" cy="838200"/>
          </a:xfrm>
          <a:noFill/>
        </p:spPr>
        <p:txBody>
          <a:bodyPr/>
          <a:lstStyle/>
          <a:p>
            <a:r>
              <a:rPr lang="en-US" sz="1800" dirty="0">
                <a:solidFill>
                  <a:schemeClr val="tx1"/>
                </a:solidFill>
              </a:rPr>
              <a:t>Decision Support System</a:t>
            </a:r>
            <a:endParaRPr lang="en-US" altLang="en-US" sz="1800" dirty="0">
              <a:solidFill>
                <a:schemeClr val="tx1"/>
              </a:solidFill>
            </a:endParaRPr>
          </a:p>
        </p:txBody>
      </p:sp>
      <p:sp>
        <p:nvSpPr>
          <p:cNvPr id="13315" name="Text Box 3">
            <a:extLst>
              <a:ext uri="{FF2B5EF4-FFF2-40B4-BE49-F238E27FC236}">
                <a16:creationId xmlns:a16="http://schemas.microsoft.com/office/drawing/2014/main" id="{A9590481-5D92-4098-A50D-091D624C3ADF}"/>
              </a:ext>
            </a:extLst>
          </p:cNvPr>
          <p:cNvSpPr txBox="1">
            <a:spLocks noChangeArrowheads="1"/>
          </p:cNvSpPr>
          <p:nvPr/>
        </p:nvSpPr>
        <p:spPr bwMode="auto">
          <a:xfrm>
            <a:off x="1028700" y="1194542"/>
            <a:ext cx="7467600" cy="4468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Many people who are not experts need to use models. </a:t>
            </a:r>
          </a:p>
          <a:p>
            <a:r>
              <a:rPr lang="en-US" dirty="0"/>
              <a:t>It is useful to provide these users with a </a:t>
            </a:r>
            <a:r>
              <a:rPr lang="en-US" b="1" dirty="0"/>
              <a:t>decision support system </a:t>
            </a:r>
            <a:r>
              <a:rPr lang="en-US" dirty="0"/>
              <a:t>(DSS) that can help them solve problems without having to worry about technical details.</a:t>
            </a:r>
          </a:p>
          <a:p>
            <a:r>
              <a:rPr lang="en-US" dirty="0"/>
              <a:t>The users sees a “front end” and a “back end”. </a:t>
            </a:r>
          </a:p>
          <a:p>
            <a:pPr lvl="1"/>
            <a:r>
              <a:rPr lang="en-US" dirty="0"/>
              <a:t>The front end allows them to select input values. </a:t>
            </a:r>
          </a:p>
          <a:p>
            <a:pPr lvl="1"/>
            <a:r>
              <a:rPr lang="en-US" dirty="0"/>
              <a:t>The back end then produces a report that explains the optimal policy in nontechnical terms.</a:t>
            </a:r>
          </a:p>
          <a:p>
            <a:r>
              <a:rPr lang="en-US" dirty="0"/>
              <a:t>A “front-end” for a problem similar to the Pigskin model.</a:t>
            </a:r>
          </a:p>
          <a:p>
            <a:endParaRPr lang="en-US" dirty="0"/>
          </a:p>
          <a:p>
            <a:endParaRPr 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4" name="Picture 5" descr="fig03_34">
            <a:extLst>
              <a:ext uri="{FF2B5EF4-FFF2-40B4-BE49-F238E27FC236}">
                <a16:creationId xmlns:a16="http://schemas.microsoft.com/office/drawing/2014/main" id="{86735B2E-95EA-4333-B539-88ACD680A64F}"/>
              </a:ext>
            </a:extLst>
          </p:cNvPr>
          <p:cNvPicPr>
            <a:picLocks noChangeAspect="1" noChangeArrowheads="1"/>
          </p:cNvPicPr>
          <p:nvPr/>
        </p:nvPicPr>
        <p:blipFill>
          <a:blip r:embed="rId3" cstate="print"/>
          <a:srcRect/>
          <a:stretch>
            <a:fillRect/>
          </a:stretch>
        </p:blipFill>
        <p:spPr bwMode="auto">
          <a:xfrm>
            <a:off x="662401" y="3876261"/>
            <a:ext cx="4405313" cy="2228850"/>
          </a:xfrm>
          <a:prstGeom prst="rect">
            <a:avLst/>
          </a:prstGeom>
          <a:noFill/>
        </p:spPr>
      </p:pic>
      <p:pic>
        <p:nvPicPr>
          <p:cNvPr id="5" name="Picture 6" descr="fig03_35">
            <a:extLst>
              <a:ext uri="{FF2B5EF4-FFF2-40B4-BE49-F238E27FC236}">
                <a16:creationId xmlns:a16="http://schemas.microsoft.com/office/drawing/2014/main" id="{D73ABFBC-FEB4-4239-BEBD-9536ED6A37DB}"/>
              </a:ext>
            </a:extLst>
          </p:cNvPr>
          <p:cNvPicPr>
            <a:picLocks noChangeAspect="1" noChangeArrowheads="1"/>
          </p:cNvPicPr>
          <p:nvPr/>
        </p:nvPicPr>
        <p:blipFill>
          <a:blip r:embed="rId4" cstate="print"/>
          <a:srcRect/>
          <a:stretch>
            <a:fillRect/>
          </a:stretch>
        </p:blipFill>
        <p:spPr bwMode="auto">
          <a:xfrm>
            <a:off x="5434013" y="3886200"/>
            <a:ext cx="3438525" cy="1438275"/>
          </a:xfrm>
          <a:prstGeom prst="rect">
            <a:avLst/>
          </a:prstGeom>
          <a:noFill/>
        </p:spPr>
      </p:pic>
    </p:spTree>
    <p:extLst>
      <p:ext uri="{BB962C8B-B14F-4D97-AF65-F5344CB8AC3E}">
        <p14:creationId xmlns:p14="http://schemas.microsoft.com/office/powerpoint/2010/main" val="113756162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501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Common elements of all optimization problems</a:t>
            </a:r>
          </a:p>
          <a:p>
            <a:endParaRPr lang="en-US" dirty="0"/>
          </a:p>
          <a:p>
            <a:pPr lvl="1"/>
            <a:r>
              <a:rPr lang="en-US" b="1" dirty="0"/>
              <a:t>Decision Variables</a:t>
            </a:r>
            <a:r>
              <a:rPr lang="en-US" dirty="0"/>
              <a:t> - the variables whose values the decision maker is allowed to choose.</a:t>
            </a:r>
          </a:p>
          <a:p>
            <a:pPr lvl="1"/>
            <a:r>
              <a:rPr lang="en-US" b="1" dirty="0"/>
              <a:t>Objective Function </a:t>
            </a:r>
            <a:r>
              <a:rPr lang="en-US" dirty="0"/>
              <a:t> - value that is to be optimized – maximized or minimized</a:t>
            </a:r>
          </a:p>
          <a:p>
            <a:pPr lvl="1"/>
            <a:r>
              <a:rPr lang="en-US" b="1" dirty="0"/>
              <a:t>Constraints </a:t>
            </a:r>
            <a:r>
              <a:rPr lang="en-US" dirty="0"/>
              <a:t>that must be satisfied</a:t>
            </a:r>
          </a:p>
          <a:p>
            <a:endParaRPr lang="en-US" dirty="0"/>
          </a:p>
          <a:p>
            <a:r>
              <a:rPr lang="en-US" dirty="0"/>
              <a:t>Excel terminology for optimization</a:t>
            </a:r>
          </a:p>
          <a:p>
            <a:endParaRPr lang="en-US" dirty="0"/>
          </a:p>
          <a:p>
            <a:pPr lvl="1"/>
            <a:r>
              <a:rPr lang="en-US" dirty="0"/>
              <a:t>Decision variables = </a:t>
            </a:r>
            <a:r>
              <a:rPr lang="en-US" b="1" dirty="0"/>
              <a:t>changing cells</a:t>
            </a:r>
          </a:p>
          <a:p>
            <a:pPr lvl="1"/>
            <a:r>
              <a:rPr lang="en-US" dirty="0"/>
              <a:t>Objective = </a:t>
            </a:r>
            <a:r>
              <a:rPr lang="en-US" b="1" dirty="0"/>
              <a:t>target cell</a:t>
            </a:r>
          </a:p>
          <a:p>
            <a:pPr lvl="1"/>
            <a:r>
              <a:rPr lang="en-US" b="1" dirty="0"/>
              <a:t>Constraints</a:t>
            </a:r>
            <a:r>
              <a:rPr lang="en-US" dirty="0"/>
              <a:t> impose restrictions on the values in the changing cells.</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br>
              <a:rPr lang="en-US" altLang="en-US" sz="1800" dirty="0">
                <a:solidFill>
                  <a:schemeClr val="tx1"/>
                </a:solidFill>
              </a:rPr>
            </a:br>
            <a:r>
              <a:rPr lang="en-US" altLang="en-US" sz="1800" dirty="0">
                <a:solidFill>
                  <a:schemeClr val="tx1"/>
                </a:solidFill>
              </a:rPr>
              <a:t>- </a:t>
            </a:r>
            <a:r>
              <a:rPr lang="en-US" sz="1400" b="1" dirty="0"/>
              <a:t>Feasible solution</a:t>
            </a:r>
            <a:r>
              <a:rPr lang="en-US" sz="1400" dirty="0"/>
              <a:t> </a:t>
            </a:r>
            <a:endParaRPr lang="en-US" altLang="en-US" sz="1800" dirty="0">
              <a:solidFill>
                <a:schemeClr val="tx1"/>
              </a:solidFill>
            </a:endParaRP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4899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 common form for a constraint is </a:t>
            </a:r>
            <a:r>
              <a:rPr lang="en-US" b="1" dirty="0"/>
              <a:t>nonnegativity</a:t>
            </a:r>
          </a:p>
          <a:p>
            <a:endParaRPr lang="en-US" b="1" dirty="0"/>
          </a:p>
          <a:p>
            <a:r>
              <a:rPr lang="en-US" b="1" dirty="0"/>
              <a:t>Nonnegativity</a:t>
            </a:r>
            <a:r>
              <a:rPr lang="en-US" dirty="0"/>
              <a:t> constraints imply that changing cells must contain nonnegative values.</a:t>
            </a:r>
          </a:p>
          <a:p>
            <a:endParaRPr lang="en-US" dirty="0"/>
          </a:p>
          <a:p>
            <a:r>
              <a:rPr lang="en-US" dirty="0"/>
              <a:t>Two steps in solving an optimization problem.</a:t>
            </a:r>
          </a:p>
          <a:p>
            <a:pPr lvl="1"/>
            <a:r>
              <a:rPr lang="en-US" b="1" dirty="0"/>
              <a:t>Model development</a:t>
            </a:r>
            <a:r>
              <a:rPr lang="en-US" dirty="0"/>
              <a:t> – decide what the decision variables are, what the objective is, which constraints are required and how everything fits together</a:t>
            </a:r>
          </a:p>
          <a:p>
            <a:pPr lvl="1"/>
            <a:r>
              <a:rPr lang="en-US" b="1" dirty="0"/>
              <a:t>Optimize</a:t>
            </a:r>
            <a:r>
              <a:rPr lang="en-US" dirty="0"/>
              <a:t> – systematically choose the values of the decision variables that make the objective as large or small as possible and cause all of the constraints to be satisfied.</a:t>
            </a:r>
            <a:endParaRPr lang="en-US" b="1" dirty="0"/>
          </a:p>
          <a:p>
            <a:endParaRPr lang="en-US" dirty="0"/>
          </a:p>
          <a:p>
            <a:r>
              <a:rPr lang="en-US" dirty="0"/>
              <a:t>A </a:t>
            </a:r>
            <a:r>
              <a:rPr lang="en-US" b="1" dirty="0"/>
              <a:t>feasible solution</a:t>
            </a:r>
            <a:r>
              <a:rPr lang="en-US" dirty="0"/>
              <a:t> is any set of values of the decision variables that satisfies all of the constraints.</a:t>
            </a:r>
          </a:p>
          <a:p>
            <a:endParaRPr lang="en-US" dirty="0"/>
          </a:p>
          <a:p>
            <a:r>
              <a:rPr lang="en-US" dirty="0"/>
              <a:t>The set of all feasible solutions is called the </a:t>
            </a:r>
            <a:r>
              <a:rPr lang="en-US" b="1" dirty="0"/>
              <a:t>feasible region</a:t>
            </a:r>
            <a:r>
              <a:rPr lang="en-US" dirty="0"/>
              <a: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8794497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Optimization</a:t>
            </a:r>
            <a:br>
              <a:rPr lang="en-US" altLang="en-US" sz="1800" dirty="0">
                <a:solidFill>
                  <a:schemeClr val="tx1"/>
                </a:solidFill>
              </a:rPr>
            </a:br>
            <a:r>
              <a:rPr lang="en-US" altLang="en-US" sz="1800" dirty="0">
                <a:solidFill>
                  <a:schemeClr val="tx1"/>
                </a:solidFill>
              </a:rPr>
              <a:t>- </a:t>
            </a:r>
            <a:r>
              <a:rPr lang="en-US" sz="1400" b="1" dirty="0"/>
              <a:t>Infeasible solution </a:t>
            </a:r>
            <a:endParaRPr lang="en-US" altLang="en-US" sz="1800" dirty="0">
              <a:solidFill>
                <a:schemeClr val="tx1"/>
              </a:solidFill>
            </a:endParaRP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598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An </a:t>
            </a:r>
            <a:r>
              <a:rPr lang="en-US" b="1" dirty="0"/>
              <a:t>infeasible solution </a:t>
            </a:r>
            <a:r>
              <a:rPr lang="en-US" dirty="0"/>
              <a:t>is a solution where at least one constraint is not satisfied.</a:t>
            </a:r>
          </a:p>
          <a:p>
            <a:endParaRPr lang="en-US" dirty="0"/>
          </a:p>
          <a:p>
            <a:r>
              <a:rPr lang="en-US" dirty="0"/>
              <a:t>The </a:t>
            </a:r>
            <a:r>
              <a:rPr lang="en-US" b="1" dirty="0"/>
              <a:t>optimal solution</a:t>
            </a:r>
            <a:r>
              <a:rPr lang="en-US" dirty="0"/>
              <a:t> is the feasible solution that optimizes the objective.</a:t>
            </a:r>
          </a:p>
          <a:p>
            <a:endParaRPr lang="en-US" dirty="0"/>
          </a:p>
          <a:p>
            <a:r>
              <a:rPr lang="en-US" dirty="0"/>
              <a:t>An </a:t>
            </a:r>
            <a:r>
              <a:rPr lang="en-US" b="1" dirty="0"/>
              <a:t>algorithm</a:t>
            </a:r>
            <a:r>
              <a:rPr lang="en-US" dirty="0"/>
              <a:t> is basically a “plan of attack”. It is a prescription for carrying out the steps required to achieve some goal.</a:t>
            </a:r>
          </a:p>
          <a:p>
            <a:endParaRPr lang="en-US" dirty="0"/>
          </a:p>
          <a:p>
            <a:r>
              <a:rPr lang="en-US" dirty="0"/>
              <a:t>The </a:t>
            </a:r>
            <a:r>
              <a:rPr lang="en-US" b="1" dirty="0"/>
              <a:t>simplex method</a:t>
            </a:r>
            <a:r>
              <a:rPr lang="en-US" dirty="0"/>
              <a:t> is an algorithm that is suitable for linear models.</a:t>
            </a:r>
          </a:p>
          <a:p>
            <a:endParaRPr lang="en-US" dirty="0"/>
          </a:p>
          <a:p>
            <a:r>
              <a:rPr lang="en-US" dirty="0"/>
              <a:t>Excel’s Solver tool finds the best feasible solution with the most suitable algorithm.</a:t>
            </a:r>
          </a:p>
          <a:p>
            <a:endParaRPr lang="en-US" dirty="0"/>
          </a:p>
          <a:p>
            <a:r>
              <a:rPr lang="en-US" dirty="0"/>
              <a:t>There is really a </a:t>
            </a:r>
            <a:r>
              <a:rPr lang="en-US" i="1" dirty="0"/>
              <a:t>third</a:t>
            </a:r>
            <a:r>
              <a:rPr lang="en-US" dirty="0"/>
              <a:t> step in the optimization process: </a:t>
            </a:r>
            <a:r>
              <a:rPr lang="en-US" b="1" dirty="0"/>
              <a:t>sensitivity analysis</a:t>
            </a:r>
            <a:r>
              <a:rPr lang="en-US" dirty="0"/>
              <a:t>. This step allows us to ask a number of what-if questions about the completed model.</a:t>
            </a:r>
          </a:p>
          <a:p>
            <a:pPr marL="457200" lvl="1" indent="0" eaLnBrk="1" hangingPunct="1">
              <a:buClr>
                <a:schemeClr val="accent2"/>
              </a:buClr>
              <a:buSzPct val="80000"/>
              <a:buNone/>
            </a:pPr>
            <a:endParaRPr lang="en-US" altLang="en-US" dirty="0"/>
          </a:p>
          <a:p>
            <a:pPr marL="457200" lvl="1" indent="0" eaLnBrk="1" hangingPunct="1">
              <a:buClr>
                <a:schemeClr val="accent2"/>
              </a:buClr>
              <a:buSzPct val="80000"/>
              <a:buNone/>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283923081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Two Variable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1013791" y="1219200"/>
            <a:ext cx="7467600" cy="344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Maggie decided she must plan her desserts carefully. Maggie will allow herself no more than 450 calories and 25 grams of fat in her daily desserts. She requires at least 120 grams of desserts a day. Each dessert also has a “taste index”.</a:t>
            </a:r>
          </a:p>
          <a:p>
            <a:endParaRPr lang="en-US" dirty="0"/>
          </a:p>
          <a:p>
            <a:r>
              <a:rPr lang="en-US" dirty="0"/>
              <a:t>What should her daily dessert plan be to stay within her constraints and maximizes the total taste index of her dessert?</a:t>
            </a:r>
          </a:p>
          <a:p>
            <a:endParaRPr lang="en-US" dirty="0"/>
          </a:p>
          <a:p>
            <a:r>
              <a:rPr lang="en-US" dirty="0"/>
              <a:t>First step is to identify appropriate decision variables, the appropriate objective, the constraints and the relationships between them.</a:t>
            </a:r>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35828271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Algebraic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100000"/>
              </a:spcBef>
            </a:pPr>
            <a:r>
              <a:rPr lang="en-US" dirty="0"/>
              <a:t>Identify the decision variable, write expressions from the total taste index and the constraints in terms of the </a:t>
            </a:r>
            <a:r>
              <a:rPr lang="en-US" i="1" dirty="0"/>
              <a:t>x’s</a:t>
            </a:r>
            <a:r>
              <a:rPr lang="en-US" dirty="0"/>
              <a:t>. Then add explicit constraints to ensure that the </a:t>
            </a:r>
            <a:r>
              <a:rPr lang="en-US" i="1" dirty="0"/>
              <a:t>x’s</a:t>
            </a:r>
            <a:r>
              <a:rPr lang="en-US" dirty="0"/>
              <a:t> are nonnegative.</a:t>
            </a:r>
          </a:p>
          <a:p>
            <a:pPr algn="ctr">
              <a:spcBef>
                <a:spcPct val="100000"/>
              </a:spcBef>
              <a:buFont typeface="Monotype Sorts" pitchFamily="2" charset="2"/>
              <a:buNone/>
            </a:pPr>
            <a:r>
              <a:rPr lang="en-US" dirty="0"/>
              <a:t>Maximize 37(85)</a:t>
            </a:r>
            <a:r>
              <a:rPr lang="en-US" i="1" dirty="0"/>
              <a:t>x</a:t>
            </a:r>
            <a:r>
              <a:rPr lang="en-US" baseline="-25000" dirty="0"/>
              <a:t>1</a:t>
            </a:r>
            <a:r>
              <a:rPr lang="en-US" dirty="0"/>
              <a:t> +65(95)</a:t>
            </a:r>
            <a:r>
              <a:rPr lang="en-US" i="1" dirty="0"/>
              <a:t>x</a:t>
            </a:r>
            <a:r>
              <a:rPr lang="en-US" baseline="-25000" dirty="0"/>
              <a:t>2</a:t>
            </a:r>
            <a:br>
              <a:rPr lang="en-US" dirty="0"/>
            </a:br>
            <a:r>
              <a:rPr lang="en-US" dirty="0"/>
              <a:t>Subject to:</a:t>
            </a:r>
            <a:br>
              <a:rPr lang="en-US" dirty="0"/>
            </a:br>
            <a:r>
              <a:rPr lang="en-US" dirty="0"/>
              <a:t>120</a:t>
            </a:r>
            <a:r>
              <a:rPr lang="en-US" i="1" dirty="0"/>
              <a:t>x</a:t>
            </a:r>
            <a:r>
              <a:rPr lang="en-US" baseline="-25000" dirty="0"/>
              <a:t>1</a:t>
            </a:r>
            <a:r>
              <a:rPr lang="en-US" dirty="0"/>
              <a:t>+160</a:t>
            </a:r>
            <a:r>
              <a:rPr lang="en-US" i="1" dirty="0"/>
              <a:t>x</a:t>
            </a:r>
            <a:r>
              <a:rPr lang="en-US" baseline="-25000" dirty="0"/>
              <a:t>2</a:t>
            </a:r>
            <a:r>
              <a:rPr lang="en-US" dirty="0">
                <a:cs typeface="Arial" charset="0"/>
              </a:rPr>
              <a:t>≤450</a:t>
            </a:r>
            <a:br>
              <a:rPr lang="en-US" dirty="0">
                <a:cs typeface="Arial" charset="0"/>
              </a:rPr>
            </a:br>
            <a:r>
              <a:rPr lang="en-US" dirty="0">
                <a:cs typeface="Arial" charset="0"/>
              </a:rPr>
              <a:t>5</a:t>
            </a:r>
            <a:r>
              <a:rPr lang="en-US" i="1" dirty="0">
                <a:cs typeface="Arial" charset="0"/>
              </a:rPr>
              <a:t>x</a:t>
            </a:r>
            <a:r>
              <a:rPr lang="en-US" baseline="-25000" dirty="0">
                <a:cs typeface="Arial" charset="0"/>
              </a:rPr>
              <a:t>1</a:t>
            </a:r>
            <a:r>
              <a:rPr lang="en-US" dirty="0">
                <a:cs typeface="Arial" charset="0"/>
              </a:rPr>
              <a:t>+10</a:t>
            </a:r>
            <a:r>
              <a:rPr lang="en-US" i="1" dirty="0">
                <a:cs typeface="Arial" charset="0"/>
              </a:rPr>
              <a:t>x</a:t>
            </a:r>
            <a:r>
              <a:rPr lang="en-US" baseline="-25000" dirty="0">
                <a:cs typeface="Arial" charset="0"/>
              </a:rPr>
              <a:t>2</a:t>
            </a:r>
            <a:r>
              <a:rPr lang="en-US" dirty="0">
                <a:cs typeface="Arial" charset="0"/>
              </a:rPr>
              <a:t>≤25</a:t>
            </a:r>
            <a:br>
              <a:rPr lang="en-US" dirty="0">
                <a:cs typeface="Arial" charset="0"/>
              </a:rPr>
            </a:br>
            <a:r>
              <a:rPr lang="en-US" dirty="0">
                <a:cs typeface="Arial" charset="0"/>
              </a:rPr>
              <a:t>37</a:t>
            </a:r>
            <a:r>
              <a:rPr lang="en-US" i="1" dirty="0">
                <a:cs typeface="Arial" charset="0"/>
              </a:rPr>
              <a:t>x</a:t>
            </a:r>
            <a:r>
              <a:rPr lang="en-US" baseline="-25000" dirty="0">
                <a:cs typeface="Arial" charset="0"/>
              </a:rPr>
              <a:t>1</a:t>
            </a:r>
            <a:r>
              <a:rPr lang="en-US" dirty="0">
                <a:cs typeface="Arial" charset="0"/>
              </a:rPr>
              <a:t>+65</a:t>
            </a:r>
            <a:r>
              <a:rPr lang="en-US" i="1" dirty="0">
                <a:cs typeface="Arial" charset="0"/>
              </a:rPr>
              <a:t>x</a:t>
            </a:r>
            <a:r>
              <a:rPr lang="en-US" baseline="-25000" dirty="0">
                <a:cs typeface="Arial" charset="0"/>
              </a:rPr>
              <a:t>2</a:t>
            </a:r>
            <a:r>
              <a:rPr lang="en-US" dirty="0">
                <a:cs typeface="Arial" charset="0"/>
              </a:rPr>
              <a:t>≥120</a:t>
            </a:r>
            <a:br>
              <a:rPr lang="en-US" dirty="0">
                <a:cs typeface="Arial" charset="0"/>
              </a:rPr>
            </a:br>
            <a:r>
              <a:rPr lang="en-US" i="1" dirty="0">
                <a:cs typeface="Arial" charset="0"/>
              </a:rPr>
              <a:t>x</a:t>
            </a:r>
            <a:r>
              <a:rPr lang="en-US" baseline="-25000" dirty="0">
                <a:cs typeface="Arial" charset="0"/>
              </a:rPr>
              <a:t>1</a:t>
            </a:r>
            <a:r>
              <a:rPr lang="en-US" dirty="0">
                <a:cs typeface="Arial" charset="0"/>
              </a:rPr>
              <a:t>,</a:t>
            </a:r>
            <a:r>
              <a:rPr lang="en-US" i="1" dirty="0">
                <a:cs typeface="Arial" charset="0"/>
              </a:rPr>
              <a:t>x</a:t>
            </a:r>
            <a:r>
              <a:rPr lang="en-US" baseline="-25000" dirty="0">
                <a:cs typeface="Arial" charset="0"/>
              </a:rPr>
              <a:t>2</a:t>
            </a:r>
            <a:r>
              <a:rPr lang="en-US" dirty="0">
                <a:cs typeface="Arial" charset="0"/>
              </a:rPr>
              <a:t> ≥ 0</a:t>
            </a:r>
          </a:p>
          <a:p>
            <a:pPr eaLnBrk="1" hangingPunct="1">
              <a:spcBef>
                <a:spcPct val="0"/>
              </a:spcBef>
            </a:pPr>
            <a:endParaRPr lang="en-US" altLang="en-US" dirty="0"/>
          </a:p>
        </p:txBody>
      </p:sp>
    </p:spTree>
    <p:extLst>
      <p:ext uri="{BB962C8B-B14F-4D97-AF65-F5344CB8AC3E}">
        <p14:creationId xmlns:p14="http://schemas.microsoft.com/office/powerpoint/2010/main" val="424335473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Graphical Model</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543800" cy="3736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When there are only two decision variables the problem can be solved graphically.</a:t>
            </a:r>
          </a:p>
          <a:p>
            <a:endParaRPr lang="en-US" dirty="0"/>
          </a:p>
          <a:p>
            <a:r>
              <a:rPr lang="en-US" dirty="0"/>
              <a:t>To graph this, consider the associate equality (120</a:t>
            </a:r>
            <a:r>
              <a:rPr lang="en-US" i="1" dirty="0"/>
              <a:t>x</a:t>
            </a:r>
            <a:r>
              <a:rPr lang="en-US" baseline="-25000" dirty="0"/>
              <a:t>1</a:t>
            </a:r>
            <a:r>
              <a:rPr lang="en-US" dirty="0"/>
              <a:t>+160</a:t>
            </a:r>
            <a:r>
              <a:rPr lang="en-US" i="1" dirty="0"/>
              <a:t>x</a:t>
            </a:r>
            <a:r>
              <a:rPr lang="en-US" baseline="-25000" dirty="0"/>
              <a:t>2</a:t>
            </a:r>
            <a:r>
              <a:rPr lang="en-US" dirty="0">
                <a:cs typeface="Arial" charset="0"/>
              </a:rPr>
              <a:t>=450) and find where the associated line crosses the axes.</a:t>
            </a:r>
          </a:p>
          <a:p>
            <a:endParaRPr lang="en-US" dirty="0">
              <a:cs typeface="Arial" charset="0"/>
            </a:endParaRPr>
          </a:p>
          <a:p>
            <a:r>
              <a:rPr lang="en-US" dirty="0">
                <a:cs typeface="Arial" charset="0"/>
              </a:rPr>
              <a:t>Graph the constraints on the figure as shown on the next slide.</a:t>
            </a:r>
          </a:p>
          <a:p>
            <a:endParaRPr lang="en-US" dirty="0"/>
          </a:p>
          <a:p>
            <a:r>
              <a:rPr lang="en-US" dirty="0"/>
              <a:t>To see which feasible point maximizes the objective, draw a sequence of lines where, for each, the objective is a constant.</a:t>
            </a:r>
          </a:p>
          <a:p>
            <a:endParaRPr lang="en-US" dirty="0"/>
          </a:p>
          <a:p>
            <a:r>
              <a:rPr lang="en-US" dirty="0"/>
              <a:t>The last feasible point that it touches is the optimal point.</a:t>
            </a:r>
          </a:p>
          <a:p>
            <a:endParaRPr lang="en-US" altLang="en-US" dirty="0"/>
          </a:p>
        </p:txBody>
      </p:sp>
    </p:spTree>
    <p:extLst>
      <p:ext uri="{BB962C8B-B14F-4D97-AF65-F5344CB8AC3E}">
        <p14:creationId xmlns:p14="http://schemas.microsoft.com/office/powerpoint/2010/main" val="835429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 1 </a:t>
            </a:r>
            <a:br>
              <a:rPr lang="en-US" altLang="en-US" sz="1800" dirty="0">
                <a:solidFill>
                  <a:schemeClr val="tx1"/>
                </a:solidFill>
              </a:rPr>
            </a:br>
            <a:r>
              <a:rPr lang="en-US" altLang="en-US" sz="1800" dirty="0">
                <a:solidFill>
                  <a:schemeClr val="tx1"/>
                </a:solidFill>
              </a:rPr>
              <a:t>- </a:t>
            </a:r>
            <a:r>
              <a:rPr lang="en-US" sz="1800" dirty="0"/>
              <a:t>Graphical Model</a:t>
            </a:r>
            <a:endParaRPr lang="en-US" altLang="en-US" sz="1800" dirty="0">
              <a:solidFill>
                <a:schemeClr val="tx1"/>
              </a:solidFill>
            </a:endParaRPr>
          </a:p>
        </p:txBody>
      </p:sp>
      <p:pic>
        <p:nvPicPr>
          <p:cNvPr id="4" name="Picture 5" descr="Fig03_01">
            <a:extLst>
              <a:ext uri="{FF2B5EF4-FFF2-40B4-BE49-F238E27FC236}">
                <a16:creationId xmlns:a16="http://schemas.microsoft.com/office/drawing/2014/main" id="{20AF2618-B9BE-48D3-9569-8181BE114C0D}"/>
              </a:ext>
            </a:extLst>
          </p:cNvPr>
          <p:cNvPicPr>
            <a:picLocks noChangeAspect="1" noChangeArrowheads="1"/>
          </p:cNvPicPr>
          <p:nvPr/>
        </p:nvPicPr>
        <p:blipFill>
          <a:blip r:embed="rId3" cstate="print"/>
          <a:srcRect/>
          <a:stretch>
            <a:fillRect/>
          </a:stretch>
        </p:blipFill>
        <p:spPr bwMode="auto">
          <a:xfrm>
            <a:off x="685801" y="1219200"/>
            <a:ext cx="8153399" cy="4953000"/>
          </a:xfrm>
          <a:prstGeom prst="rect">
            <a:avLst/>
          </a:prstGeom>
          <a:noFill/>
        </p:spPr>
      </p:pic>
    </p:spTree>
    <p:extLst>
      <p:ext uri="{BB962C8B-B14F-4D97-AF65-F5344CB8AC3E}">
        <p14:creationId xmlns:p14="http://schemas.microsoft.com/office/powerpoint/2010/main" val="2741500769"/>
      </p:ext>
    </p:extLst>
  </p:cSld>
  <p:clrMapOvr>
    <a:masterClrMapping/>
  </p:clrMapOvr>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10878</TotalTime>
  <Words>1448</Words>
  <Application>Microsoft Office PowerPoint</Application>
  <PresentationFormat>On-screen Show (4:3)</PresentationFormat>
  <Paragraphs>183</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 Narrow</vt:lpstr>
      <vt:lpstr>Monotype Sorts</vt:lpstr>
      <vt:lpstr>Wingdings</vt:lpstr>
      <vt:lpstr>Default Design</vt:lpstr>
      <vt:lpstr>MGT 4140  Business Modeling  Introduction to Optimization  Feb 21, 2022</vt:lpstr>
      <vt:lpstr>Agenda</vt:lpstr>
      <vt:lpstr>Optimization</vt:lpstr>
      <vt:lpstr>Optimization - Feasible solution </vt:lpstr>
      <vt:lpstr>Optimization - Infeasible solution </vt:lpstr>
      <vt:lpstr>Example 1  - Two Variable Model</vt:lpstr>
      <vt:lpstr>Example 1  - Algebraic Model</vt:lpstr>
      <vt:lpstr>Example 1  - Graphical Model</vt:lpstr>
      <vt:lpstr>Example 1  - Graphical Model</vt:lpstr>
      <vt:lpstr>Example 1  - Spreadsheet Model</vt:lpstr>
      <vt:lpstr>Example 1  - Spreadsheet Model</vt:lpstr>
      <vt:lpstr>Example 1  - Spreadsheet Model</vt:lpstr>
      <vt:lpstr>Agenda</vt:lpstr>
      <vt:lpstr>Sensitivity Analysis</vt:lpstr>
      <vt:lpstr>Sensitivity Analysis</vt:lpstr>
      <vt:lpstr>Sensitivity Analysis - Infeasibility and Unboundedness</vt:lpstr>
      <vt:lpstr>Agenda</vt:lpstr>
      <vt:lpstr>Advertising Model</vt:lpstr>
      <vt:lpstr>Advertising Model</vt:lpstr>
      <vt:lpstr>Developing the Model</vt:lpstr>
      <vt:lpstr>Sensitivity Analysis</vt:lpstr>
      <vt:lpstr>Decision Support System</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274</cp:revision>
  <cp:lastPrinted>2001-07-26T14:32:14Z</cp:lastPrinted>
  <dcterms:created xsi:type="dcterms:W3CDTF">2000-07-14T01:17:56Z</dcterms:created>
  <dcterms:modified xsi:type="dcterms:W3CDTF">2021-12-22T03:04:45Z</dcterms:modified>
</cp:coreProperties>
</file>