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4"/>
  </p:notesMasterIdLst>
  <p:handoutMasterIdLst>
    <p:handoutMasterId r:id="rId25"/>
  </p:handoutMasterIdLst>
  <p:sldIdLst>
    <p:sldId id="1360" r:id="rId2"/>
    <p:sldId id="1440" r:id="rId3"/>
    <p:sldId id="1506" r:id="rId4"/>
    <p:sldId id="1514" r:id="rId5"/>
    <p:sldId id="1513" r:id="rId6"/>
    <p:sldId id="1515" r:id="rId7"/>
    <p:sldId id="1516" r:id="rId8"/>
    <p:sldId id="1517" r:id="rId9"/>
    <p:sldId id="1519" r:id="rId10"/>
    <p:sldId id="1520" r:id="rId11"/>
    <p:sldId id="1518" r:id="rId12"/>
    <p:sldId id="1459" r:id="rId13"/>
    <p:sldId id="1524" r:id="rId14"/>
    <p:sldId id="1521" r:id="rId15"/>
    <p:sldId id="1522" r:id="rId16"/>
    <p:sldId id="1523" r:id="rId17"/>
    <p:sldId id="1525" r:id="rId18"/>
    <p:sldId id="1526" r:id="rId19"/>
    <p:sldId id="1512" r:id="rId20"/>
    <p:sldId id="1498" r:id="rId21"/>
    <p:sldId id="1527" r:id="rId22"/>
    <p:sldId id="1528" r:id="rId23"/>
  </p:sldIdLst>
  <p:sldSz cx="9144000" cy="6858000" type="screen4x3"/>
  <p:notesSz cx="6980238" cy="9236075"/>
  <p:defaultTextStyle>
    <a:defPPr>
      <a:defRPr lang="en-US"/>
    </a:defPPr>
    <a:lvl1pPr algn="l" rtl="0" eaLnBrk="0" fontAlgn="base" hangingPunct="0">
      <a:spcBef>
        <a:spcPct val="0"/>
      </a:spcBef>
      <a:spcAft>
        <a:spcPct val="0"/>
      </a:spcAft>
      <a:defRPr sz="16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16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16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16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1600" kern="1200">
        <a:solidFill>
          <a:schemeClr val="tx1"/>
        </a:solidFill>
        <a:latin typeface="Arial" panose="020B0604020202020204" pitchFamily="34" charset="0"/>
        <a:ea typeface="+mn-ea"/>
        <a:cs typeface="+mn-cs"/>
      </a:defRPr>
    </a:lvl5pPr>
    <a:lvl6pPr marL="2286000" algn="l" defTabSz="914400" rtl="0" eaLnBrk="1" latinLnBrk="0" hangingPunct="1">
      <a:defRPr sz="1600" kern="1200">
        <a:solidFill>
          <a:schemeClr val="tx1"/>
        </a:solidFill>
        <a:latin typeface="Arial" panose="020B0604020202020204" pitchFamily="34" charset="0"/>
        <a:ea typeface="+mn-ea"/>
        <a:cs typeface="+mn-cs"/>
      </a:defRPr>
    </a:lvl6pPr>
    <a:lvl7pPr marL="2743200" algn="l" defTabSz="914400" rtl="0" eaLnBrk="1" latinLnBrk="0" hangingPunct="1">
      <a:defRPr sz="1600" kern="1200">
        <a:solidFill>
          <a:schemeClr val="tx1"/>
        </a:solidFill>
        <a:latin typeface="Arial" panose="020B0604020202020204" pitchFamily="34" charset="0"/>
        <a:ea typeface="+mn-ea"/>
        <a:cs typeface="+mn-cs"/>
      </a:defRPr>
    </a:lvl7pPr>
    <a:lvl8pPr marL="3200400" algn="l" defTabSz="914400" rtl="0" eaLnBrk="1" latinLnBrk="0" hangingPunct="1">
      <a:defRPr sz="1600" kern="1200">
        <a:solidFill>
          <a:schemeClr val="tx1"/>
        </a:solidFill>
        <a:latin typeface="Arial" panose="020B0604020202020204" pitchFamily="34" charset="0"/>
        <a:ea typeface="+mn-ea"/>
        <a:cs typeface="+mn-cs"/>
      </a:defRPr>
    </a:lvl8pPr>
    <a:lvl9pPr marL="3657600" algn="l" defTabSz="914400" rtl="0" eaLnBrk="1" latinLnBrk="0" hangingPunct="1">
      <a:defRPr sz="16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923">
          <p15:clr>
            <a:srgbClr val="A4A3A4"/>
          </p15:clr>
        </p15:guide>
        <p15:guide id="2" pos="2200">
          <p15:clr>
            <a:srgbClr val="A4A3A4"/>
          </p15:clr>
        </p15:guide>
      </p15:sldGuideLst>
    </p:ext>
    <p:ext uri="{2D200454-40CA-4A62-9FC3-DE9A4176ACB9}">
      <p15:notesGuideLst xmlns:p15="http://schemas.microsoft.com/office/powerpoint/2012/main">
        <p15:guide id="1" orient="horz" pos="2909">
          <p15:clr>
            <a:srgbClr val="A4A3A4"/>
          </p15:clr>
        </p15:guide>
        <p15:guide id="2" pos="219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00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F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0" d="100"/>
          <a:sy n="70" d="100"/>
        </p:scale>
        <p:origin x="1764" y="60"/>
      </p:cViewPr>
      <p:guideLst>
        <p:guide orient="horz" pos="2923"/>
        <p:guide pos="2200"/>
      </p:guideLst>
    </p:cSldViewPr>
  </p:slideViewPr>
  <p:notesTextViewPr>
    <p:cViewPr>
      <p:scale>
        <a:sx n="100" d="100"/>
        <a:sy n="100" d="100"/>
      </p:scale>
      <p:origin x="0" y="0"/>
    </p:cViewPr>
  </p:notesTextViewPr>
  <p:sorterViewPr>
    <p:cViewPr>
      <p:scale>
        <a:sx n="66" d="100"/>
        <a:sy n="66" d="100"/>
      </p:scale>
      <p:origin x="0" y="1032"/>
    </p:cViewPr>
  </p:sorterViewPr>
  <p:notesViewPr>
    <p:cSldViewPr>
      <p:cViewPr varScale="1">
        <p:scale>
          <a:sx n="53" d="100"/>
          <a:sy n="53" d="100"/>
        </p:scale>
        <p:origin x="2904" y="72"/>
      </p:cViewPr>
      <p:guideLst>
        <p:guide orient="horz" pos="2909"/>
        <p:guide pos="219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F293585B-4FAF-4144-A8B8-89849889DA86}"/>
              </a:ext>
            </a:extLst>
          </p:cNvPr>
          <p:cNvSpPr>
            <a:spLocks noGrp="1" noChangeArrowheads="1"/>
          </p:cNvSpPr>
          <p:nvPr>
            <p:ph type="body" sz="quarter" idx="3"/>
          </p:nvPr>
        </p:nvSpPr>
        <p:spPr bwMode="auto">
          <a:xfrm>
            <a:off x="930275" y="4384675"/>
            <a:ext cx="5118100" cy="4156075"/>
          </a:xfrm>
          <a:prstGeom prst="rect">
            <a:avLst/>
          </a:prstGeom>
          <a:noFill/>
          <a:ln w="9525">
            <a:noFill/>
            <a:miter lim="800000"/>
            <a:headEnd/>
            <a:tailEnd/>
          </a:ln>
          <a:effectLst/>
        </p:spPr>
        <p:txBody>
          <a:bodyPr vert="horz" wrap="square" lIns="95250" tIns="47625" rIns="95250" bIns="4762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1" name="Rectangle 3">
            <a:extLst>
              <a:ext uri="{FF2B5EF4-FFF2-40B4-BE49-F238E27FC236}">
                <a16:creationId xmlns:a16="http://schemas.microsoft.com/office/drawing/2014/main" id="{B7D60C27-9F44-4B27-87BC-AED229FFBF14}"/>
              </a:ext>
            </a:extLst>
          </p:cNvPr>
          <p:cNvSpPr>
            <a:spLocks noGrp="1" noRot="1" noChangeAspect="1" noChangeArrowheads="1" noTextEdit="1"/>
          </p:cNvSpPr>
          <p:nvPr>
            <p:ph type="sldImg" idx="2"/>
          </p:nvPr>
        </p:nvSpPr>
        <p:spPr bwMode="auto">
          <a:xfrm>
            <a:off x="1190625" y="700088"/>
            <a:ext cx="4598988" cy="3449637"/>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Tree>
  </p:cSld>
  <p:clrMap bg1="lt1" tx1="dk1" bg2="lt2" tx2="dk2" accent1="accent1" accent2="accent2" accent3="accent3" accent4="accent4" accent5="accent5" accent6="accent6" hlink="hlink" folHlink="folHlink"/>
  <p:notesStyle>
    <a:lvl1pPr algn="l" defTabSz="949325" rtl="0" eaLnBrk="0" fontAlgn="base" hangingPunct="0">
      <a:spcBef>
        <a:spcPct val="30000"/>
      </a:spcBef>
      <a:spcAft>
        <a:spcPct val="0"/>
      </a:spcAft>
      <a:defRPr sz="1200" kern="1200">
        <a:solidFill>
          <a:schemeClr val="tx1"/>
        </a:solidFill>
        <a:latin typeface="Arial Narrow" pitchFamily="34" charset="0"/>
        <a:ea typeface="+mn-ea"/>
        <a:cs typeface="+mn-cs"/>
      </a:defRPr>
    </a:lvl1pPr>
    <a:lvl2pPr marL="465138" algn="l" defTabSz="949325" rtl="0" eaLnBrk="0" fontAlgn="base" hangingPunct="0">
      <a:spcBef>
        <a:spcPct val="30000"/>
      </a:spcBef>
      <a:spcAft>
        <a:spcPct val="0"/>
      </a:spcAft>
      <a:defRPr sz="1200" kern="1200">
        <a:solidFill>
          <a:schemeClr val="tx1"/>
        </a:solidFill>
        <a:latin typeface="Arial Narrow" pitchFamily="34" charset="0"/>
        <a:ea typeface="+mn-ea"/>
        <a:cs typeface="+mn-cs"/>
      </a:defRPr>
    </a:lvl2pPr>
    <a:lvl3pPr marL="931863" algn="l" defTabSz="949325" rtl="0" eaLnBrk="0" fontAlgn="base" hangingPunct="0">
      <a:spcBef>
        <a:spcPct val="30000"/>
      </a:spcBef>
      <a:spcAft>
        <a:spcPct val="0"/>
      </a:spcAft>
      <a:defRPr sz="1200" kern="1200">
        <a:solidFill>
          <a:schemeClr val="tx1"/>
        </a:solidFill>
        <a:latin typeface="Arial Narrow" pitchFamily="34" charset="0"/>
        <a:ea typeface="+mn-ea"/>
        <a:cs typeface="+mn-cs"/>
      </a:defRPr>
    </a:lvl3pPr>
    <a:lvl4pPr marL="1397000" algn="l" defTabSz="949325" rtl="0" eaLnBrk="0" fontAlgn="base" hangingPunct="0">
      <a:spcBef>
        <a:spcPct val="30000"/>
      </a:spcBef>
      <a:spcAft>
        <a:spcPct val="0"/>
      </a:spcAft>
      <a:defRPr sz="1200" kern="1200">
        <a:solidFill>
          <a:schemeClr val="tx1"/>
        </a:solidFill>
        <a:latin typeface="Arial Narrow" pitchFamily="34" charset="0"/>
        <a:ea typeface="+mn-ea"/>
        <a:cs typeface="+mn-cs"/>
      </a:defRPr>
    </a:lvl4pPr>
    <a:lvl5pPr marL="1862138" algn="l" defTabSz="949325" rtl="0" eaLnBrk="0" fontAlgn="base" hangingPunct="0">
      <a:spcBef>
        <a:spcPct val="30000"/>
      </a:spcBef>
      <a:spcAft>
        <a:spcPct val="0"/>
      </a:spcAft>
      <a:defRPr sz="1200" kern="1200">
        <a:solidFill>
          <a:schemeClr val="tx1"/>
        </a:solidFill>
        <a:latin typeface="Arial Narrow"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B918A575-F1F1-4BE5-A1EE-1C79EEF2D431}"/>
              </a:ext>
            </a:extLst>
          </p:cNvPr>
          <p:cNvSpPr>
            <a:spLocks noGrp="1" noRot="1" noChangeAspect="1" noChangeArrowheads="1" noTextEdit="1"/>
          </p:cNvSpPr>
          <p:nvPr>
            <p:ph type="sldImg"/>
          </p:nvPr>
        </p:nvSpPr>
        <p:spPr>
          <a:ln cap="flat"/>
        </p:spPr>
      </p:sp>
      <p:sp>
        <p:nvSpPr>
          <p:cNvPr id="4099" name="Rectangle 3">
            <a:extLst>
              <a:ext uri="{FF2B5EF4-FFF2-40B4-BE49-F238E27FC236}">
                <a16:creationId xmlns:a16="http://schemas.microsoft.com/office/drawing/2014/main" id="{665C8900-D61C-43B4-8FEF-DEBFCEEAB8A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C3E377A1-B307-4DE9-971F-DDA440223F56}"/>
              </a:ext>
            </a:extLst>
          </p:cNvPr>
          <p:cNvSpPr>
            <a:spLocks noGrp="1" noRot="1" noChangeAspect="1" noChangeArrowheads="1" noTextEdit="1"/>
          </p:cNvSpPr>
          <p:nvPr>
            <p:ph type="sldImg"/>
          </p:nvPr>
        </p:nvSpPr>
        <p:spPr>
          <a:ln cap="flat"/>
        </p:spPr>
      </p:sp>
      <p:sp>
        <p:nvSpPr>
          <p:cNvPr id="6147" name="Rectangle 3">
            <a:extLst>
              <a:ext uri="{FF2B5EF4-FFF2-40B4-BE49-F238E27FC236}">
                <a16:creationId xmlns:a16="http://schemas.microsoft.com/office/drawing/2014/main" id="{71D3E0E7-1704-4B42-A74F-2773E466B30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5507CBAE-F85B-46AE-AFB5-38A73B1528AB}"/>
              </a:ext>
            </a:extLst>
          </p:cNvPr>
          <p:cNvSpPr>
            <a:spLocks noGrp="1" noRot="1" noChangeAspect="1" noChangeArrowheads="1" noTextEdit="1"/>
          </p:cNvSpPr>
          <p:nvPr>
            <p:ph type="sldImg"/>
          </p:nvPr>
        </p:nvSpPr>
        <p:spPr>
          <a:ln cap="flat"/>
        </p:spPr>
      </p:sp>
      <p:sp>
        <p:nvSpPr>
          <p:cNvPr id="17411" name="Rectangle 3">
            <a:extLst>
              <a:ext uri="{FF2B5EF4-FFF2-40B4-BE49-F238E27FC236}">
                <a16:creationId xmlns:a16="http://schemas.microsoft.com/office/drawing/2014/main" id="{69456D7E-1824-4024-ADC9-D4F6125849B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69A877E7-4E0C-47E3-B366-9C8074FB4775}"/>
              </a:ext>
            </a:extLst>
          </p:cNvPr>
          <p:cNvSpPr>
            <a:spLocks noGrp="1" noRot="1" noChangeAspect="1" noChangeArrowheads="1" noTextEdit="1"/>
          </p:cNvSpPr>
          <p:nvPr>
            <p:ph type="sldImg"/>
          </p:nvPr>
        </p:nvSpPr>
        <p:spPr>
          <a:ln cap="flat"/>
        </p:spPr>
      </p:sp>
      <p:sp>
        <p:nvSpPr>
          <p:cNvPr id="19459" name="Rectangle 3">
            <a:extLst>
              <a:ext uri="{FF2B5EF4-FFF2-40B4-BE49-F238E27FC236}">
                <a16:creationId xmlns:a16="http://schemas.microsoft.com/office/drawing/2014/main" id="{94816654-8050-4FD2-A28E-ECA0AF9E96F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2F98A822-908B-4470-B19B-03C7C3749912}"/>
              </a:ext>
            </a:extLst>
          </p:cNvPr>
          <p:cNvSpPr>
            <a:spLocks noGrp="1" noRot="1" noChangeAspect="1" noChangeArrowheads="1" noTextEdit="1"/>
          </p:cNvSpPr>
          <p:nvPr>
            <p:ph type="sldImg"/>
          </p:nvPr>
        </p:nvSpPr>
        <p:spPr>
          <a:ln cap="flat"/>
        </p:spPr>
      </p:sp>
      <p:sp>
        <p:nvSpPr>
          <p:cNvPr id="24579" name="Rectangle 3">
            <a:extLst>
              <a:ext uri="{FF2B5EF4-FFF2-40B4-BE49-F238E27FC236}">
                <a16:creationId xmlns:a16="http://schemas.microsoft.com/office/drawing/2014/main" id="{1699E8F3-1E15-4DB1-9A6D-69BBD5D331C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9FFD3594-2950-4CC7-A37F-B6E4D596E6BC}"/>
              </a:ext>
            </a:extLst>
          </p:cNvPr>
          <p:cNvSpPr>
            <a:spLocks noGrp="1" noRot="1" noChangeAspect="1" noChangeArrowheads="1" noTextEdit="1"/>
          </p:cNvSpPr>
          <p:nvPr>
            <p:ph type="sldImg"/>
          </p:nvPr>
        </p:nvSpPr>
        <p:spPr>
          <a:ln cap="flat"/>
        </p:spPr>
      </p:sp>
      <p:sp>
        <p:nvSpPr>
          <p:cNvPr id="26627" name="Rectangle 3">
            <a:extLst>
              <a:ext uri="{FF2B5EF4-FFF2-40B4-BE49-F238E27FC236}">
                <a16:creationId xmlns:a16="http://schemas.microsoft.com/office/drawing/2014/main" id="{691EB893-744A-44BE-8CCD-983975ED00B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28608573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734261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91300" y="228600"/>
            <a:ext cx="1943100" cy="5867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62000" y="228600"/>
            <a:ext cx="56769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233961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762000" y="228600"/>
            <a:ext cx="7772400" cy="838200"/>
          </a:xfrm>
        </p:spPr>
        <p:txBody>
          <a:bodyPr/>
          <a:lstStyle/>
          <a:p>
            <a:r>
              <a:rPr lang="en-US"/>
              <a:t>Click to edit Master title style</a:t>
            </a:r>
          </a:p>
        </p:txBody>
      </p:sp>
      <p:sp>
        <p:nvSpPr>
          <p:cNvPr id="3" name="Table Placeholder 2"/>
          <p:cNvSpPr>
            <a:spLocks noGrp="1"/>
          </p:cNvSpPr>
          <p:nvPr>
            <p:ph type="tbl" idx="1"/>
          </p:nvPr>
        </p:nvSpPr>
        <p:spPr>
          <a:xfrm>
            <a:off x="762000" y="1295400"/>
            <a:ext cx="7772400" cy="4800600"/>
          </a:xfrm>
        </p:spPr>
        <p:txBody>
          <a:bodyPr/>
          <a:lstStyle/>
          <a:p>
            <a:pPr lvl="0"/>
            <a:endParaRPr lang="en-US" noProof="0"/>
          </a:p>
        </p:txBody>
      </p:sp>
    </p:spTree>
    <p:extLst>
      <p:ext uri="{BB962C8B-B14F-4D97-AF65-F5344CB8AC3E}">
        <p14:creationId xmlns:p14="http://schemas.microsoft.com/office/powerpoint/2010/main" val="32582675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0" y="228600"/>
            <a:ext cx="7772400" cy="838200"/>
          </a:xfrm>
        </p:spPr>
        <p:txBody>
          <a:bodyPr/>
          <a:lstStyle/>
          <a:p>
            <a:r>
              <a:rPr lang="en-US"/>
              <a:t>Click to edit Master title style</a:t>
            </a:r>
          </a:p>
        </p:txBody>
      </p:sp>
      <p:sp>
        <p:nvSpPr>
          <p:cNvPr id="3" name="Text Placeholder 2"/>
          <p:cNvSpPr>
            <a:spLocks noGrp="1"/>
          </p:cNvSpPr>
          <p:nvPr>
            <p:ph type="body" sz="half" idx="1"/>
          </p:nvPr>
        </p:nvSpPr>
        <p:spPr>
          <a:xfrm>
            <a:off x="762000" y="1295400"/>
            <a:ext cx="3810000" cy="4800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295400"/>
            <a:ext cx="3810000" cy="4800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524144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411406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536469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62000" y="1295400"/>
            <a:ext cx="38100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295400"/>
            <a:ext cx="38100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068806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12314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1662156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083849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8725868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624356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94E966EE-BB9F-4AEB-9EE1-5A3A97E428FE}"/>
              </a:ext>
            </a:extLst>
          </p:cNvPr>
          <p:cNvSpPr>
            <a:spLocks noGrp="1" noChangeArrowheads="1"/>
          </p:cNvSpPr>
          <p:nvPr>
            <p:ph type="title"/>
          </p:nvPr>
        </p:nvSpPr>
        <p:spPr bwMode="auto">
          <a:xfrm>
            <a:off x="762000" y="228600"/>
            <a:ext cx="77724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2DCE50D6-84EA-4901-82C7-4D69BF84088D}"/>
              </a:ext>
            </a:extLst>
          </p:cNvPr>
          <p:cNvSpPr>
            <a:spLocks noGrp="1" noChangeArrowheads="1"/>
          </p:cNvSpPr>
          <p:nvPr>
            <p:ph type="body" idx="1"/>
          </p:nvPr>
        </p:nvSpPr>
        <p:spPr bwMode="auto">
          <a:xfrm>
            <a:off x="762000" y="1295400"/>
            <a:ext cx="77724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488" tIns="44450" rIns="90488" bIns="4445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4C4C9B23-92D1-4789-87E4-4BFEE818EF47}"/>
              </a:ext>
            </a:extLst>
          </p:cNvPr>
          <p:cNvSpPr>
            <a:spLocks noChangeArrowheads="1"/>
          </p:cNvSpPr>
          <p:nvPr/>
        </p:nvSpPr>
        <p:spPr bwMode="auto">
          <a:xfrm>
            <a:off x="5105400" y="6196013"/>
            <a:ext cx="3490913" cy="241300"/>
          </a:xfrm>
          <a:prstGeom prst="rect">
            <a:avLst/>
          </a:prstGeom>
          <a:noFill/>
          <a:ln w="9525">
            <a:noFill/>
            <a:miter lim="800000"/>
            <a:headEnd/>
            <a:tailEnd/>
          </a:ln>
          <a:effectLst/>
        </p:spPr>
        <p:txBody>
          <a:bodyPr lIns="90488" tIns="44450" rIns="90488" bIns="44450">
            <a:spAutoFit/>
          </a:bodyPr>
          <a:lstStyle>
            <a:lvl1pPr algn="ctr">
              <a:defRPr sz="1600">
                <a:solidFill>
                  <a:schemeClr val="tx1"/>
                </a:solidFill>
                <a:latin typeface="Arial" panose="020B0604020202020204" pitchFamily="34" charset="0"/>
              </a:defRPr>
            </a:lvl1pPr>
            <a:lvl2pPr marL="742950" indent="-285750" algn="ctr">
              <a:defRPr sz="1600">
                <a:solidFill>
                  <a:schemeClr val="tx1"/>
                </a:solidFill>
                <a:latin typeface="Arial" panose="020B0604020202020204" pitchFamily="34" charset="0"/>
              </a:defRPr>
            </a:lvl2pPr>
            <a:lvl3pPr marL="1143000" indent="-228600" algn="ctr">
              <a:defRPr sz="1600">
                <a:solidFill>
                  <a:schemeClr val="tx1"/>
                </a:solidFill>
                <a:latin typeface="Arial" panose="020B0604020202020204" pitchFamily="34" charset="0"/>
              </a:defRPr>
            </a:lvl3pPr>
            <a:lvl4pPr marL="1600200" indent="-228600" algn="ctr">
              <a:defRPr sz="1600">
                <a:solidFill>
                  <a:schemeClr val="tx1"/>
                </a:solidFill>
                <a:latin typeface="Arial" panose="020B0604020202020204" pitchFamily="34" charset="0"/>
              </a:defRPr>
            </a:lvl4pPr>
            <a:lvl5pPr marL="2057400" indent="-228600" algn="ctr">
              <a:defRPr sz="1600">
                <a:solidFill>
                  <a:schemeClr val="tx1"/>
                </a:solidFill>
                <a:latin typeface="Arial" panose="020B0604020202020204" pitchFamily="34" charset="0"/>
              </a:defRPr>
            </a:lvl5pPr>
            <a:lvl6pPr marL="2514600" indent="-228600" algn="ctr" eaLnBrk="0" fontAlgn="base" hangingPunct="0">
              <a:spcBef>
                <a:spcPct val="0"/>
              </a:spcBef>
              <a:spcAft>
                <a:spcPct val="0"/>
              </a:spcAft>
              <a:defRPr sz="1600">
                <a:solidFill>
                  <a:schemeClr val="tx1"/>
                </a:solidFill>
                <a:latin typeface="Arial" panose="020B0604020202020204" pitchFamily="34" charset="0"/>
              </a:defRPr>
            </a:lvl6pPr>
            <a:lvl7pPr marL="2971800" indent="-228600" algn="ctr" eaLnBrk="0" fontAlgn="base" hangingPunct="0">
              <a:spcBef>
                <a:spcPct val="0"/>
              </a:spcBef>
              <a:spcAft>
                <a:spcPct val="0"/>
              </a:spcAft>
              <a:defRPr sz="1600">
                <a:solidFill>
                  <a:schemeClr val="tx1"/>
                </a:solidFill>
                <a:latin typeface="Arial" panose="020B0604020202020204" pitchFamily="34" charset="0"/>
              </a:defRPr>
            </a:lvl7pPr>
            <a:lvl8pPr marL="3429000" indent="-228600" algn="ctr" eaLnBrk="0" fontAlgn="base" hangingPunct="0">
              <a:spcBef>
                <a:spcPct val="0"/>
              </a:spcBef>
              <a:spcAft>
                <a:spcPct val="0"/>
              </a:spcAft>
              <a:defRPr sz="1600">
                <a:solidFill>
                  <a:schemeClr val="tx1"/>
                </a:solidFill>
                <a:latin typeface="Arial" panose="020B0604020202020204" pitchFamily="34" charset="0"/>
              </a:defRPr>
            </a:lvl8pPr>
            <a:lvl9pPr marL="3886200" indent="-228600" algn="ctr" eaLnBrk="0" fontAlgn="base" hangingPunct="0">
              <a:spcBef>
                <a:spcPct val="0"/>
              </a:spcBef>
              <a:spcAft>
                <a:spcPct val="0"/>
              </a:spcAft>
              <a:defRPr sz="1600">
                <a:solidFill>
                  <a:schemeClr val="tx1"/>
                </a:solidFill>
                <a:latin typeface="Arial" panose="020B0604020202020204" pitchFamily="34" charset="0"/>
              </a:defRPr>
            </a:lvl9pPr>
          </a:lstStyle>
          <a:p>
            <a:pPr algn="r"/>
            <a:r>
              <a:rPr lang="en-US" altLang="en-US" sz="1000" dirty="0"/>
              <a:t>MGT4140_04.pptx/Feb 7, 2022/Page </a:t>
            </a:r>
            <a:fld id="{F3780BE1-076B-49EA-9B9F-1FF40BB10AB0}" type="slidenum">
              <a:rPr lang="en-US" altLang="en-US" sz="1000"/>
              <a:pPr algn="r"/>
              <a:t>‹#›</a:t>
            </a:fld>
            <a:endParaRPr lang="en-US" altLang="en-US" sz="1000" dirty="0"/>
          </a:p>
        </p:txBody>
      </p:sp>
      <p:sp>
        <p:nvSpPr>
          <p:cNvPr id="1029" name="Rectangle 5">
            <a:extLst>
              <a:ext uri="{FF2B5EF4-FFF2-40B4-BE49-F238E27FC236}">
                <a16:creationId xmlns:a16="http://schemas.microsoft.com/office/drawing/2014/main" id="{0425C255-BFA8-46E6-8DA4-D8CF48F20621}"/>
              </a:ext>
            </a:extLst>
          </p:cNvPr>
          <p:cNvSpPr>
            <a:spLocks noChangeArrowheads="1"/>
          </p:cNvSpPr>
          <p:nvPr/>
        </p:nvSpPr>
        <p:spPr bwMode="auto">
          <a:xfrm>
            <a:off x="914400" y="6196013"/>
            <a:ext cx="3506788" cy="271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spAutoFit/>
          </a:bodyPr>
          <a:lstStyle>
            <a:lvl1pPr algn="ctr">
              <a:defRPr sz="1600">
                <a:solidFill>
                  <a:schemeClr val="tx1"/>
                </a:solidFill>
                <a:latin typeface="Arial" panose="020B0604020202020204" pitchFamily="34" charset="0"/>
              </a:defRPr>
            </a:lvl1pPr>
            <a:lvl2pPr marL="742950" indent="-285750" algn="ctr">
              <a:defRPr sz="1600">
                <a:solidFill>
                  <a:schemeClr val="tx1"/>
                </a:solidFill>
                <a:latin typeface="Arial" panose="020B0604020202020204" pitchFamily="34" charset="0"/>
              </a:defRPr>
            </a:lvl2pPr>
            <a:lvl3pPr marL="1143000" indent="-228600" algn="ctr">
              <a:defRPr sz="1600">
                <a:solidFill>
                  <a:schemeClr val="tx1"/>
                </a:solidFill>
                <a:latin typeface="Arial" panose="020B0604020202020204" pitchFamily="34" charset="0"/>
              </a:defRPr>
            </a:lvl3pPr>
            <a:lvl4pPr marL="1600200" indent="-228600" algn="ctr">
              <a:defRPr sz="1600">
                <a:solidFill>
                  <a:schemeClr val="tx1"/>
                </a:solidFill>
                <a:latin typeface="Arial" panose="020B0604020202020204" pitchFamily="34" charset="0"/>
              </a:defRPr>
            </a:lvl4pPr>
            <a:lvl5pPr marL="2057400" indent="-228600" algn="ctr">
              <a:defRPr sz="1600">
                <a:solidFill>
                  <a:schemeClr val="tx1"/>
                </a:solidFill>
                <a:latin typeface="Arial" panose="020B0604020202020204" pitchFamily="34" charset="0"/>
              </a:defRPr>
            </a:lvl5pPr>
            <a:lvl6pPr marL="2514600" indent="-228600" algn="ctr" eaLnBrk="0" fontAlgn="base" hangingPunct="0">
              <a:spcBef>
                <a:spcPct val="0"/>
              </a:spcBef>
              <a:spcAft>
                <a:spcPct val="0"/>
              </a:spcAft>
              <a:defRPr sz="1600">
                <a:solidFill>
                  <a:schemeClr val="tx1"/>
                </a:solidFill>
                <a:latin typeface="Arial" panose="020B0604020202020204" pitchFamily="34" charset="0"/>
              </a:defRPr>
            </a:lvl6pPr>
            <a:lvl7pPr marL="2971800" indent="-228600" algn="ctr" eaLnBrk="0" fontAlgn="base" hangingPunct="0">
              <a:spcBef>
                <a:spcPct val="0"/>
              </a:spcBef>
              <a:spcAft>
                <a:spcPct val="0"/>
              </a:spcAft>
              <a:defRPr sz="1600">
                <a:solidFill>
                  <a:schemeClr val="tx1"/>
                </a:solidFill>
                <a:latin typeface="Arial" panose="020B0604020202020204" pitchFamily="34" charset="0"/>
              </a:defRPr>
            </a:lvl7pPr>
            <a:lvl8pPr marL="3429000" indent="-228600" algn="ctr" eaLnBrk="0" fontAlgn="base" hangingPunct="0">
              <a:spcBef>
                <a:spcPct val="0"/>
              </a:spcBef>
              <a:spcAft>
                <a:spcPct val="0"/>
              </a:spcAft>
              <a:defRPr sz="1600">
                <a:solidFill>
                  <a:schemeClr val="tx1"/>
                </a:solidFill>
                <a:latin typeface="Arial" panose="020B0604020202020204" pitchFamily="34" charset="0"/>
              </a:defRPr>
            </a:lvl8pPr>
            <a:lvl9pPr marL="3886200" indent="-228600" algn="ctr" eaLnBrk="0" fontAlgn="base" hangingPunct="0">
              <a:spcBef>
                <a:spcPct val="0"/>
              </a:spcBef>
              <a:spcAft>
                <a:spcPct val="0"/>
              </a:spcAft>
              <a:defRPr sz="1600">
                <a:solidFill>
                  <a:schemeClr val="tx1"/>
                </a:solidFill>
                <a:latin typeface="Arial" panose="020B0604020202020204" pitchFamily="34" charset="0"/>
              </a:defRPr>
            </a:lvl9pPr>
          </a:lstStyle>
          <a:p>
            <a:pPr algn="l"/>
            <a:r>
              <a:rPr lang="en-US" altLang="en-US" sz="1200" b="1"/>
              <a:t>Georgia State University - Confidential</a:t>
            </a:r>
          </a:p>
        </p:txBody>
      </p:sp>
      <p:sp>
        <p:nvSpPr>
          <p:cNvPr id="1030" name="Line 6">
            <a:extLst>
              <a:ext uri="{FF2B5EF4-FFF2-40B4-BE49-F238E27FC236}">
                <a16:creationId xmlns:a16="http://schemas.microsoft.com/office/drawing/2014/main" id="{C5C39591-45C7-4279-AABC-0ABF17770720}"/>
              </a:ext>
            </a:extLst>
          </p:cNvPr>
          <p:cNvSpPr>
            <a:spLocks noChangeShapeType="1"/>
          </p:cNvSpPr>
          <p:nvPr/>
        </p:nvSpPr>
        <p:spPr bwMode="auto">
          <a:xfrm>
            <a:off x="1001713" y="1143000"/>
            <a:ext cx="7519987"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031" name="Line 7">
            <a:extLst>
              <a:ext uri="{FF2B5EF4-FFF2-40B4-BE49-F238E27FC236}">
                <a16:creationId xmlns:a16="http://schemas.microsoft.com/office/drawing/2014/main" id="{94402700-BD68-4611-AF16-B5402F41FB88}"/>
              </a:ext>
            </a:extLst>
          </p:cNvPr>
          <p:cNvSpPr>
            <a:spLocks noChangeShapeType="1"/>
          </p:cNvSpPr>
          <p:nvPr/>
        </p:nvSpPr>
        <p:spPr bwMode="auto">
          <a:xfrm>
            <a:off x="1001713" y="6172200"/>
            <a:ext cx="7519987"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rtl="0" eaLnBrk="0" fontAlgn="base" hangingPunct="0">
        <a:spcBef>
          <a:spcPct val="0"/>
        </a:spcBef>
        <a:spcAft>
          <a:spcPct val="0"/>
        </a:spcAft>
        <a:defRPr sz="2000" b="1">
          <a:solidFill>
            <a:schemeClr val="tx2"/>
          </a:solidFill>
          <a:latin typeface="+mj-lt"/>
          <a:ea typeface="+mj-ea"/>
          <a:cs typeface="+mj-cs"/>
        </a:defRPr>
      </a:lvl1pPr>
      <a:lvl2pPr algn="l" rtl="0" eaLnBrk="0" fontAlgn="base" hangingPunct="0">
        <a:spcBef>
          <a:spcPct val="0"/>
        </a:spcBef>
        <a:spcAft>
          <a:spcPct val="0"/>
        </a:spcAft>
        <a:defRPr sz="2000" b="1">
          <a:solidFill>
            <a:schemeClr val="tx2"/>
          </a:solidFill>
          <a:latin typeface="Arial" charset="0"/>
        </a:defRPr>
      </a:lvl2pPr>
      <a:lvl3pPr algn="l" rtl="0" eaLnBrk="0" fontAlgn="base" hangingPunct="0">
        <a:spcBef>
          <a:spcPct val="0"/>
        </a:spcBef>
        <a:spcAft>
          <a:spcPct val="0"/>
        </a:spcAft>
        <a:defRPr sz="2000" b="1">
          <a:solidFill>
            <a:schemeClr val="tx2"/>
          </a:solidFill>
          <a:latin typeface="Arial" charset="0"/>
        </a:defRPr>
      </a:lvl3pPr>
      <a:lvl4pPr algn="l" rtl="0" eaLnBrk="0" fontAlgn="base" hangingPunct="0">
        <a:spcBef>
          <a:spcPct val="0"/>
        </a:spcBef>
        <a:spcAft>
          <a:spcPct val="0"/>
        </a:spcAft>
        <a:defRPr sz="2000" b="1">
          <a:solidFill>
            <a:schemeClr val="tx2"/>
          </a:solidFill>
          <a:latin typeface="Arial" charset="0"/>
        </a:defRPr>
      </a:lvl4pPr>
      <a:lvl5pPr algn="l" rtl="0" eaLnBrk="0" fontAlgn="base" hangingPunct="0">
        <a:spcBef>
          <a:spcPct val="0"/>
        </a:spcBef>
        <a:spcAft>
          <a:spcPct val="0"/>
        </a:spcAft>
        <a:defRPr sz="2000" b="1">
          <a:solidFill>
            <a:schemeClr val="tx2"/>
          </a:solidFill>
          <a:latin typeface="Arial" charset="0"/>
        </a:defRPr>
      </a:lvl5pPr>
      <a:lvl6pPr marL="457200" algn="l" rtl="0" eaLnBrk="0" fontAlgn="base" hangingPunct="0">
        <a:spcBef>
          <a:spcPct val="0"/>
        </a:spcBef>
        <a:spcAft>
          <a:spcPct val="0"/>
        </a:spcAft>
        <a:defRPr sz="2000" b="1">
          <a:solidFill>
            <a:schemeClr val="tx2"/>
          </a:solidFill>
          <a:latin typeface="Arial" charset="0"/>
        </a:defRPr>
      </a:lvl6pPr>
      <a:lvl7pPr marL="914400" algn="l" rtl="0" eaLnBrk="0" fontAlgn="base" hangingPunct="0">
        <a:spcBef>
          <a:spcPct val="0"/>
        </a:spcBef>
        <a:spcAft>
          <a:spcPct val="0"/>
        </a:spcAft>
        <a:defRPr sz="2000" b="1">
          <a:solidFill>
            <a:schemeClr val="tx2"/>
          </a:solidFill>
          <a:latin typeface="Arial" charset="0"/>
        </a:defRPr>
      </a:lvl7pPr>
      <a:lvl8pPr marL="1371600" algn="l" rtl="0" eaLnBrk="0" fontAlgn="base" hangingPunct="0">
        <a:spcBef>
          <a:spcPct val="0"/>
        </a:spcBef>
        <a:spcAft>
          <a:spcPct val="0"/>
        </a:spcAft>
        <a:defRPr sz="2000" b="1">
          <a:solidFill>
            <a:schemeClr val="tx2"/>
          </a:solidFill>
          <a:latin typeface="Arial" charset="0"/>
        </a:defRPr>
      </a:lvl8pPr>
      <a:lvl9pPr marL="1828800" algn="l" rtl="0" eaLnBrk="0" fontAlgn="base" hangingPunct="0">
        <a:spcBef>
          <a:spcPct val="0"/>
        </a:spcBef>
        <a:spcAft>
          <a:spcPct val="0"/>
        </a:spcAft>
        <a:defRPr sz="2000" b="1">
          <a:solidFill>
            <a:schemeClr val="tx2"/>
          </a:solidFill>
          <a:latin typeface="Arial" charset="0"/>
        </a:defRPr>
      </a:lvl9pPr>
    </p:titleStyle>
    <p:bodyStyle>
      <a:lvl1pPr marL="342900" indent="-342900" algn="l" rtl="0" eaLnBrk="0" fontAlgn="base" hangingPunct="0">
        <a:spcBef>
          <a:spcPct val="20000"/>
        </a:spcBef>
        <a:spcAft>
          <a:spcPct val="0"/>
        </a:spcAft>
        <a:buChar char="•"/>
        <a:defRPr sz="16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400">
          <a:solidFill>
            <a:schemeClr val="tx1"/>
          </a:solidFill>
          <a:latin typeface="+mn-lt"/>
        </a:defRPr>
      </a:lvl2pPr>
      <a:lvl3pPr marL="1143000" indent="-228600" algn="l" rtl="0" eaLnBrk="0" fontAlgn="base" hangingPunct="0">
        <a:spcBef>
          <a:spcPct val="20000"/>
        </a:spcBef>
        <a:spcAft>
          <a:spcPct val="0"/>
        </a:spcAft>
        <a:buChar char="•"/>
        <a:defRPr sz="1200">
          <a:solidFill>
            <a:schemeClr val="tx1"/>
          </a:solidFill>
          <a:latin typeface="+mn-lt"/>
        </a:defRPr>
      </a:lvl3pPr>
      <a:lvl4pPr marL="1600200" indent="-228600" algn="l" rtl="0" eaLnBrk="0" fontAlgn="base" hangingPunct="0">
        <a:spcBef>
          <a:spcPct val="20000"/>
        </a:spcBef>
        <a:spcAft>
          <a:spcPct val="0"/>
        </a:spcAft>
        <a:buChar char="–"/>
        <a:defRPr sz="1200">
          <a:solidFill>
            <a:schemeClr val="tx1"/>
          </a:solidFill>
          <a:latin typeface="+mn-lt"/>
        </a:defRPr>
      </a:lvl4pPr>
      <a:lvl5pPr marL="2057400" indent="-228600" algn="l" rtl="0" eaLnBrk="0" fontAlgn="base" hangingPunct="0">
        <a:spcBef>
          <a:spcPct val="20000"/>
        </a:spcBef>
        <a:spcAft>
          <a:spcPct val="0"/>
        </a:spcAft>
        <a:buChar char="•"/>
        <a:defRPr sz="1200">
          <a:solidFill>
            <a:schemeClr val="tx1"/>
          </a:solidFill>
          <a:latin typeface="+mn-lt"/>
        </a:defRPr>
      </a:lvl5pPr>
      <a:lvl6pPr marL="2514600" indent="-228600" algn="l" rtl="0" eaLnBrk="0" fontAlgn="base" hangingPunct="0">
        <a:spcBef>
          <a:spcPct val="20000"/>
        </a:spcBef>
        <a:spcAft>
          <a:spcPct val="0"/>
        </a:spcAft>
        <a:buChar char="•"/>
        <a:defRPr sz="1200">
          <a:solidFill>
            <a:schemeClr val="tx1"/>
          </a:solidFill>
          <a:latin typeface="+mn-lt"/>
        </a:defRPr>
      </a:lvl6pPr>
      <a:lvl7pPr marL="2971800" indent="-228600" algn="l" rtl="0" eaLnBrk="0" fontAlgn="base" hangingPunct="0">
        <a:spcBef>
          <a:spcPct val="20000"/>
        </a:spcBef>
        <a:spcAft>
          <a:spcPct val="0"/>
        </a:spcAft>
        <a:buChar char="•"/>
        <a:defRPr sz="1200">
          <a:solidFill>
            <a:schemeClr val="tx1"/>
          </a:solidFill>
          <a:latin typeface="+mn-lt"/>
        </a:defRPr>
      </a:lvl7pPr>
      <a:lvl8pPr marL="3429000" indent="-228600" algn="l" rtl="0" eaLnBrk="0" fontAlgn="base" hangingPunct="0">
        <a:spcBef>
          <a:spcPct val="20000"/>
        </a:spcBef>
        <a:spcAft>
          <a:spcPct val="0"/>
        </a:spcAft>
        <a:buChar char="•"/>
        <a:defRPr sz="1200">
          <a:solidFill>
            <a:schemeClr val="tx1"/>
          </a:solidFill>
          <a:latin typeface="+mn-lt"/>
        </a:defRPr>
      </a:lvl8pPr>
      <a:lvl9pPr marL="3886200" indent="-228600" algn="l" rtl="0" eaLnBrk="0" fontAlgn="base" hangingPunct="0">
        <a:spcBef>
          <a:spcPct val="20000"/>
        </a:spcBef>
        <a:spcAft>
          <a:spcPct val="0"/>
        </a:spcAft>
        <a:buChar char="•"/>
        <a:defRPr sz="1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3.wmf"/><Relationship Id="rId4" Type="http://schemas.openxmlformats.org/officeDocument/2006/relationships/oleObject" Target="../embeddings/oleObject1.bin"/></Relationships>
</file>

<file path=ppt/slides/_rels/slide14.xml.rels><?xml version="1.0" encoding="UTF-8" standalone="yes"?>
<Relationships xmlns="http://schemas.openxmlformats.org/package/2006/relationships"><Relationship Id="rId2" Type="http://schemas.openxmlformats.org/officeDocument/2006/relationships/hyperlink" Target="http://www.statisticalengineering.com/joint_marginal_conditional.htm"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33EDE181-75CE-4C41-84CD-0E7C60A6663F}"/>
              </a:ext>
            </a:extLst>
          </p:cNvPr>
          <p:cNvSpPr>
            <a:spLocks noGrp="1" noChangeArrowheads="1"/>
          </p:cNvSpPr>
          <p:nvPr>
            <p:ph type="ctrTitle"/>
          </p:nvPr>
        </p:nvSpPr>
        <p:spPr>
          <a:xfrm>
            <a:off x="533400" y="2743200"/>
            <a:ext cx="7772400" cy="2057400"/>
          </a:xfrm>
          <a:noFill/>
        </p:spPr>
        <p:txBody>
          <a:bodyPr/>
          <a:lstStyle/>
          <a:p>
            <a:pPr algn="ctr"/>
            <a:r>
              <a:rPr lang="en-US" altLang="en-US" sz="1800" dirty="0"/>
              <a:t>MGT 4140</a:t>
            </a:r>
            <a:br>
              <a:rPr lang="en-US" altLang="en-US" sz="1800" dirty="0"/>
            </a:br>
            <a:br>
              <a:rPr lang="en-US" altLang="en-US" sz="1800" dirty="0"/>
            </a:br>
            <a:r>
              <a:rPr lang="en-US" altLang="en-US" sz="1800" dirty="0"/>
              <a:t>Business Modeling</a:t>
            </a:r>
            <a:br>
              <a:rPr lang="en-US" altLang="en-US" sz="1800" dirty="0"/>
            </a:br>
            <a:r>
              <a:rPr lang="en-US" altLang="en-US" sz="1800" dirty="0"/>
              <a:t> </a:t>
            </a:r>
            <a:br>
              <a:rPr lang="en-US" altLang="en-US" sz="1800" dirty="0"/>
            </a:br>
            <a:r>
              <a:rPr lang="en-US" altLang="en-US" sz="1800" dirty="0"/>
              <a:t> Decision Tree  &amp; Bayes’ Theorem </a:t>
            </a:r>
            <a:br>
              <a:rPr lang="en-US" altLang="en-US" sz="1800" dirty="0"/>
            </a:br>
            <a:br>
              <a:rPr lang="en-US" altLang="en-US" sz="1800" dirty="0"/>
            </a:br>
            <a:r>
              <a:rPr lang="en-US" altLang="en-US" sz="1400" dirty="0"/>
              <a:t>Feb 7, 2022</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F63CDC9A-3403-41A3-89AD-DF934B2B8155}"/>
              </a:ext>
            </a:extLst>
          </p:cNvPr>
          <p:cNvSpPr>
            <a:spLocks noGrp="1" noChangeArrowheads="1"/>
          </p:cNvSpPr>
          <p:nvPr>
            <p:ph type="title"/>
          </p:nvPr>
        </p:nvSpPr>
        <p:spPr/>
        <p:txBody>
          <a:bodyPr/>
          <a:lstStyle/>
          <a:p>
            <a:r>
              <a:rPr lang="en-US" altLang="en-US" sz="1800"/>
              <a:t>Problem 2 – Solving the Tree</a:t>
            </a:r>
          </a:p>
        </p:txBody>
      </p:sp>
      <p:sp>
        <p:nvSpPr>
          <p:cNvPr id="14339" name="Rectangle 3">
            <a:extLst>
              <a:ext uri="{FF2B5EF4-FFF2-40B4-BE49-F238E27FC236}">
                <a16:creationId xmlns:a16="http://schemas.microsoft.com/office/drawing/2014/main" id="{5F4DBC49-91C3-42A8-B695-0A1FD0208598}"/>
              </a:ext>
            </a:extLst>
          </p:cNvPr>
          <p:cNvSpPr>
            <a:spLocks noGrp="1" noChangeArrowheads="1"/>
          </p:cNvSpPr>
          <p:nvPr>
            <p:ph type="body" sz="half" idx="1"/>
          </p:nvPr>
        </p:nvSpPr>
        <p:spPr>
          <a:xfrm>
            <a:off x="762000" y="1219200"/>
            <a:ext cx="7620000" cy="4876800"/>
          </a:xfrm>
        </p:spPr>
        <p:txBody>
          <a:bodyPr/>
          <a:lstStyle/>
          <a:p>
            <a:r>
              <a:rPr lang="en-US" altLang="en-US"/>
              <a:t>Start at terminal node at the end and work backward</a:t>
            </a:r>
          </a:p>
          <a:p>
            <a:r>
              <a:rPr lang="en-US" altLang="en-US"/>
              <a:t>Using the ER calculation for decision nodes, </a:t>
            </a:r>
            <a:r>
              <a:rPr lang="en-US" altLang="en-US" i="1"/>
              <a:t>prune</a:t>
            </a:r>
            <a:r>
              <a:rPr lang="en-US" altLang="en-US"/>
              <a:t> branches (alternative actions) that are not the maximum ER</a:t>
            </a:r>
          </a:p>
          <a:p>
            <a:r>
              <a:rPr lang="en-US" altLang="en-US"/>
              <a:t>When completed, the remaining branches will form the sequential decision rules for the problem</a:t>
            </a:r>
          </a:p>
          <a:p>
            <a:endParaRPr lang="en-US" altLang="en-US" b="1"/>
          </a:p>
          <a:p>
            <a:endParaRPr lang="en-US" altLang="en-US"/>
          </a:p>
          <a:p>
            <a:endParaRPr lang="en-US" altLang="en-US"/>
          </a:p>
        </p:txBody>
      </p:sp>
      <p:pic>
        <p:nvPicPr>
          <p:cNvPr id="14340" name="Picture 4">
            <a:extLst>
              <a:ext uri="{FF2B5EF4-FFF2-40B4-BE49-F238E27FC236}">
                <a16:creationId xmlns:a16="http://schemas.microsoft.com/office/drawing/2014/main" id="{F81A67B4-77AC-4DB9-B18A-AE59099C2631}"/>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1219200" y="2895600"/>
            <a:ext cx="6934200" cy="3200400"/>
          </a:xfr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23B992A2-0656-4F07-8946-DC2A6D0FD901}"/>
              </a:ext>
            </a:extLst>
          </p:cNvPr>
          <p:cNvSpPr>
            <a:spLocks noGrp="1" noChangeArrowheads="1"/>
          </p:cNvSpPr>
          <p:nvPr>
            <p:ph type="title"/>
          </p:nvPr>
        </p:nvSpPr>
        <p:spPr/>
        <p:txBody>
          <a:bodyPr/>
          <a:lstStyle/>
          <a:p>
            <a:r>
              <a:rPr lang="en-US" altLang="en-US"/>
              <a:t>Jenny Lind – Decision Tree (Solved)</a:t>
            </a:r>
          </a:p>
        </p:txBody>
      </p:sp>
      <p:pic>
        <p:nvPicPr>
          <p:cNvPr id="15363" name="Picture 28">
            <a:extLst>
              <a:ext uri="{FF2B5EF4-FFF2-40B4-BE49-F238E27FC236}">
                <a16:creationId xmlns:a16="http://schemas.microsoft.com/office/drawing/2014/main" id="{A38FC2C0-D512-498A-B02A-98817AD30F7B}"/>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762000" y="1979613"/>
            <a:ext cx="7772400" cy="3430587"/>
          </a:xfr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DB4B7E81-21CE-4522-8EF1-C88C176E90F5}"/>
              </a:ext>
            </a:extLst>
          </p:cNvPr>
          <p:cNvSpPr>
            <a:spLocks noGrp="1" noChangeArrowheads="1"/>
          </p:cNvSpPr>
          <p:nvPr>
            <p:ph type="title"/>
          </p:nvPr>
        </p:nvSpPr>
        <p:spPr/>
        <p:txBody>
          <a:bodyPr/>
          <a:lstStyle/>
          <a:p>
            <a:r>
              <a:rPr lang="en-US" altLang="en-US"/>
              <a:t>Agenda</a:t>
            </a:r>
          </a:p>
        </p:txBody>
      </p:sp>
      <p:sp>
        <p:nvSpPr>
          <p:cNvPr id="16387" name="Rectangle 3">
            <a:extLst>
              <a:ext uri="{FF2B5EF4-FFF2-40B4-BE49-F238E27FC236}">
                <a16:creationId xmlns:a16="http://schemas.microsoft.com/office/drawing/2014/main" id="{CA186D81-ADCB-42AC-BF45-919F25A68DE3}"/>
              </a:ext>
            </a:extLst>
          </p:cNvPr>
          <p:cNvSpPr>
            <a:spLocks noChangeArrowheads="1"/>
          </p:cNvSpPr>
          <p:nvPr/>
        </p:nvSpPr>
        <p:spPr bwMode="auto">
          <a:xfrm>
            <a:off x="2362200" y="4495800"/>
            <a:ext cx="4132263"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marL="234950" indent="-234950">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spcBef>
                <a:spcPct val="50000"/>
              </a:spcBef>
            </a:pPr>
            <a:endParaRPr lang="en-US" altLang="en-US" sz="1800"/>
          </a:p>
        </p:txBody>
      </p:sp>
      <p:grpSp>
        <p:nvGrpSpPr>
          <p:cNvPr id="16388" name="Group 4">
            <a:extLst>
              <a:ext uri="{FF2B5EF4-FFF2-40B4-BE49-F238E27FC236}">
                <a16:creationId xmlns:a16="http://schemas.microsoft.com/office/drawing/2014/main" id="{D2B58935-8787-4375-AC73-A722284E5E44}"/>
              </a:ext>
            </a:extLst>
          </p:cNvPr>
          <p:cNvGrpSpPr>
            <a:grpSpLocks/>
          </p:cNvGrpSpPr>
          <p:nvPr/>
        </p:nvGrpSpPr>
        <p:grpSpPr bwMode="auto">
          <a:xfrm>
            <a:off x="3979863" y="2286000"/>
            <a:ext cx="1854200" cy="1676400"/>
            <a:chOff x="1978" y="1344"/>
            <a:chExt cx="1169" cy="1056"/>
          </a:xfrm>
        </p:grpSpPr>
        <p:sp>
          <p:nvSpPr>
            <p:cNvPr id="16399" name="Line 5">
              <a:extLst>
                <a:ext uri="{FF2B5EF4-FFF2-40B4-BE49-F238E27FC236}">
                  <a16:creationId xmlns:a16="http://schemas.microsoft.com/office/drawing/2014/main" id="{BC251112-E824-4EBB-8F31-91FAECB869C7}"/>
                </a:ext>
              </a:extLst>
            </p:cNvPr>
            <p:cNvSpPr>
              <a:spLocks noChangeShapeType="1"/>
            </p:cNvSpPr>
            <p:nvPr/>
          </p:nvSpPr>
          <p:spPr bwMode="auto">
            <a:xfrm flipH="1" flipV="1">
              <a:off x="2991" y="1375"/>
              <a:ext cx="123"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6400" name="Line 6">
              <a:extLst>
                <a:ext uri="{FF2B5EF4-FFF2-40B4-BE49-F238E27FC236}">
                  <a16:creationId xmlns:a16="http://schemas.microsoft.com/office/drawing/2014/main" id="{E65BB7FA-995A-46A6-9470-C5E4F5D74A09}"/>
                </a:ext>
              </a:extLst>
            </p:cNvPr>
            <p:cNvSpPr>
              <a:spLocks noChangeShapeType="1"/>
            </p:cNvSpPr>
            <p:nvPr/>
          </p:nvSpPr>
          <p:spPr bwMode="auto">
            <a:xfrm flipH="1">
              <a:off x="3023" y="1933"/>
              <a:ext cx="124"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6401" name="Line 7">
              <a:extLst>
                <a:ext uri="{FF2B5EF4-FFF2-40B4-BE49-F238E27FC236}">
                  <a16:creationId xmlns:a16="http://schemas.microsoft.com/office/drawing/2014/main" id="{B791CADA-EE39-4F28-8FF6-5A68A43E6D36}"/>
                </a:ext>
              </a:extLst>
            </p:cNvPr>
            <p:cNvSpPr>
              <a:spLocks noChangeShapeType="1"/>
            </p:cNvSpPr>
            <p:nvPr/>
          </p:nvSpPr>
          <p:spPr bwMode="auto">
            <a:xfrm flipH="1">
              <a:off x="2011" y="1344"/>
              <a:ext cx="946"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6402" name="Line 8">
              <a:extLst>
                <a:ext uri="{FF2B5EF4-FFF2-40B4-BE49-F238E27FC236}">
                  <a16:creationId xmlns:a16="http://schemas.microsoft.com/office/drawing/2014/main" id="{15D2C09A-42B5-448E-A450-F50D2874428B}"/>
                </a:ext>
              </a:extLst>
            </p:cNvPr>
            <p:cNvSpPr>
              <a:spLocks noChangeShapeType="1"/>
            </p:cNvSpPr>
            <p:nvPr/>
          </p:nvSpPr>
          <p:spPr bwMode="auto">
            <a:xfrm flipH="1">
              <a:off x="2011" y="2400"/>
              <a:ext cx="946"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6403" name="Line 9">
              <a:extLst>
                <a:ext uri="{FF2B5EF4-FFF2-40B4-BE49-F238E27FC236}">
                  <a16:creationId xmlns:a16="http://schemas.microsoft.com/office/drawing/2014/main" id="{464753A7-EA68-4231-A82C-9C78B4E4C0B7}"/>
                </a:ext>
              </a:extLst>
            </p:cNvPr>
            <p:cNvSpPr>
              <a:spLocks noChangeShapeType="1"/>
            </p:cNvSpPr>
            <p:nvPr/>
          </p:nvSpPr>
          <p:spPr bwMode="auto">
            <a:xfrm flipH="1" flipV="1">
              <a:off x="1978" y="1375"/>
              <a:ext cx="124"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6404" name="Line 10">
              <a:extLst>
                <a:ext uri="{FF2B5EF4-FFF2-40B4-BE49-F238E27FC236}">
                  <a16:creationId xmlns:a16="http://schemas.microsoft.com/office/drawing/2014/main" id="{CB44B85F-7454-4135-A6A4-AF5F3C26BB2D}"/>
                </a:ext>
              </a:extLst>
            </p:cNvPr>
            <p:cNvSpPr>
              <a:spLocks noChangeShapeType="1"/>
            </p:cNvSpPr>
            <p:nvPr/>
          </p:nvSpPr>
          <p:spPr bwMode="auto">
            <a:xfrm flipH="1">
              <a:off x="2011" y="1933"/>
              <a:ext cx="123"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grpSp>
      <p:grpSp>
        <p:nvGrpSpPr>
          <p:cNvPr id="16389" name="Group 18">
            <a:extLst>
              <a:ext uri="{FF2B5EF4-FFF2-40B4-BE49-F238E27FC236}">
                <a16:creationId xmlns:a16="http://schemas.microsoft.com/office/drawing/2014/main" id="{CAEB0B32-44D1-44FD-9D50-CE9E01EA07DF}"/>
              </a:ext>
            </a:extLst>
          </p:cNvPr>
          <p:cNvGrpSpPr>
            <a:grpSpLocks/>
          </p:cNvGrpSpPr>
          <p:nvPr/>
        </p:nvGrpSpPr>
        <p:grpSpPr bwMode="auto">
          <a:xfrm>
            <a:off x="2362200" y="2286000"/>
            <a:ext cx="1909763" cy="1676400"/>
            <a:chOff x="960" y="1344"/>
            <a:chExt cx="1203" cy="1056"/>
          </a:xfrm>
        </p:grpSpPr>
        <p:sp>
          <p:nvSpPr>
            <p:cNvPr id="16392" name="Rectangle 19">
              <a:extLst>
                <a:ext uri="{FF2B5EF4-FFF2-40B4-BE49-F238E27FC236}">
                  <a16:creationId xmlns:a16="http://schemas.microsoft.com/office/drawing/2014/main" id="{E6AB99B2-8EED-4824-A9D7-050C180BFD34}"/>
                </a:ext>
              </a:extLst>
            </p:cNvPr>
            <p:cNvSpPr>
              <a:spLocks noChangeArrowheads="1"/>
            </p:cNvSpPr>
            <p:nvPr/>
          </p:nvSpPr>
          <p:spPr bwMode="auto">
            <a:xfrm>
              <a:off x="1056" y="1344"/>
              <a:ext cx="864" cy="1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endParaRPr lang="en-US" altLang="en-US" sz="1400"/>
            </a:p>
          </p:txBody>
        </p:sp>
        <p:grpSp>
          <p:nvGrpSpPr>
            <p:cNvPr id="16393" name="Group 20">
              <a:extLst>
                <a:ext uri="{FF2B5EF4-FFF2-40B4-BE49-F238E27FC236}">
                  <a16:creationId xmlns:a16="http://schemas.microsoft.com/office/drawing/2014/main" id="{05A97E5E-44A4-4B78-8C22-015E781AD910}"/>
                </a:ext>
              </a:extLst>
            </p:cNvPr>
            <p:cNvGrpSpPr>
              <a:grpSpLocks/>
            </p:cNvGrpSpPr>
            <p:nvPr/>
          </p:nvGrpSpPr>
          <p:grpSpPr bwMode="auto">
            <a:xfrm>
              <a:off x="960" y="1344"/>
              <a:ext cx="1203" cy="1056"/>
              <a:chOff x="960" y="1344"/>
              <a:chExt cx="1203" cy="1056"/>
            </a:xfrm>
          </p:grpSpPr>
          <p:sp>
            <p:nvSpPr>
              <p:cNvPr id="16394" name="Line 21">
                <a:extLst>
                  <a:ext uri="{FF2B5EF4-FFF2-40B4-BE49-F238E27FC236}">
                    <a16:creationId xmlns:a16="http://schemas.microsoft.com/office/drawing/2014/main" id="{F6FD8401-5170-4F37-A5A8-A75527E9DAC2}"/>
                  </a:ext>
                </a:extLst>
              </p:cNvPr>
              <p:cNvSpPr>
                <a:spLocks noChangeShapeType="1"/>
              </p:cNvSpPr>
              <p:nvPr/>
            </p:nvSpPr>
            <p:spPr bwMode="auto">
              <a:xfrm flipH="1" flipV="1">
                <a:off x="2007" y="1375"/>
                <a:ext cx="123" cy="467"/>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6395" name="Line 22">
                <a:extLst>
                  <a:ext uri="{FF2B5EF4-FFF2-40B4-BE49-F238E27FC236}">
                    <a16:creationId xmlns:a16="http://schemas.microsoft.com/office/drawing/2014/main" id="{0B47CC75-6405-49CA-A33B-5A8DD821CCA8}"/>
                  </a:ext>
                </a:extLst>
              </p:cNvPr>
              <p:cNvSpPr>
                <a:spLocks noChangeShapeType="1"/>
              </p:cNvSpPr>
              <p:nvPr/>
            </p:nvSpPr>
            <p:spPr bwMode="auto">
              <a:xfrm flipH="1">
                <a:off x="2039" y="1933"/>
                <a:ext cx="124" cy="467"/>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6396" name="Line 23">
                <a:extLst>
                  <a:ext uri="{FF2B5EF4-FFF2-40B4-BE49-F238E27FC236}">
                    <a16:creationId xmlns:a16="http://schemas.microsoft.com/office/drawing/2014/main" id="{689CFFBC-ABFD-41F6-BEF6-C110392825FA}"/>
                  </a:ext>
                </a:extLst>
              </p:cNvPr>
              <p:cNvSpPr>
                <a:spLocks noChangeShapeType="1"/>
              </p:cNvSpPr>
              <p:nvPr/>
            </p:nvSpPr>
            <p:spPr bwMode="auto">
              <a:xfrm flipH="1">
                <a:off x="1026" y="1344"/>
                <a:ext cx="947" cy="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6397" name="Line 24">
                <a:extLst>
                  <a:ext uri="{FF2B5EF4-FFF2-40B4-BE49-F238E27FC236}">
                    <a16:creationId xmlns:a16="http://schemas.microsoft.com/office/drawing/2014/main" id="{72CC78F0-4CB1-4393-87E9-91941DDEB2A9}"/>
                  </a:ext>
                </a:extLst>
              </p:cNvPr>
              <p:cNvSpPr>
                <a:spLocks noChangeShapeType="1"/>
              </p:cNvSpPr>
              <p:nvPr/>
            </p:nvSpPr>
            <p:spPr bwMode="auto">
              <a:xfrm>
                <a:off x="960" y="1405"/>
                <a:ext cx="0" cy="995"/>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6398" name="Line 25">
                <a:extLst>
                  <a:ext uri="{FF2B5EF4-FFF2-40B4-BE49-F238E27FC236}">
                    <a16:creationId xmlns:a16="http://schemas.microsoft.com/office/drawing/2014/main" id="{39F165DD-CC0D-4C00-956B-0878E59A3B3E}"/>
                  </a:ext>
                </a:extLst>
              </p:cNvPr>
              <p:cNvSpPr>
                <a:spLocks noChangeShapeType="1"/>
              </p:cNvSpPr>
              <p:nvPr/>
            </p:nvSpPr>
            <p:spPr bwMode="auto">
              <a:xfrm flipH="1">
                <a:off x="1026" y="2400"/>
                <a:ext cx="947" cy="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grpSp>
      </p:grpSp>
      <p:sp>
        <p:nvSpPr>
          <p:cNvPr id="16390" name="Rectangle 29">
            <a:extLst>
              <a:ext uri="{FF2B5EF4-FFF2-40B4-BE49-F238E27FC236}">
                <a16:creationId xmlns:a16="http://schemas.microsoft.com/office/drawing/2014/main" id="{A9F44F22-DA63-43EC-811B-277E3851C7EA}"/>
              </a:ext>
            </a:extLst>
          </p:cNvPr>
          <p:cNvSpPr>
            <a:spLocks noChangeArrowheads="1"/>
          </p:cNvSpPr>
          <p:nvPr/>
        </p:nvSpPr>
        <p:spPr bwMode="auto">
          <a:xfrm>
            <a:off x="2514600" y="2286000"/>
            <a:ext cx="13716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marL="169863" indent="-169863">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r>
              <a:rPr lang="en-US" altLang="en-US" sz="1400"/>
              <a:t>Decision Tree</a:t>
            </a:r>
          </a:p>
        </p:txBody>
      </p:sp>
      <p:sp>
        <p:nvSpPr>
          <p:cNvPr id="16391" name="Rectangle 30">
            <a:extLst>
              <a:ext uri="{FF2B5EF4-FFF2-40B4-BE49-F238E27FC236}">
                <a16:creationId xmlns:a16="http://schemas.microsoft.com/office/drawing/2014/main" id="{45B52426-56C5-4B73-975E-1277D63021FD}"/>
              </a:ext>
            </a:extLst>
          </p:cNvPr>
          <p:cNvSpPr>
            <a:spLocks noChangeArrowheads="1"/>
          </p:cNvSpPr>
          <p:nvPr/>
        </p:nvSpPr>
        <p:spPr bwMode="auto">
          <a:xfrm>
            <a:off x="4267200" y="2133600"/>
            <a:ext cx="13716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marL="169863" indent="-169863">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endParaRPr lang="en-US" altLang="en-US" sz="1400" b="1"/>
          </a:p>
          <a:p>
            <a:pPr algn="ctr">
              <a:spcBef>
                <a:spcPct val="0"/>
              </a:spcBef>
              <a:buFontTx/>
              <a:buNone/>
            </a:pPr>
            <a:r>
              <a:rPr lang="en-US" altLang="en-US" sz="1400" b="1"/>
              <a:t>Bayes Theorem</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CD9AB2DB-BB27-4F43-A09B-E06A670EAF13}"/>
              </a:ext>
            </a:extLst>
          </p:cNvPr>
          <p:cNvSpPr>
            <a:spLocks noGrp="1" noChangeArrowheads="1"/>
          </p:cNvSpPr>
          <p:nvPr>
            <p:ph type="title"/>
          </p:nvPr>
        </p:nvSpPr>
        <p:spPr>
          <a:noFill/>
        </p:spPr>
        <p:txBody>
          <a:bodyPr/>
          <a:lstStyle/>
          <a:p>
            <a:br>
              <a:rPr lang="en-US" altLang="en-US">
                <a:solidFill>
                  <a:schemeClr val="tx1"/>
                </a:solidFill>
              </a:rPr>
            </a:br>
            <a:r>
              <a:rPr lang="en-US" altLang="en-US">
                <a:solidFill>
                  <a:schemeClr val="tx1"/>
                </a:solidFill>
              </a:rPr>
              <a:t> </a:t>
            </a:r>
            <a:r>
              <a:rPr lang="en-US" altLang="en-US" sz="1800"/>
              <a:t>Bayes' Theorem</a:t>
            </a:r>
            <a:r>
              <a:rPr lang="en-US" altLang="en-US"/>
              <a:t> </a:t>
            </a:r>
          </a:p>
        </p:txBody>
      </p:sp>
      <p:sp>
        <p:nvSpPr>
          <p:cNvPr id="18435" name="Text Box 3">
            <a:extLst>
              <a:ext uri="{FF2B5EF4-FFF2-40B4-BE49-F238E27FC236}">
                <a16:creationId xmlns:a16="http://schemas.microsoft.com/office/drawing/2014/main" id="{FB84C38A-C316-440E-B136-E4B89E120D04}"/>
              </a:ext>
            </a:extLst>
          </p:cNvPr>
          <p:cNvSpPr txBox="1">
            <a:spLocks noChangeArrowheads="1"/>
          </p:cNvSpPr>
          <p:nvPr/>
        </p:nvSpPr>
        <p:spPr bwMode="auto">
          <a:xfrm>
            <a:off x="990600" y="1143000"/>
            <a:ext cx="7467600" cy="490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spcBef>
                <a:spcPct val="0"/>
              </a:spcBef>
            </a:pPr>
            <a:r>
              <a:rPr lang="en-US" altLang="en-US"/>
              <a:t>Bayes' Theorem is used to revise the probability of a particular event happening based on the fact that some other event had already happened.</a:t>
            </a:r>
          </a:p>
          <a:p>
            <a:pPr>
              <a:spcBef>
                <a:spcPct val="0"/>
              </a:spcBef>
            </a:pPr>
            <a:endParaRPr lang="en-US" altLang="en-US" sz="1500"/>
          </a:p>
          <a:p>
            <a:pPr>
              <a:spcBef>
                <a:spcPct val="0"/>
              </a:spcBef>
              <a:buFontTx/>
              <a:buNone/>
            </a:pPr>
            <a:endParaRPr lang="en-US" altLang="en-US" sz="1500" b="1"/>
          </a:p>
          <a:p>
            <a:pPr>
              <a:spcBef>
                <a:spcPct val="0"/>
              </a:spcBef>
              <a:buFontTx/>
              <a:buNone/>
            </a:pPr>
            <a:endParaRPr lang="en-US" altLang="en-US" sz="1500" b="1"/>
          </a:p>
          <a:p>
            <a:pPr>
              <a:spcBef>
                <a:spcPct val="0"/>
              </a:spcBef>
              <a:buFontTx/>
              <a:buNone/>
            </a:pPr>
            <a:r>
              <a:rPr lang="en-US" altLang="en-US" sz="1400" b="1"/>
              <a:t>Probabilities Involved</a:t>
            </a:r>
          </a:p>
          <a:p>
            <a:pPr>
              <a:spcBef>
                <a:spcPct val="0"/>
              </a:spcBef>
            </a:pPr>
            <a:r>
              <a:rPr lang="en-US" altLang="en-US"/>
              <a:t>P(Event)</a:t>
            </a:r>
          </a:p>
          <a:p>
            <a:pPr lvl="1">
              <a:spcBef>
                <a:spcPct val="0"/>
              </a:spcBef>
              <a:buFontTx/>
              <a:buChar char="•"/>
            </a:pPr>
            <a:r>
              <a:rPr lang="en-US" altLang="en-US" sz="1600" b="1">
                <a:solidFill>
                  <a:schemeClr val="hlink"/>
                </a:solidFill>
              </a:rPr>
              <a:t>Prior probability</a:t>
            </a:r>
            <a:r>
              <a:rPr lang="en-US" altLang="en-US" sz="1600"/>
              <a:t> of this particular situation</a:t>
            </a:r>
          </a:p>
          <a:p>
            <a:pPr>
              <a:spcBef>
                <a:spcPct val="0"/>
              </a:spcBef>
            </a:pPr>
            <a:endParaRPr lang="en-US" altLang="en-US"/>
          </a:p>
          <a:p>
            <a:pPr>
              <a:spcBef>
                <a:spcPct val="0"/>
              </a:spcBef>
            </a:pPr>
            <a:r>
              <a:rPr lang="en-US" altLang="en-US"/>
              <a:t>P(Prediction | Event)</a:t>
            </a:r>
          </a:p>
          <a:p>
            <a:pPr lvl="1">
              <a:spcBef>
                <a:spcPct val="0"/>
              </a:spcBef>
              <a:buFontTx/>
              <a:buChar char="•"/>
            </a:pPr>
            <a:r>
              <a:rPr lang="en-US" altLang="en-US" sz="1600" b="1">
                <a:solidFill>
                  <a:schemeClr val="hlink"/>
                </a:solidFill>
              </a:rPr>
              <a:t>Predictive power</a:t>
            </a:r>
            <a:r>
              <a:rPr lang="en-US" altLang="en-US" sz="1600"/>
              <a:t> (Likelihood) of the information source</a:t>
            </a:r>
          </a:p>
          <a:p>
            <a:pPr>
              <a:spcBef>
                <a:spcPct val="0"/>
              </a:spcBef>
            </a:pPr>
            <a:endParaRPr lang="en-US" altLang="en-US"/>
          </a:p>
          <a:p>
            <a:pPr>
              <a:spcBef>
                <a:spcPct val="0"/>
              </a:spcBef>
            </a:pPr>
            <a:r>
              <a:rPr lang="en-US" altLang="en-US"/>
              <a:t>P(Prediction </a:t>
            </a:r>
            <a:r>
              <a:rPr lang="en-US" altLang="en-US">
                <a:sym typeface="Symbol" panose="05050102010706020507" pitchFamily="18" charset="2"/>
              </a:rPr>
              <a:t></a:t>
            </a:r>
            <a:r>
              <a:rPr lang="en-US" altLang="en-US"/>
              <a:t> Event)</a:t>
            </a:r>
          </a:p>
          <a:p>
            <a:pPr lvl="1">
              <a:spcBef>
                <a:spcPct val="0"/>
              </a:spcBef>
              <a:buFontTx/>
              <a:buChar char="•"/>
            </a:pPr>
            <a:r>
              <a:rPr lang="en-US" altLang="en-US" sz="1600" b="1">
                <a:solidFill>
                  <a:schemeClr val="hlink"/>
                </a:solidFill>
              </a:rPr>
              <a:t>Joint probabilities</a:t>
            </a:r>
            <a:r>
              <a:rPr lang="en-US" altLang="en-US" sz="1600"/>
              <a:t> where both Prediction </a:t>
            </a:r>
            <a:r>
              <a:rPr lang="en-US" altLang="en-US" sz="1600" b="1" u="sng"/>
              <a:t>and</a:t>
            </a:r>
            <a:r>
              <a:rPr lang="en-US" altLang="en-US" sz="1600"/>
              <a:t> Event occur</a:t>
            </a:r>
          </a:p>
          <a:p>
            <a:pPr>
              <a:spcBef>
                <a:spcPct val="0"/>
              </a:spcBef>
            </a:pPr>
            <a:endParaRPr lang="en-US" altLang="en-US"/>
          </a:p>
          <a:p>
            <a:pPr>
              <a:spcBef>
                <a:spcPct val="0"/>
              </a:spcBef>
            </a:pPr>
            <a:r>
              <a:rPr lang="en-US" altLang="en-US"/>
              <a:t>P(Prediction)</a:t>
            </a:r>
          </a:p>
          <a:p>
            <a:pPr lvl="1">
              <a:spcBef>
                <a:spcPct val="0"/>
              </a:spcBef>
              <a:buFontTx/>
              <a:buChar char="•"/>
            </a:pPr>
            <a:r>
              <a:rPr lang="en-US" altLang="en-US" sz="1600" b="1">
                <a:solidFill>
                  <a:schemeClr val="hlink"/>
                </a:solidFill>
              </a:rPr>
              <a:t>Marginal probability</a:t>
            </a:r>
            <a:r>
              <a:rPr lang="en-US" altLang="en-US" sz="1600"/>
              <a:t> that this prediction is made</a:t>
            </a:r>
          </a:p>
          <a:p>
            <a:pPr>
              <a:spcBef>
                <a:spcPct val="0"/>
              </a:spcBef>
            </a:pPr>
            <a:endParaRPr lang="en-US" altLang="en-US"/>
          </a:p>
          <a:p>
            <a:pPr>
              <a:spcBef>
                <a:spcPct val="0"/>
              </a:spcBef>
            </a:pPr>
            <a:r>
              <a:rPr lang="en-US" altLang="en-US"/>
              <a:t>P(Event | Prediction)</a:t>
            </a:r>
          </a:p>
          <a:p>
            <a:pPr lvl="1">
              <a:spcBef>
                <a:spcPct val="0"/>
              </a:spcBef>
              <a:buFontTx/>
              <a:buChar char="•"/>
            </a:pPr>
            <a:r>
              <a:rPr lang="en-US" altLang="en-US" sz="1600" b="1" i="1">
                <a:solidFill>
                  <a:schemeClr val="hlink"/>
                </a:solidFill>
              </a:rPr>
              <a:t>Posterior probability</a:t>
            </a:r>
            <a:r>
              <a:rPr lang="en-US" altLang="en-US" sz="1600"/>
              <a:t> of Event given Prediction</a:t>
            </a:r>
          </a:p>
        </p:txBody>
      </p:sp>
      <p:graphicFrame>
        <p:nvGraphicFramePr>
          <p:cNvPr id="18436" name="Object 4">
            <a:extLst>
              <a:ext uri="{FF2B5EF4-FFF2-40B4-BE49-F238E27FC236}">
                <a16:creationId xmlns:a16="http://schemas.microsoft.com/office/drawing/2014/main" id="{F68CFBE7-1F63-4FDE-A06A-9F9D20E33A0B}"/>
              </a:ext>
            </a:extLst>
          </p:cNvPr>
          <p:cNvGraphicFramePr>
            <a:graphicFrameLocks noGrp="1" noChangeAspect="1"/>
          </p:cNvGraphicFramePr>
          <p:nvPr>
            <p:ph idx="1"/>
          </p:nvPr>
        </p:nvGraphicFramePr>
        <p:xfrm>
          <a:off x="1524000" y="1752600"/>
          <a:ext cx="4495800" cy="533400"/>
        </p:xfrm>
        <a:graphic>
          <a:graphicData uri="http://schemas.openxmlformats.org/presentationml/2006/ole">
            <mc:AlternateContent xmlns:mc="http://schemas.openxmlformats.org/markup-compatibility/2006">
              <mc:Choice xmlns:v="urn:schemas-microsoft-com:vml" Requires="v">
                <p:oleObj spid="_x0000_s1026" name="Equation" r:id="rId4" imgW="2400300" imgH="419100" progId="Equation.3">
                  <p:embed/>
                </p:oleObj>
              </mc:Choice>
              <mc:Fallback>
                <p:oleObj name="Equation" r:id="rId4" imgW="2400300" imgH="419100" progId="Equation.3">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00" y="1752600"/>
                        <a:ext cx="44958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F13F42EB-9C76-4A20-8038-BC5398F82326}"/>
              </a:ext>
            </a:extLst>
          </p:cNvPr>
          <p:cNvSpPr>
            <a:spLocks noGrp="1" noChangeArrowheads="1"/>
          </p:cNvSpPr>
          <p:nvPr>
            <p:ph type="title"/>
          </p:nvPr>
        </p:nvSpPr>
        <p:spPr/>
        <p:txBody>
          <a:bodyPr/>
          <a:lstStyle/>
          <a:p>
            <a:r>
              <a:rPr lang="en-US" altLang="en-US"/>
              <a:t>Bayes’ Theorem</a:t>
            </a:r>
          </a:p>
        </p:txBody>
      </p:sp>
      <p:sp>
        <p:nvSpPr>
          <p:cNvPr id="20483" name="Rectangle 3">
            <a:extLst>
              <a:ext uri="{FF2B5EF4-FFF2-40B4-BE49-F238E27FC236}">
                <a16:creationId xmlns:a16="http://schemas.microsoft.com/office/drawing/2014/main" id="{7D507687-0F61-40C1-8244-2DA76CD0C526}"/>
              </a:ext>
            </a:extLst>
          </p:cNvPr>
          <p:cNvSpPr>
            <a:spLocks noGrp="1" noChangeArrowheads="1"/>
          </p:cNvSpPr>
          <p:nvPr>
            <p:ph type="body" idx="1"/>
          </p:nvPr>
        </p:nvSpPr>
        <p:spPr>
          <a:xfrm>
            <a:off x="990600" y="1143000"/>
            <a:ext cx="7467600" cy="5105400"/>
          </a:xfrm>
        </p:spPr>
        <p:txBody>
          <a:bodyPr/>
          <a:lstStyle/>
          <a:p>
            <a:pPr>
              <a:lnSpc>
                <a:spcPct val="90000"/>
              </a:lnSpc>
            </a:pPr>
            <a:r>
              <a:rPr lang="en-US" altLang="en-US"/>
              <a:t>Bayes's Theorem begins with a statement of knowledge prior to performing the experiment. Usually this </a:t>
            </a:r>
            <a:r>
              <a:rPr lang="en-US" altLang="en-US" i="1"/>
              <a:t>prior</a:t>
            </a:r>
            <a:r>
              <a:rPr lang="en-US" altLang="en-US"/>
              <a:t> is in the form of a probability density. It can be based on physics, on the results of other experiments, on expert opinion, or any other source of relevant information. Now, it is desirable to improve this state of knowledge, and an experiment is designed and executed to do this. Bayes's Theorem is the mechanism used to update the state of knowledge to provide a </a:t>
            </a:r>
            <a:r>
              <a:rPr lang="en-US" altLang="en-US" i="1"/>
              <a:t>posterior</a:t>
            </a:r>
            <a:r>
              <a:rPr lang="en-US" altLang="en-US"/>
              <a:t> distribution. The mechanics of Bayes's Theorem can sometimes be overwhelming, but the underlying idea is very straightforward: Both the prior (often a prediction) and the experimental results have a </a:t>
            </a:r>
            <a:r>
              <a:rPr lang="en-US" altLang="en-US">
                <a:hlinkClick r:id="rId2"/>
              </a:rPr>
              <a:t>joint distribution</a:t>
            </a:r>
            <a:r>
              <a:rPr lang="en-US" altLang="en-US"/>
              <a:t>, since they are both different views of reality. </a:t>
            </a:r>
          </a:p>
          <a:p>
            <a:pPr>
              <a:lnSpc>
                <a:spcPct val="90000"/>
              </a:lnSpc>
              <a:buFontTx/>
              <a:buNone/>
            </a:pPr>
            <a:endParaRPr lang="en-US" alt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4BC149EA-A7CD-4F46-B758-1891909CB729}"/>
              </a:ext>
            </a:extLst>
          </p:cNvPr>
          <p:cNvSpPr>
            <a:spLocks noGrp="1" noChangeArrowheads="1"/>
          </p:cNvSpPr>
          <p:nvPr>
            <p:ph type="title"/>
          </p:nvPr>
        </p:nvSpPr>
        <p:spPr/>
        <p:txBody>
          <a:bodyPr/>
          <a:lstStyle/>
          <a:p>
            <a:r>
              <a:rPr lang="en-US" altLang="en-US"/>
              <a:t>Bayes’ Theorem</a:t>
            </a:r>
          </a:p>
        </p:txBody>
      </p:sp>
      <p:sp>
        <p:nvSpPr>
          <p:cNvPr id="21507" name="Rectangle 3">
            <a:extLst>
              <a:ext uri="{FF2B5EF4-FFF2-40B4-BE49-F238E27FC236}">
                <a16:creationId xmlns:a16="http://schemas.microsoft.com/office/drawing/2014/main" id="{629E64D6-A877-4C40-BF7B-425E0C6EEE8E}"/>
              </a:ext>
            </a:extLst>
          </p:cNvPr>
          <p:cNvSpPr>
            <a:spLocks noGrp="1" noChangeArrowheads="1"/>
          </p:cNvSpPr>
          <p:nvPr>
            <p:ph type="body" idx="1"/>
          </p:nvPr>
        </p:nvSpPr>
        <p:spPr>
          <a:xfrm>
            <a:off x="990600" y="1143000"/>
            <a:ext cx="7467600" cy="5105400"/>
          </a:xfrm>
        </p:spPr>
        <p:txBody>
          <a:bodyPr/>
          <a:lstStyle/>
          <a:p>
            <a:pPr>
              <a:lnSpc>
                <a:spcPct val="90000"/>
              </a:lnSpc>
            </a:pPr>
            <a:r>
              <a:rPr lang="en-US" altLang="en-US"/>
              <a:t>Let the experiment be A and the prediction be B. Both have occurred, AB. The probability of both A and B together is P(AB). </a:t>
            </a:r>
            <a:r>
              <a:rPr lang="en-US" altLang="en-US" b="1"/>
              <a:t>The law of conditional probability says that this probability can be found as the product of the conditional probability of one, given the other, times the probability of the other</a:t>
            </a:r>
            <a:r>
              <a:rPr lang="en-US" altLang="en-US"/>
              <a:t>. That is</a:t>
            </a:r>
          </a:p>
          <a:p>
            <a:pPr lvl="1">
              <a:lnSpc>
                <a:spcPct val="90000"/>
              </a:lnSpc>
              <a:buFontTx/>
              <a:buNone/>
            </a:pPr>
            <a:endParaRPr lang="en-US" altLang="en-US"/>
          </a:p>
          <a:p>
            <a:pPr lvl="1">
              <a:lnSpc>
                <a:spcPct val="90000"/>
              </a:lnSpc>
              <a:buFontTx/>
              <a:buNone/>
            </a:pPr>
            <a:r>
              <a:rPr lang="en-US" altLang="en-US" sz="1600"/>
              <a:t>P(A|B) ´ P(B) = </a:t>
            </a:r>
            <a:r>
              <a:rPr lang="en-US" altLang="en-US" sz="1600" b="1"/>
              <a:t>P(AB)</a:t>
            </a:r>
            <a:r>
              <a:rPr lang="en-US" altLang="en-US" sz="1600"/>
              <a:t> = P(B|A) ´ P(A)</a:t>
            </a:r>
          </a:p>
          <a:p>
            <a:pPr lvl="1">
              <a:lnSpc>
                <a:spcPct val="90000"/>
              </a:lnSpc>
              <a:buFontTx/>
              <a:buNone/>
            </a:pPr>
            <a:r>
              <a:rPr lang="en-US" altLang="en-US" sz="1600"/>
              <a:t>if both P(A) and P(B) are non zero. </a:t>
            </a:r>
          </a:p>
          <a:p>
            <a:pPr>
              <a:lnSpc>
                <a:spcPct val="90000"/>
              </a:lnSpc>
            </a:pPr>
            <a:endParaRPr lang="en-US" altLang="en-US"/>
          </a:p>
          <a:p>
            <a:pPr>
              <a:lnSpc>
                <a:spcPct val="90000"/>
              </a:lnSpc>
              <a:buFontTx/>
              <a:buNone/>
            </a:pPr>
            <a:r>
              <a:rPr lang="en-US" altLang="en-US"/>
              <a:t>       Simple algebra shows that: </a:t>
            </a:r>
            <a:endParaRPr lang="en-US" altLang="en-US" b="1"/>
          </a:p>
          <a:p>
            <a:pPr lvl="1">
              <a:lnSpc>
                <a:spcPct val="90000"/>
              </a:lnSpc>
              <a:buFontTx/>
              <a:buNone/>
            </a:pPr>
            <a:r>
              <a:rPr lang="en-US" altLang="en-US" sz="1600"/>
              <a:t>P(B|A) = P(A|B) ´ P(B) / P(A)      equation 1</a:t>
            </a:r>
          </a:p>
          <a:p>
            <a:pPr>
              <a:lnSpc>
                <a:spcPct val="90000"/>
              </a:lnSpc>
            </a:pPr>
            <a:endParaRPr lang="en-US" altLang="en-US"/>
          </a:p>
          <a:p>
            <a:pPr>
              <a:lnSpc>
                <a:spcPct val="90000"/>
              </a:lnSpc>
            </a:pPr>
            <a:r>
              <a:rPr lang="en-US" altLang="en-US"/>
              <a:t>This is Bayes's Theorem. In words this says that the posterior probability of B (the updated prediction) is the product of the conditional probability of the experiment, given the influence of the parameters being investigated, times the prior probability of those parameters. (Division by the total probability of A assures that the resulting quotient falls on the [0, 1] interval, as all probabilities must.)</a:t>
            </a:r>
          </a:p>
          <a:p>
            <a:pPr>
              <a:lnSpc>
                <a:spcPct val="90000"/>
              </a:lnSpc>
              <a:buFontTx/>
              <a:buNone/>
            </a:pPr>
            <a:endParaRPr lang="en-US"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1F66B872-B0A3-4F80-804B-B9653D089CF8}"/>
              </a:ext>
            </a:extLst>
          </p:cNvPr>
          <p:cNvSpPr>
            <a:spLocks noGrp="1" noChangeArrowheads="1"/>
          </p:cNvSpPr>
          <p:nvPr>
            <p:ph type="title"/>
          </p:nvPr>
        </p:nvSpPr>
        <p:spPr/>
        <p:txBody>
          <a:bodyPr/>
          <a:lstStyle/>
          <a:p>
            <a:r>
              <a:rPr lang="en-US" altLang="en-US"/>
              <a:t>Bayes’ Theorem</a:t>
            </a:r>
          </a:p>
        </p:txBody>
      </p:sp>
      <p:pic>
        <p:nvPicPr>
          <p:cNvPr id="22531" name="Picture 5">
            <a:extLst>
              <a:ext uri="{FF2B5EF4-FFF2-40B4-BE49-F238E27FC236}">
                <a16:creationId xmlns:a16="http://schemas.microsoft.com/office/drawing/2014/main" id="{EFB5B2AB-63BE-49FD-A2DB-B3612CA60F3C}"/>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066800" y="1219200"/>
            <a:ext cx="5257800" cy="4800600"/>
          </a:xfr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A40209C0-27BC-48C2-84A3-0D8754AA137D}"/>
              </a:ext>
            </a:extLst>
          </p:cNvPr>
          <p:cNvSpPr>
            <a:spLocks noGrp="1" noChangeArrowheads="1"/>
          </p:cNvSpPr>
          <p:nvPr>
            <p:ph type="title"/>
          </p:nvPr>
        </p:nvSpPr>
        <p:spPr>
          <a:noFill/>
        </p:spPr>
        <p:txBody>
          <a:bodyPr/>
          <a:lstStyle/>
          <a:p>
            <a:br>
              <a:rPr lang="en-US" altLang="en-US">
                <a:solidFill>
                  <a:schemeClr val="tx1"/>
                </a:solidFill>
              </a:rPr>
            </a:br>
            <a:r>
              <a:rPr lang="en-US" altLang="en-US">
                <a:solidFill>
                  <a:schemeClr val="tx1"/>
                </a:solidFill>
              </a:rPr>
              <a:t> </a:t>
            </a:r>
            <a:r>
              <a:rPr lang="en-US" altLang="en-US" sz="1800"/>
              <a:t>Conditional Probability</a:t>
            </a:r>
            <a:r>
              <a:rPr lang="en-US" altLang="en-US"/>
              <a:t> </a:t>
            </a:r>
          </a:p>
        </p:txBody>
      </p:sp>
      <p:pic>
        <p:nvPicPr>
          <p:cNvPr id="23555" name="Picture 100">
            <a:extLst>
              <a:ext uri="{FF2B5EF4-FFF2-40B4-BE49-F238E27FC236}">
                <a16:creationId xmlns:a16="http://schemas.microsoft.com/office/drawing/2014/main" id="{6BB72080-D379-4CE4-AC8F-380F19722BD5}"/>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990600" y="1219200"/>
            <a:ext cx="7467600" cy="5105400"/>
          </a:xfrm>
          <a:noFill/>
        </p:spPr>
      </p:pic>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0E95EA5E-F011-4776-90C5-99DD858A5BB2}"/>
              </a:ext>
            </a:extLst>
          </p:cNvPr>
          <p:cNvSpPr>
            <a:spLocks noGrp="1" noChangeArrowheads="1"/>
          </p:cNvSpPr>
          <p:nvPr>
            <p:ph type="title"/>
          </p:nvPr>
        </p:nvSpPr>
        <p:spPr>
          <a:noFill/>
        </p:spPr>
        <p:txBody>
          <a:bodyPr/>
          <a:lstStyle/>
          <a:p>
            <a:br>
              <a:rPr lang="en-US" altLang="en-US" sz="1800">
                <a:solidFill>
                  <a:schemeClr val="tx1"/>
                </a:solidFill>
              </a:rPr>
            </a:br>
            <a:r>
              <a:rPr lang="en-US" altLang="en-US" sz="1800">
                <a:solidFill>
                  <a:schemeClr val="tx1"/>
                </a:solidFill>
              </a:rPr>
              <a:t> </a:t>
            </a:r>
            <a:r>
              <a:rPr lang="en-US" altLang="en-US" sz="1800"/>
              <a:t>Bayes' Theorem </a:t>
            </a:r>
          </a:p>
        </p:txBody>
      </p:sp>
      <p:pic>
        <p:nvPicPr>
          <p:cNvPr id="25603" name="Picture 5">
            <a:extLst>
              <a:ext uri="{FF2B5EF4-FFF2-40B4-BE49-F238E27FC236}">
                <a16:creationId xmlns:a16="http://schemas.microsoft.com/office/drawing/2014/main" id="{F1F227DC-2630-434F-8F6D-640D25B4E359}"/>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990600" y="1295400"/>
            <a:ext cx="7467600" cy="3657600"/>
          </a:xfrm>
          <a:noFill/>
        </p:spPr>
      </p:pic>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AA493E55-E298-40B0-B071-00521FDAEC62}"/>
              </a:ext>
            </a:extLst>
          </p:cNvPr>
          <p:cNvSpPr>
            <a:spLocks noGrp="1" noChangeArrowheads="1"/>
          </p:cNvSpPr>
          <p:nvPr>
            <p:ph type="title"/>
          </p:nvPr>
        </p:nvSpPr>
        <p:spPr/>
        <p:txBody>
          <a:bodyPr/>
          <a:lstStyle/>
          <a:p>
            <a:r>
              <a:rPr lang="en-US" altLang="en-US" sz="1800"/>
              <a:t>Probability Information</a:t>
            </a:r>
          </a:p>
        </p:txBody>
      </p:sp>
      <p:sp>
        <p:nvSpPr>
          <p:cNvPr id="27651" name="Rectangle 3">
            <a:extLst>
              <a:ext uri="{FF2B5EF4-FFF2-40B4-BE49-F238E27FC236}">
                <a16:creationId xmlns:a16="http://schemas.microsoft.com/office/drawing/2014/main" id="{72E7B07E-D7E5-4046-8641-C12B2BBA1241}"/>
              </a:ext>
            </a:extLst>
          </p:cNvPr>
          <p:cNvSpPr>
            <a:spLocks noGrp="1" noChangeArrowheads="1"/>
          </p:cNvSpPr>
          <p:nvPr>
            <p:ph type="body" idx="1"/>
          </p:nvPr>
        </p:nvSpPr>
        <p:spPr>
          <a:xfrm>
            <a:off x="990600" y="1143000"/>
            <a:ext cx="7467600" cy="5105400"/>
          </a:xfrm>
        </p:spPr>
        <p:txBody>
          <a:bodyPr/>
          <a:lstStyle/>
          <a:p>
            <a:r>
              <a:rPr lang="en-US" altLang="en-US"/>
              <a:t>Prior Probabilities</a:t>
            </a:r>
          </a:p>
          <a:p>
            <a:pPr lvl="1"/>
            <a:r>
              <a:rPr lang="en-US" altLang="en-US" sz="1600"/>
              <a:t>Initial beliefs or knowledge about an event (frequently subjective probabilities)</a:t>
            </a:r>
          </a:p>
          <a:p>
            <a:pPr>
              <a:lnSpc>
                <a:spcPct val="120000"/>
              </a:lnSpc>
            </a:pPr>
            <a:endParaRPr lang="en-US" altLang="en-US"/>
          </a:p>
          <a:p>
            <a:pPr>
              <a:lnSpc>
                <a:spcPct val="120000"/>
              </a:lnSpc>
            </a:pPr>
            <a:r>
              <a:rPr lang="en-US" altLang="en-US"/>
              <a:t>Likelihoods</a:t>
            </a:r>
          </a:p>
          <a:p>
            <a:pPr lvl="1"/>
            <a:r>
              <a:rPr lang="en-US" altLang="en-US" sz="1600"/>
              <a:t>Conditional probabilities that summarize the known performance characteristics of events (frequently objective, based on relative frequencies)</a:t>
            </a:r>
          </a:p>
          <a:p>
            <a:endParaRPr lang="en-US" altLang="en-US"/>
          </a:p>
          <a:p>
            <a:pPr>
              <a:lnSpc>
                <a:spcPct val="90000"/>
              </a:lnSpc>
            </a:pPr>
            <a:endParaRPr lang="en-US" altLang="en-US"/>
          </a:p>
          <a:p>
            <a:pPr>
              <a:buFontTx/>
              <a:buNone/>
            </a:pPr>
            <a:endParaRPr lang="en-US"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4127F2D2-3E9E-4BEA-B374-24D3C88AA336}"/>
              </a:ext>
            </a:extLst>
          </p:cNvPr>
          <p:cNvSpPr>
            <a:spLocks noGrp="1" noChangeArrowheads="1"/>
          </p:cNvSpPr>
          <p:nvPr>
            <p:ph type="title"/>
          </p:nvPr>
        </p:nvSpPr>
        <p:spPr/>
        <p:txBody>
          <a:bodyPr/>
          <a:lstStyle/>
          <a:p>
            <a:r>
              <a:rPr lang="en-US" altLang="en-US"/>
              <a:t>Agenda</a:t>
            </a:r>
          </a:p>
        </p:txBody>
      </p:sp>
      <p:grpSp>
        <p:nvGrpSpPr>
          <p:cNvPr id="5123" name="Group 3">
            <a:extLst>
              <a:ext uri="{FF2B5EF4-FFF2-40B4-BE49-F238E27FC236}">
                <a16:creationId xmlns:a16="http://schemas.microsoft.com/office/drawing/2014/main" id="{10A84871-35FA-4B02-9F6F-8E850C54C038}"/>
              </a:ext>
            </a:extLst>
          </p:cNvPr>
          <p:cNvGrpSpPr>
            <a:grpSpLocks/>
          </p:cNvGrpSpPr>
          <p:nvPr/>
        </p:nvGrpSpPr>
        <p:grpSpPr bwMode="auto">
          <a:xfrm>
            <a:off x="3903663" y="2133600"/>
            <a:ext cx="1854200" cy="1676400"/>
            <a:chOff x="1978" y="1344"/>
            <a:chExt cx="1169" cy="1056"/>
          </a:xfrm>
        </p:grpSpPr>
        <p:sp>
          <p:nvSpPr>
            <p:cNvPr id="5133" name="Line 4">
              <a:extLst>
                <a:ext uri="{FF2B5EF4-FFF2-40B4-BE49-F238E27FC236}">
                  <a16:creationId xmlns:a16="http://schemas.microsoft.com/office/drawing/2014/main" id="{353C4BDA-7F76-4CFC-B036-7F3407D36862}"/>
                </a:ext>
              </a:extLst>
            </p:cNvPr>
            <p:cNvSpPr>
              <a:spLocks noChangeShapeType="1"/>
            </p:cNvSpPr>
            <p:nvPr/>
          </p:nvSpPr>
          <p:spPr bwMode="auto">
            <a:xfrm flipH="1" flipV="1">
              <a:off x="2991" y="1375"/>
              <a:ext cx="123"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134" name="Line 5">
              <a:extLst>
                <a:ext uri="{FF2B5EF4-FFF2-40B4-BE49-F238E27FC236}">
                  <a16:creationId xmlns:a16="http://schemas.microsoft.com/office/drawing/2014/main" id="{3ACC64EB-839B-4EF5-9F0E-E9F001C65DCA}"/>
                </a:ext>
              </a:extLst>
            </p:cNvPr>
            <p:cNvSpPr>
              <a:spLocks noChangeShapeType="1"/>
            </p:cNvSpPr>
            <p:nvPr/>
          </p:nvSpPr>
          <p:spPr bwMode="auto">
            <a:xfrm flipH="1">
              <a:off x="3023" y="1933"/>
              <a:ext cx="124"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135" name="Line 6">
              <a:extLst>
                <a:ext uri="{FF2B5EF4-FFF2-40B4-BE49-F238E27FC236}">
                  <a16:creationId xmlns:a16="http://schemas.microsoft.com/office/drawing/2014/main" id="{F695B022-C395-490E-8F20-3318C672E303}"/>
                </a:ext>
              </a:extLst>
            </p:cNvPr>
            <p:cNvSpPr>
              <a:spLocks noChangeShapeType="1"/>
            </p:cNvSpPr>
            <p:nvPr/>
          </p:nvSpPr>
          <p:spPr bwMode="auto">
            <a:xfrm flipH="1">
              <a:off x="2011" y="1344"/>
              <a:ext cx="946"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136" name="Line 7">
              <a:extLst>
                <a:ext uri="{FF2B5EF4-FFF2-40B4-BE49-F238E27FC236}">
                  <a16:creationId xmlns:a16="http://schemas.microsoft.com/office/drawing/2014/main" id="{CD6FBAEC-7DDC-4F39-B6EF-19C41E11E0C9}"/>
                </a:ext>
              </a:extLst>
            </p:cNvPr>
            <p:cNvSpPr>
              <a:spLocks noChangeShapeType="1"/>
            </p:cNvSpPr>
            <p:nvPr/>
          </p:nvSpPr>
          <p:spPr bwMode="auto">
            <a:xfrm flipH="1">
              <a:off x="2011" y="2400"/>
              <a:ext cx="946"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137" name="Line 8">
              <a:extLst>
                <a:ext uri="{FF2B5EF4-FFF2-40B4-BE49-F238E27FC236}">
                  <a16:creationId xmlns:a16="http://schemas.microsoft.com/office/drawing/2014/main" id="{99BA7703-9C54-4307-91FD-5B82C9152CF5}"/>
                </a:ext>
              </a:extLst>
            </p:cNvPr>
            <p:cNvSpPr>
              <a:spLocks noChangeShapeType="1"/>
            </p:cNvSpPr>
            <p:nvPr/>
          </p:nvSpPr>
          <p:spPr bwMode="auto">
            <a:xfrm flipH="1" flipV="1">
              <a:off x="1978" y="1375"/>
              <a:ext cx="124"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138" name="Line 9">
              <a:extLst>
                <a:ext uri="{FF2B5EF4-FFF2-40B4-BE49-F238E27FC236}">
                  <a16:creationId xmlns:a16="http://schemas.microsoft.com/office/drawing/2014/main" id="{07A1C397-F7C4-49AC-BA25-BF9E2A7EF9A1}"/>
                </a:ext>
              </a:extLst>
            </p:cNvPr>
            <p:cNvSpPr>
              <a:spLocks noChangeShapeType="1"/>
            </p:cNvSpPr>
            <p:nvPr/>
          </p:nvSpPr>
          <p:spPr bwMode="auto">
            <a:xfrm flipH="1">
              <a:off x="2011" y="1933"/>
              <a:ext cx="123"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grpSp>
      <p:sp>
        <p:nvSpPr>
          <p:cNvPr id="5124" name="Rectangle 10">
            <a:extLst>
              <a:ext uri="{FF2B5EF4-FFF2-40B4-BE49-F238E27FC236}">
                <a16:creationId xmlns:a16="http://schemas.microsoft.com/office/drawing/2014/main" id="{A8589219-819B-4B32-B87E-C95C99E77B09}"/>
              </a:ext>
            </a:extLst>
          </p:cNvPr>
          <p:cNvSpPr>
            <a:spLocks noChangeArrowheads="1"/>
          </p:cNvSpPr>
          <p:nvPr/>
        </p:nvSpPr>
        <p:spPr bwMode="auto">
          <a:xfrm>
            <a:off x="4267200" y="2133600"/>
            <a:ext cx="13716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marL="169863" indent="-169863">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r>
              <a:rPr lang="en-US" altLang="en-US" sz="1400"/>
              <a:t>Problems</a:t>
            </a:r>
          </a:p>
        </p:txBody>
      </p:sp>
      <p:grpSp>
        <p:nvGrpSpPr>
          <p:cNvPr id="5125" name="Group 19">
            <a:extLst>
              <a:ext uri="{FF2B5EF4-FFF2-40B4-BE49-F238E27FC236}">
                <a16:creationId xmlns:a16="http://schemas.microsoft.com/office/drawing/2014/main" id="{849A7656-84E1-4CE8-B39D-3382498BBF12}"/>
              </a:ext>
            </a:extLst>
          </p:cNvPr>
          <p:cNvGrpSpPr>
            <a:grpSpLocks/>
          </p:cNvGrpSpPr>
          <p:nvPr/>
        </p:nvGrpSpPr>
        <p:grpSpPr bwMode="auto">
          <a:xfrm>
            <a:off x="2286000" y="2133600"/>
            <a:ext cx="1909763" cy="1676400"/>
            <a:chOff x="960" y="1344"/>
            <a:chExt cx="1203" cy="1056"/>
          </a:xfrm>
        </p:grpSpPr>
        <p:sp>
          <p:nvSpPr>
            <p:cNvPr id="5126" name="Rectangle 20">
              <a:extLst>
                <a:ext uri="{FF2B5EF4-FFF2-40B4-BE49-F238E27FC236}">
                  <a16:creationId xmlns:a16="http://schemas.microsoft.com/office/drawing/2014/main" id="{E64EDE90-58F3-436F-A8C3-785652873359}"/>
                </a:ext>
              </a:extLst>
            </p:cNvPr>
            <p:cNvSpPr>
              <a:spLocks noChangeArrowheads="1"/>
            </p:cNvSpPr>
            <p:nvPr/>
          </p:nvSpPr>
          <p:spPr bwMode="auto">
            <a:xfrm>
              <a:off x="1056" y="1344"/>
              <a:ext cx="864" cy="1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r>
                <a:rPr lang="en-US" altLang="en-US" sz="1400" b="1"/>
                <a:t>Decision Tree</a:t>
              </a:r>
            </a:p>
          </p:txBody>
        </p:sp>
        <p:grpSp>
          <p:nvGrpSpPr>
            <p:cNvPr id="5127" name="Group 21">
              <a:extLst>
                <a:ext uri="{FF2B5EF4-FFF2-40B4-BE49-F238E27FC236}">
                  <a16:creationId xmlns:a16="http://schemas.microsoft.com/office/drawing/2014/main" id="{818DA993-3461-4EAC-AEFE-7A8532698E7D}"/>
                </a:ext>
              </a:extLst>
            </p:cNvPr>
            <p:cNvGrpSpPr>
              <a:grpSpLocks/>
            </p:cNvGrpSpPr>
            <p:nvPr/>
          </p:nvGrpSpPr>
          <p:grpSpPr bwMode="auto">
            <a:xfrm>
              <a:off x="960" y="1344"/>
              <a:ext cx="1203" cy="1056"/>
              <a:chOff x="960" y="1344"/>
              <a:chExt cx="1203" cy="1056"/>
            </a:xfrm>
          </p:grpSpPr>
          <p:sp>
            <p:nvSpPr>
              <p:cNvPr id="5128" name="Line 22">
                <a:extLst>
                  <a:ext uri="{FF2B5EF4-FFF2-40B4-BE49-F238E27FC236}">
                    <a16:creationId xmlns:a16="http://schemas.microsoft.com/office/drawing/2014/main" id="{D26DB457-51C2-4BC9-BA76-8A7BE72E33B1}"/>
                  </a:ext>
                </a:extLst>
              </p:cNvPr>
              <p:cNvSpPr>
                <a:spLocks noChangeShapeType="1"/>
              </p:cNvSpPr>
              <p:nvPr/>
            </p:nvSpPr>
            <p:spPr bwMode="auto">
              <a:xfrm flipH="1" flipV="1">
                <a:off x="2007" y="1375"/>
                <a:ext cx="123" cy="467"/>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129" name="Line 23">
                <a:extLst>
                  <a:ext uri="{FF2B5EF4-FFF2-40B4-BE49-F238E27FC236}">
                    <a16:creationId xmlns:a16="http://schemas.microsoft.com/office/drawing/2014/main" id="{66E5AAFB-EE6C-434C-8D5E-AF82E0159058}"/>
                  </a:ext>
                </a:extLst>
              </p:cNvPr>
              <p:cNvSpPr>
                <a:spLocks noChangeShapeType="1"/>
              </p:cNvSpPr>
              <p:nvPr/>
            </p:nvSpPr>
            <p:spPr bwMode="auto">
              <a:xfrm flipH="1">
                <a:off x="2039" y="1933"/>
                <a:ext cx="124" cy="467"/>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130" name="Line 24">
                <a:extLst>
                  <a:ext uri="{FF2B5EF4-FFF2-40B4-BE49-F238E27FC236}">
                    <a16:creationId xmlns:a16="http://schemas.microsoft.com/office/drawing/2014/main" id="{CB4496DC-C0AB-4195-8E84-2846FD2DD057}"/>
                  </a:ext>
                </a:extLst>
              </p:cNvPr>
              <p:cNvSpPr>
                <a:spLocks noChangeShapeType="1"/>
              </p:cNvSpPr>
              <p:nvPr/>
            </p:nvSpPr>
            <p:spPr bwMode="auto">
              <a:xfrm flipH="1">
                <a:off x="1026" y="1344"/>
                <a:ext cx="947" cy="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131" name="Line 25">
                <a:extLst>
                  <a:ext uri="{FF2B5EF4-FFF2-40B4-BE49-F238E27FC236}">
                    <a16:creationId xmlns:a16="http://schemas.microsoft.com/office/drawing/2014/main" id="{381A67DE-3D83-45B5-92F3-541A7D2F2943}"/>
                  </a:ext>
                </a:extLst>
              </p:cNvPr>
              <p:cNvSpPr>
                <a:spLocks noChangeShapeType="1"/>
              </p:cNvSpPr>
              <p:nvPr/>
            </p:nvSpPr>
            <p:spPr bwMode="auto">
              <a:xfrm>
                <a:off x="960" y="1405"/>
                <a:ext cx="0" cy="995"/>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132" name="Line 26">
                <a:extLst>
                  <a:ext uri="{FF2B5EF4-FFF2-40B4-BE49-F238E27FC236}">
                    <a16:creationId xmlns:a16="http://schemas.microsoft.com/office/drawing/2014/main" id="{46BA4B99-6184-48EB-A5DC-9C7223E7412D}"/>
                  </a:ext>
                </a:extLst>
              </p:cNvPr>
              <p:cNvSpPr>
                <a:spLocks noChangeShapeType="1"/>
              </p:cNvSpPr>
              <p:nvPr/>
            </p:nvSpPr>
            <p:spPr bwMode="auto">
              <a:xfrm flipH="1">
                <a:off x="1026" y="2400"/>
                <a:ext cx="947" cy="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grpSp>
      </p:gr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BC9204FD-E086-46AF-A759-FE93F1705CA3}"/>
              </a:ext>
            </a:extLst>
          </p:cNvPr>
          <p:cNvSpPr>
            <a:spLocks noGrp="1" noChangeArrowheads="1"/>
          </p:cNvSpPr>
          <p:nvPr>
            <p:ph type="title"/>
          </p:nvPr>
        </p:nvSpPr>
        <p:spPr/>
        <p:txBody>
          <a:bodyPr/>
          <a:lstStyle/>
          <a:p>
            <a:r>
              <a:rPr lang="en-US" altLang="en-US" sz="1800"/>
              <a:t>Circumstances for using Bayes’ Theorem</a:t>
            </a:r>
          </a:p>
        </p:txBody>
      </p:sp>
      <p:sp>
        <p:nvSpPr>
          <p:cNvPr id="28675" name="Rectangle 3">
            <a:extLst>
              <a:ext uri="{FF2B5EF4-FFF2-40B4-BE49-F238E27FC236}">
                <a16:creationId xmlns:a16="http://schemas.microsoft.com/office/drawing/2014/main" id="{7211DAAD-0606-4811-9D54-0540D5B7C1BB}"/>
              </a:ext>
            </a:extLst>
          </p:cNvPr>
          <p:cNvSpPr>
            <a:spLocks noGrp="1" noChangeArrowheads="1"/>
          </p:cNvSpPr>
          <p:nvPr>
            <p:ph type="body" idx="1"/>
          </p:nvPr>
        </p:nvSpPr>
        <p:spPr>
          <a:xfrm>
            <a:off x="990600" y="1143000"/>
            <a:ext cx="7467600" cy="5105400"/>
          </a:xfrm>
        </p:spPr>
        <p:txBody>
          <a:bodyPr/>
          <a:lstStyle/>
          <a:p>
            <a:pPr>
              <a:lnSpc>
                <a:spcPct val="80000"/>
              </a:lnSpc>
              <a:buFontTx/>
              <a:buNone/>
            </a:pPr>
            <a:endParaRPr lang="en-US" altLang="en-US" b="1"/>
          </a:p>
          <a:p>
            <a:pPr>
              <a:lnSpc>
                <a:spcPct val="80000"/>
              </a:lnSpc>
            </a:pPr>
            <a:r>
              <a:rPr lang="en-US" altLang="en-US"/>
              <a:t>You have the opportunity, usually at a price, to get additional information before you commit to a choice</a:t>
            </a:r>
          </a:p>
          <a:p>
            <a:pPr>
              <a:lnSpc>
                <a:spcPct val="80000"/>
              </a:lnSpc>
            </a:pPr>
            <a:endParaRPr lang="en-US" altLang="en-US"/>
          </a:p>
          <a:p>
            <a:pPr>
              <a:lnSpc>
                <a:spcPct val="80000"/>
              </a:lnSpc>
            </a:pPr>
            <a:r>
              <a:rPr lang="en-US" altLang="en-US"/>
              <a:t>You have likelihood information that describes how well you should expect that source of information to perform</a:t>
            </a:r>
          </a:p>
          <a:p>
            <a:pPr>
              <a:lnSpc>
                <a:spcPct val="80000"/>
              </a:lnSpc>
            </a:pPr>
            <a:endParaRPr lang="en-US" altLang="en-US"/>
          </a:p>
          <a:p>
            <a:pPr>
              <a:lnSpc>
                <a:spcPct val="80000"/>
              </a:lnSpc>
            </a:pPr>
            <a:r>
              <a:rPr lang="en-US" altLang="en-US"/>
              <a:t>You wish to revise your prior probabilities</a:t>
            </a:r>
          </a:p>
          <a:p>
            <a:pPr>
              <a:lnSpc>
                <a:spcPct val="90000"/>
              </a:lnSpc>
            </a:pPr>
            <a:endParaRPr lang="en-US" altLang="en-US"/>
          </a:p>
          <a:p>
            <a:pPr>
              <a:lnSpc>
                <a:spcPct val="80000"/>
              </a:lnSpc>
              <a:buFontTx/>
              <a:buNone/>
            </a:pPr>
            <a:endParaRPr lang="en-US" alt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94D733DB-5D07-46C9-8FF3-6FFEE5858609}"/>
              </a:ext>
            </a:extLst>
          </p:cNvPr>
          <p:cNvSpPr>
            <a:spLocks noGrp="1" noChangeArrowheads="1"/>
          </p:cNvSpPr>
          <p:nvPr>
            <p:ph type="title"/>
          </p:nvPr>
        </p:nvSpPr>
        <p:spPr/>
        <p:txBody>
          <a:bodyPr/>
          <a:lstStyle/>
          <a:p>
            <a:r>
              <a:rPr lang="en-US" altLang="en-US"/>
              <a:t>Problem</a:t>
            </a:r>
          </a:p>
        </p:txBody>
      </p:sp>
      <p:sp>
        <p:nvSpPr>
          <p:cNvPr id="29699" name="Rectangle 3">
            <a:extLst>
              <a:ext uri="{FF2B5EF4-FFF2-40B4-BE49-F238E27FC236}">
                <a16:creationId xmlns:a16="http://schemas.microsoft.com/office/drawing/2014/main" id="{D5E071C7-ED6A-4CF9-AFB9-EC2E6626C14F}"/>
              </a:ext>
            </a:extLst>
          </p:cNvPr>
          <p:cNvSpPr>
            <a:spLocks noGrp="1" noChangeArrowheads="1"/>
          </p:cNvSpPr>
          <p:nvPr>
            <p:ph type="body" idx="1"/>
          </p:nvPr>
        </p:nvSpPr>
        <p:spPr>
          <a:xfrm>
            <a:off x="990600" y="1143000"/>
            <a:ext cx="7467600" cy="5105400"/>
          </a:xfrm>
        </p:spPr>
        <p:txBody>
          <a:bodyPr/>
          <a:lstStyle/>
          <a:p>
            <a:pPr>
              <a:lnSpc>
                <a:spcPct val="90000"/>
              </a:lnSpc>
              <a:buFontTx/>
              <a:buNone/>
            </a:pPr>
            <a:endParaRPr lang="en-US" altLang="en-US" b="1"/>
          </a:p>
          <a:p>
            <a:pPr>
              <a:lnSpc>
                <a:spcPct val="90000"/>
              </a:lnSpc>
            </a:pPr>
            <a:r>
              <a:rPr lang="en-US" altLang="en-US"/>
              <a:t>A company is planning to market a new product. The company’s marketing vice-president is particularly concerned about the product’s superiority over the closest competitive product, which is sold by another company. The marketing vice-president assessed the probability of the new product’s superiority to be 0.7. This executive then ordered a market survey to determine the products superiority over the competition.</a:t>
            </a:r>
          </a:p>
          <a:p>
            <a:pPr>
              <a:lnSpc>
                <a:spcPct val="90000"/>
              </a:lnSpc>
            </a:pPr>
            <a:endParaRPr lang="en-US" altLang="en-US"/>
          </a:p>
          <a:p>
            <a:pPr>
              <a:lnSpc>
                <a:spcPct val="90000"/>
              </a:lnSpc>
            </a:pPr>
            <a:r>
              <a:rPr lang="en-US" altLang="en-US"/>
              <a:t>The results of the survey indicated that the product was superior to its competitor.</a:t>
            </a:r>
          </a:p>
          <a:p>
            <a:pPr>
              <a:lnSpc>
                <a:spcPct val="90000"/>
              </a:lnSpc>
            </a:pPr>
            <a:endParaRPr lang="en-US" altLang="en-US"/>
          </a:p>
          <a:p>
            <a:pPr>
              <a:lnSpc>
                <a:spcPct val="90000"/>
              </a:lnSpc>
            </a:pPr>
            <a:r>
              <a:rPr lang="en-US" altLang="en-US"/>
              <a:t>Assume the market survey has the following reliability:</a:t>
            </a:r>
          </a:p>
          <a:p>
            <a:pPr lvl="1">
              <a:lnSpc>
                <a:spcPct val="90000"/>
              </a:lnSpc>
            </a:pPr>
            <a:r>
              <a:rPr lang="en-US" altLang="en-US" sz="1600" i="1"/>
              <a:t>If the product is really superior, the probability that the survey will indicate “superior” is 0.8.</a:t>
            </a:r>
            <a:endParaRPr lang="en-US" altLang="en-US" sz="1600"/>
          </a:p>
          <a:p>
            <a:pPr lvl="1">
              <a:lnSpc>
                <a:spcPct val="90000"/>
              </a:lnSpc>
            </a:pPr>
            <a:r>
              <a:rPr lang="en-US" altLang="en-US" sz="1600" i="1"/>
              <a:t>If the product is really worse than the competitor, the probability that the survey will indicate “superior” is 0.3.</a:t>
            </a:r>
            <a:endParaRPr lang="en-US" altLang="en-US" sz="1600"/>
          </a:p>
          <a:p>
            <a:pPr>
              <a:lnSpc>
                <a:spcPct val="90000"/>
              </a:lnSpc>
            </a:pPr>
            <a:endParaRPr lang="en-US" altLang="en-US"/>
          </a:p>
          <a:p>
            <a:pPr>
              <a:lnSpc>
                <a:spcPct val="90000"/>
              </a:lnSpc>
            </a:pPr>
            <a:r>
              <a:rPr lang="en-US" altLang="en-US"/>
              <a:t>After completion of the market survey, what should the vice-president’s revised probability assignment to the event “new product is superior to its competitors”?</a:t>
            </a:r>
          </a:p>
          <a:p>
            <a:pPr>
              <a:lnSpc>
                <a:spcPct val="90000"/>
              </a:lnSpc>
            </a:pPr>
            <a:endParaRPr lang="en-US" altLang="en-US"/>
          </a:p>
          <a:p>
            <a:pPr>
              <a:lnSpc>
                <a:spcPct val="90000"/>
              </a:lnSpc>
              <a:buFontTx/>
              <a:buNone/>
            </a:pPr>
            <a:endParaRPr lang="en-US" alt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BE568CFB-C7F6-42B2-873F-9203453918F1}"/>
              </a:ext>
            </a:extLst>
          </p:cNvPr>
          <p:cNvSpPr>
            <a:spLocks noGrp="1" noChangeArrowheads="1"/>
          </p:cNvSpPr>
          <p:nvPr>
            <p:ph type="title"/>
          </p:nvPr>
        </p:nvSpPr>
        <p:spPr/>
        <p:txBody>
          <a:bodyPr/>
          <a:lstStyle/>
          <a:p>
            <a:r>
              <a:rPr lang="en-US" altLang="en-US"/>
              <a:t>Joint Probability Table</a:t>
            </a:r>
          </a:p>
        </p:txBody>
      </p:sp>
      <p:graphicFrame>
        <p:nvGraphicFramePr>
          <p:cNvPr id="305199" name="Group 47">
            <a:extLst>
              <a:ext uri="{FF2B5EF4-FFF2-40B4-BE49-F238E27FC236}">
                <a16:creationId xmlns:a16="http://schemas.microsoft.com/office/drawing/2014/main" id="{A56CDF5F-E7ED-4A70-9CDF-7C93819E7D1A}"/>
              </a:ext>
            </a:extLst>
          </p:cNvPr>
          <p:cNvGraphicFramePr>
            <a:graphicFrameLocks noGrp="1"/>
          </p:cNvGraphicFramePr>
          <p:nvPr>
            <p:ph idx="1"/>
          </p:nvPr>
        </p:nvGraphicFramePr>
        <p:xfrm>
          <a:off x="762000" y="1295400"/>
          <a:ext cx="7772400" cy="4800600"/>
        </p:xfrm>
        <a:graphic>
          <a:graphicData uri="http://schemas.openxmlformats.org/drawingml/2006/table">
            <a:tbl>
              <a:tblPr/>
              <a:tblGrid>
                <a:gridCol w="1905000">
                  <a:extLst>
                    <a:ext uri="{9D8B030D-6E8A-4147-A177-3AD203B41FA5}">
                      <a16:colId xmlns:a16="http://schemas.microsoft.com/office/drawing/2014/main" val="20000"/>
                    </a:ext>
                  </a:extLst>
                </a:gridCol>
                <a:gridCol w="1295400">
                  <a:extLst>
                    <a:ext uri="{9D8B030D-6E8A-4147-A177-3AD203B41FA5}">
                      <a16:colId xmlns:a16="http://schemas.microsoft.com/office/drawing/2014/main" val="20001"/>
                    </a:ext>
                  </a:extLst>
                </a:gridCol>
                <a:gridCol w="1524000">
                  <a:extLst>
                    <a:ext uri="{9D8B030D-6E8A-4147-A177-3AD203B41FA5}">
                      <a16:colId xmlns:a16="http://schemas.microsoft.com/office/drawing/2014/main" val="20002"/>
                    </a:ext>
                  </a:extLst>
                </a:gridCol>
                <a:gridCol w="1524000">
                  <a:extLst>
                    <a:ext uri="{9D8B030D-6E8A-4147-A177-3AD203B41FA5}">
                      <a16:colId xmlns:a16="http://schemas.microsoft.com/office/drawing/2014/main" val="20003"/>
                    </a:ext>
                  </a:extLst>
                </a:gridCol>
                <a:gridCol w="1524000">
                  <a:extLst>
                    <a:ext uri="{9D8B030D-6E8A-4147-A177-3AD203B41FA5}">
                      <a16:colId xmlns:a16="http://schemas.microsoft.com/office/drawing/2014/main" val="20004"/>
                    </a:ext>
                  </a:extLst>
                </a:gridCol>
              </a:tblGrid>
              <a:tr h="1227137">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195"/>
                      </a:srgbClr>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a:ln>
                            <a:noFill/>
                          </a:ln>
                          <a:solidFill>
                            <a:schemeClr val="tx1"/>
                          </a:solidFill>
                          <a:effectLst/>
                          <a:latin typeface="Arial" charset="0"/>
                        </a:rPr>
                        <a:t>P(Ai)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195"/>
                      </a:srgbClr>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a:ln>
                            <a:noFill/>
                          </a:ln>
                          <a:solidFill>
                            <a:schemeClr val="tx1"/>
                          </a:solidFill>
                          <a:effectLst/>
                          <a:latin typeface="Arial" charset="0"/>
                        </a:rPr>
                        <a:t>P(B|Ai)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195"/>
                      </a:srgbClr>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a:ln>
                            <a:noFill/>
                          </a:ln>
                          <a:solidFill>
                            <a:schemeClr val="tx1"/>
                          </a:solidFill>
                          <a:effectLst/>
                          <a:latin typeface="Arial" charset="0"/>
                        </a:rPr>
                        <a:t>P(Ai)* P(B|Ai)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195"/>
                      </a:srgbClr>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a:ln>
                            <a:noFill/>
                          </a:ln>
                          <a:solidFill>
                            <a:schemeClr val="tx1"/>
                          </a:solidFill>
                          <a:effectLst/>
                          <a:latin typeface="Arial" charset="0"/>
                        </a:rPr>
                        <a:t>Revised Probability</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a:ln>
                            <a:noFill/>
                          </a:ln>
                          <a:solidFill>
                            <a:schemeClr val="tx1"/>
                          </a:solidFill>
                          <a:effectLst/>
                          <a:latin typeface="Arial" charset="0"/>
                        </a:rPr>
                        <a:t>P(Ai|B)</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195"/>
                      </a:srgbClr>
                    </a:solidFill>
                  </a:tcPr>
                </a:tc>
                <a:extLst>
                  <a:ext uri="{0D108BD9-81ED-4DB2-BD59-A6C34878D82A}">
                    <a16:rowId xmlns:a16="http://schemas.microsoft.com/office/drawing/2014/main" val="10000"/>
                  </a:ext>
                </a:extLst>
              </a:tr>
              <a:tr h="1239837">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a:ln>
                            <a:noFill/>
                          </a:ln>
                          <a:solidFill>
                            <a:schemeClr val="tx1"/>
                          </a:solidFill>
                          <a:effectLst/>
                          <a:latin typeface="Arial" charset="0"/>
                        </a:rPr>
                        <a:t>A1</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a:ln>
                            <a:noFill/>
                          </a:ln>
                          <a:solidFill>
                            <a:schemeClr val="tx1"/>
                          </a:solidFill>
                          <a:effectLst/>
                          <a:latin typeface="Arial" charset="0"/>
                        </a:rPr>
                        <a:t>Probability product is superior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195"/>
                      </a:srgbClr>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a:ln>
                            <a:noFill/>
                          </a:ln>
                          <a:solidFill>
                            <a:schemeClr val="tx1"/>
                          </a:solidFill>
                          <a:effectLst/>
                          <a:latin typeface="Arial" charset="0"/>
                        </a:rPr>
                        <a:t>0.7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195"/>
                      </a:srgbClr>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a:ln>
                            <a:noFill/>
                          </a:ln>
                          <a:solidFill>
                            <a:schemeClr val="tx1"/>
                          </a:solidFill>
                          <a:effectLst/>
                          <a:latin typeface="Arial" charset="0"/>
                        </a:rPr>
                        <a:t>0.8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195"/>
                      </a:srgbClr>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a:ln>
                            <a:noFill/>
                          </a:ln>
                          <a:solidFill>
                            <a:schemeClr val="tx1"/>
                          </a:solidFill>
                          <a:effectLst/>
                          <a:latin typeface="Arial" charset="0"/>
                        </a:rPr>
                        <a:t>0.56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195"/>
                      </a:srgbClr>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a:ln>
                            <a:noFill/>
                          </a:ln>
                          <a:solidFill>
                            <a:schemeClr val="tx1"/>
                          </a:solidFill>
                          <a:effectLst/>
                          <a:latin typeface="Arial" charset="0"/>
                        </a:rPr>
                        <a:t>0.56/0.65 = 0.86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195"/>
                      </a:srgbClr>
                    </a:solidFill>
                  </a:tcPr>
                </a:tc>
                <a:extLst>
                  <a:ext uri="{0D108BD9-81ED-4DB2-BD59-A6C34878D82A}">
                    <a16:rowId xmlns:a16="http://schemas.microsoft.com/office/drawing/2014/main" val="10001"/>
                  </a:ext>
                </a:extLst>
              </a:tr>
              <a:tr h="1484312">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a:ln>
                            <a:noFill/>
                          </a:ln>
                          <a:solidFill>
                            <a:schemeClr val="tx1"/>
                          </a:solidFill>
                          <a:effectLst/>
                          <a:latin typeface="Arial" charset="0"/>
                        </a:rPr>
                        <a:t>A2</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a:ln>
                            <a:noFill/>
                          </a:ln>
                          <a:solidFill>
                            <a:schemeClr val="tx1"/>
                          </a:solidFill>
                          <a:effectLst/>
                          <a:latin typeface="Arial" charset="0"/>
                        </a:rPr>
                        <a:t>Probability product is not superior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195"/>
                      </a:srgbClr>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a:ln>
                            <a:noFill/>
                          </a:ln>
                          <a:solidFill>
                            <a:schemeClr val="tx1"/>
                          </a:solidFill>
                          <a:effectLst/>
                          <a:latin typeface="Arial" charset="0"/>
                        </a:rPr>
                        <a:t>0.3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195"/>
                      </a:srgbClr>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a:ln>
                            <a:noFill/>
                          </a:ln>
                          <a:solidFill>
                            <a:schemeClr val="tx1"/>
                          </a:solidFill>
                          <a:effectLst/>
                          <a:latin typeface="Arial" charset="0"/>
                        </a:rPr>
                        <a:t>0.3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195"/>
                      </a:srgbClr>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a:ln>
                            <a:noFill/>
                          </a:ln>
                          <a:solidFill>
                            <a:schemeClr val="tx1"/>
                          </a:solidFill>
                          <a:effectLst/>
                          <a:latin typeface="Arial" charset="0"/>
                        </a:rPr>
                        <a:t>0.09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195"/>
                      </a:srgbClr>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a:ln>
                            <a:noFill/>
                          </a:ln>
                          <a:solidFill>
                            <a:schemeClr val="tx1"/>
                          </a:solidFill>
                          <a:effectLst/>
                          <a:latin typeface="Arial" charset="0"/>
                        </a:rPr>
                        <a:t>0.09/0.65 = 0.14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alpha val="50195"/>
                      </a:srgbClr>
                    </a:solidFill>
                  </a:tcPr>
                </a:tc>
                <a:extLst>
                  <a:ext uri="{0D108BD9-81ED-4DB2-BD59-A6C34878D82A}">
                    <a16:rowId xmlns:a16="http://schemas.microsoft.com/office/drawing/2014/main" val="10002"/>
                  </a:ext>
                </a:extLst>
              </a:tr>
              <a:tr h="84931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alpha val="50195"/>
                      </a:srgbClr>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a:ln>
                            <a:noFill/>
                          </a:ln>
                          <a:solidFill>
                            <a:schemeClr val="tx1"/>
                          </a:solidFill>
                          <a:effectLst/>
                          <a:latin typeface="Arial" charset="0"/>
                        </a:rPr>
                        <a:t>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alpha val="50195"/>
                      </a:srgbClr>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a:ln>
                            <a:noFill/>
                          </a:ln>
                          <a:solidFill>
                            <a:schemeClr val="tx1"/>
                          </a:solidFill>
                          <a:effectLst/>
                          <a:latin typeface="Arial" charset="0"/>
                        </a:rPr>
                        <a:t>P(B)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alpha val="50195"/>
                      </a:srgbClr>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a:ln>
                            <a:noFill/>
                          </a:ln>
                          <a:solidFill>
                            <a:schemeClr val="tx1"/>
                          </a:solidFill>
                          <a:effectLst/>
                          <a:latin typeface="Arial" charset="0"/>
                        </a:rPr>
                        <a:t>0.65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alpha val="50195"/>
                      </a:srgbClr>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alpha val="50195"/>
                      </a:srgbClr>
                    </a:solid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45878686-2C25-4D1C-B9BF-CC87E62146C2}"/>
              </a:ext>
            </a:extLst>
          </p:cNvPr>
          <p:cNvSpPr>
            <a:spLocks noGrp="1" noChangeArrowheads="1"/>
          </p:cNvSpPr>
          <p:nvPr>
            <p:ph type="title"/>
          </p:nvPr>
        </p:nvSpPr>
        <p:spPr/>
        <p:txBody>
          <a:bodyPr/>
          <a:lstStyle/>
          <a:p>
            <a:r>
              <a:rPr lang="en-US" altLang="en-US" sz="1800"/>
              <a:t>Decision Trees</a:t>
            </a:r>
          </a:p>
        </p:txBody>
      </p:sp>
      <p:sp>
        <p:nvSpPr>
          <p:cNvPr id="7171" name="Rectangle 3">
            <a:extLst>
              <a:ext uri="{FF2B5EF4-FFF2-40B4-BE49-F238E27FC236}">
                <a16:creationId xmlns:a16="http://schemas.microsoft.com/office/drawing/2014/main" id="{5E127BCD-733E-40BC-9B91-2E44275E36AB}"/>
              </a:ext>
            </a:extLst>
          </p:cNvPr>
          <p:cNvSpPr>
            <a:spLocks noGrp="1" noChangeArrowheads="1"/>
          </p:cNvSpPr>
          <p:nvPr>
            <p:ph type="body" idx="1"/>
          </p:nvPr>
        </p:nvSpPr>
        <p:spPr>
          <a:xfrm>
            <a:off x="990600" y="1143000"/>
            <a:ext cx="7543800" cy="4953000"/>
          </a:xfrm>
        </p:spPr>
        <p:txBody>
          <a:bodyPr/>
          <a:lstStyle/>
          <a:p>
            <a:r>
              <a:rPr lang="en-US" altLang="en-US"/>
              <a:t>A method of visually structuring the problem</a:t>
            </a:r>
          </a:p>
          <a:p>
            <a:endParaRPr lang="en-US" altLang="en-US"/>
          </a:p>
          <a:p>
            <a:r>
              <a:rPr lang="en-US" altLang="en-US"/>
              <a:t>Effective for sequential decision problems</a:t>
            </a:r>
          </a:p>
          <a:p>
            <a:endParaRPr lang="en-US" altLang="en-US"/>
          </a:p>
          <a:p>
            <a:r>
              <a:rPr lang="en-US" altLang="en-US"/>
              <a:t>Two types of branches</a:t>
            </a:r>
          </a:p>
          <a:p>
            <a:pPr lvl="1"/>
            <a:r>
              <a:rPr lang="en-US" altLang="en-US" sz="1600"/>
              <a:t>Decision nodes</a:t>
            </a:r>
          </a:p>
          <a:p>
            <a:pPr lvl="1"/>
            <a:r>
              <a:rPr lang="en-US" altLang="en-US" sz="1600"/>
              <a:t>Choice nodes</a:t>
            </a:r>
          </a:p>
          <a:p>
            <a:pPr lvl="1"/>
            <a:r>
              <a:rPr lang="en-US" altLang="en-US" sz="1600"/>
              <a:t>Terminal points</a:t>
            </a:r>
          </a:p>
          <a:p>
            <a:endParaRPr lang="en-US" altLang="en-US"/>
          </a:p>
          <a:p>
            <a:r>
              <a:rPr lang="en-US" altLang="en-US"/>
              <a:t>Solving the tree involves pruning all but the best decisions</a:t>
            </a:r>
          </a:p>
          <a:p>
            <a:endParaRPr lang="en-US" altLang="en-US"/>
          </a:p>
          <a:p>
            <a:r>
              <a:rPr lang="en-US" altLang="en-US"/>
              <a:t>Completed tree forms a </a:t>
            </a:r>
            <a:r>
              <a:rPr lang="en-US" altLang="en-US" i="1"/>
              <a:t>decision rule</a:t>
            </a:r>
            <a:endParaRPr lang="en-US" altLang="en-US"/>
          </a:p>
          <a:p>
            <a:endParaRPr lang="en-US" altLang="en-US"/>
          </a:p>
          <a:p>
            <a:endParaRPr lang="en-US"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9331B987-552C-444E-86A1-041F89991866}"/>
              </a:ext>
            </a:extLst>
          </p:cNvPr>
          <p:cNvSpPr>
            <a:spLocks noGrp="1" noChangeArrowheads="1"/>
          </p:cNvSpPr>
          <p:nvPr>
            <p:ph type="title"/>
          </p:nvPr>
        </p:nvSpPr>
        <p:spPr/>
        <p:txBody>
          <a:bodyPr/>
          <a:lstStyle/>
          <a:p>
            <a:r>
              <a:rPr lang="en-US" altLang="en-US" sz="1800"/>
              <a:t>Decision Nodes</a:t>
            </a:r>
          </a:p>
        </p:txBody>
      </p:sp>
      <p:sp>
        <p:nvSpPr>
          <p:cNvPr id="8195" name="Rectangle 3">
            <a:extLst>
              <a:ext uri="{FF2B5EF4-FFF2-40B4-BE49-F238E27FC236}">
                <a16:creationId xmlns:a16="http://schemas.microsoft.com/office/drawing/2014/main" id="{1F1CEABF-4946-40B6-BADD-3A83023DA900}"/>
              </a:ext>
            </a:extLst>
          </p:cNvPr>
          <p:cNvSpPr>
            <a:spLocks noGrp="1" noChangeArrowheads="1"/>
          </p:cNvSpPr>
          <p:nvPr>
            <p:ph type="body" idx="1"/>
          </p:nvPr>
        </p:nvSpPr>
        <p:spPr>
          <a:xfrm>
            <a:off x="762000" y="1143000"/>
            <a:ext cx="7772400" cy="4953000"/>
          </a:xfrm>
        </p:spPr>
        <p:txBody>
          <a:bodyPr/>
          <a:lstStyle/>
          <a:p>
            <a:r>
              <a:rPr lang="en-US" altLang="en-US"/>
              <a:t>Decision nodes are represented by Squares</a:t>
            </a:r>
          </a:p>
          <a:p>
            <a:endParaRPr lang="en-US" altLang="en-US"/>
          </a:p>
          <a:p>
            <a:r>
              <a:rPr lang="en-US" altLang="en-US"/>
              <a:t>Each branch refers to an Alternative Action</a:t>
            </a:r>
          </a:p>
          <a:p>
            <a:endParaRPr lang="en-US" altLang="en-US"/>
          </a:p>
          <a:p>
            <a:r>
              <a:rPr lang="en-US" altLang="en-US"/>
              <a:t>The expected return (ER) for the branch is </a:t>
            </a:r>
          </a:p>
          <a:p>
            <a:pPr lvl="1"/>
            <a:r>
              <a:rPr lang="en-US" altLang="en-US" sz="1600"/>
              <a:t>The payoff if it is a terminal node, or</a:t>
            </a:r>
          </a:p>
          <a:p>
            <a:pPr lvl="1"/>
            <a:r>
              <a:rPr lang="en-US" altLang="en-US" sz="1600"/>
              <a:t>The ER of the following node</a:t>
            </a:r>
          </a:p>
          <a:p>
            <a:endParaRPr lang="en-US" altLang="en-US"/>
          </a:p>
          <a:p>
            <a:r>
              <a:rPr lang="en-US" altLang="en-US"/>
              <a:t>The ER of a decision node is the alternative with the maximum ER</a:t>
            </a:r>
          </a:p>
          <a:p>
            <a:endParaRPr lang="en-US" altLang="en-US"/>
          </a:p>
          <a:p>
            <a:endParaRPr lang="en-US"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3F5738EB-E8E2-423F-AFAB-2FB336113748}"/>
              </a:ext>
            </a:extLst>
          </p:cNvPr>
          <p:cNvSpPr>
            <a:spLocks noGrp="1" noChangeArrowheads="1"/>
          </p:cNvSpPr>
          <p:nvPr>
            <p:ph type="title"/>
          </p:nvPr>
        </p:nvSpPr>
        <p:spPr/>
        <p:txBody>
          <a:bodyPr/>
          <a:lstStyle/>
          <a:p>
            <a:r>
              <a:rPr lang="en-US" altLang="en-US" sz="1800"/>
              <a:t>Chance Nodes</a:t>
            </a:r>
          </a:p>
        </p:txBody>
      </p:sp>
      <p:sp>
        <p:nvSpPr>
          <p:cNvPr id="9219" name="Rectangle 3">
            <a:extLst>
              <a:ext uri="{FF2B5EF4-FFF2-40B4-BE49-F238E27FC236}">
                <a16:creationId xmlns:a16="http://schemas.microsoft.com/office/drawing/2014/main" id="{ABBD2337-0E93-4D7D-92DF-D4512D56BA1D}"/>
              </a:ext>
            </a:extLst>
          </p:cNvPr>
          <p:cNvSpPr>
            <a:spLocks noGrp="1" noChangeArrowheads="1"/>
          </p:cNvSpPr>
          <p:nvPr>
            <p:ph type="body" idx="1"/>
          </p:nvPr>
        </p:nvSpPr>
        <p:spPr>
          <a:xfrm>
            <a:off x="762000" y="1143000"/>
            <a:ext cx="7772400" cy="4953000"/>
          </a:xfrm>
        </p:spPr>
        <p:txBody>
          <a:bodyPr/>
          <a:lstStyle/>
          <a:p>
            <a:r>
              <a:rPr lang="en-US" altLang="en-US"/>
              <a:t>Chance nodes are represented by Circles</a:t>
            </a:r>
          </a:p>
          <a:p>
            <a:endParaRPr lang="en-US" altLang="en-US"/>
          </a:p>
          <a:p>
            <a:r>
              <a:rPr lang="en-US" altLang="en-US"/>
              <a:t>Each branch refers to a State of Nature</a:t>
            </a:r>
          </a:p>
          <a:p>
            <a:endParaRPr lang="en-US" altLang="en-US"/>
          </a:p>
          <a:p>
            <a:r>
              <a:rPr lang="en-US" altLang="en-US"/>
              <a:t>The expected return (ER) for the branch is </a:t>
            </a:r>
          </a:p>
          <a:p>
            <a:pPr lvl="1"/>
            <a:r>
              <a:rPr lang="en-US" altLang="en-US" sz="1600"/>
              <a:t>The payoff if it is a terminal node, or</a:t>
            </a:r>
          </a:p>
          <a:p>
            <a:pPr lvl="1"/>
            <a:r>
              <a:rPr lang="en-US" altLang="en-US" sz="1600"/>
              <a:t>The ER of the following node</a:t>
            </a:r>
          </a:p>
          <a:p>
            <a:endParaRPr lang="en-US" altLang="en-US"/>
          </a:p>
          <a:p>
            <a:r>
              <a:rPr lang="en-US" altLang="en-US"/>
              <a:t>The ER of a chance node is the sum of the probability weighted ERs of the branches</a:t>
            </a:r>
          </a:p>
          <a:p>
            <a:pPr lvl="1"/>
            <a:r>
              <a:rPr lang="en-US" altLang="en-US" sz="1600"/>
              <a:t>ER = </a:t>
            </a:r>
            <a:r>
              <a:rPr lang="en-US" altLang="en-US" sz="1600">
                <a:sym typeface="Symbol" panose="05050102010706020507" pitchFamily="18" charset="2"/>
              </a:rPr>
              <a:t> P(S</a:t>
            </a:r>
            <a:r>
              <a:rPr lang="en-US" altLang="en-US" sz="1600" baseline="-25000">
                <a:sym typeface="Symbol" panose="05050102010706020507" pitchFamily="18" charset="2"/>
              </a:rPr>
              <a:t>i</a:t>
            </a:r>
            <a:r>
              <a:rPr lang="en-US" altLang="en-US" sz="1600">
                <a:sym typeface="Symbol" panose="05050102010706020507" pitchFamily="18" charset="2"/>
              </a:rPr>
              <a:t>) * V</a:t>
            </a:r>
            <a:r>
              <a:rPr lang="en-US" altLang="en-US" sz="1600" baseline="-25000">
                <a:sym typeface="Symbol" panose="05050102010706020507" pitchFamily="18" charset="2"/>
              </a:rPr>
              <a:t>i</a:t>
            </a:r>
            <a:endParaRPr lang="en-US" altLang="en-US" sz="1600"/>
          </a:p>
          <a:p>
            <a:endParaRPr lang="en-US" altLang="en-US"/>
          </a:p>
          <a:p>
            <a:endParaRPr lang="en-US"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1398EEDD-DD63-4F4D-B2DE-078783D3A8D9}"/>
              </a:ext>
            </a:extLst>
          </p:cNvPr>
          <p:cNvSpPr>
            <a:spLocks noGrp="1" noChangeArrowheads="1"/>
          </p:cNvSpPr>
          <p:nvPr>
            <p:ph type="title"/>
          </p:nvPr>
        </p:nvSpPr>
        <p:spPr/>
        <p:txBody>
          <a:bodyPr/>
          <a:lstStyle/>
          <a:p>
            <a:r>
              <a:rPr lang="en-US" altLang="en-US" sz="1800"/>
              <a:t>Terminal Nodes</a:t>
            </a:r>
          </a:p>
        </p:txBody>
      </p:sp>
      <p:sp>
        <p:nvSpPr>
          <p:cNvPr id="10243" name="Rectangle 3">
            <a:extLst>
              <a:ext uri="{FF2B5EF4-FFF2-40B4-BE49-F238E27FC236}">
                <a16:creationId xmlns:a16="http://schemas.microsoft.com/office/drawing/2014/main" id="{1C296DE5-8D17-447D-ABEB-C1493D233B78}"/>
              </a:ext>
            </a:extLst>
          </p:cNvPr>
          <p:cNvSpPr>
            <a:spLocks noGrp="1" noChangeArrowheads="1"/>
          </p:cNvSpPr>
          <p:nvPr>
            <p:ph type="body" idx="1"/>
          </p:nvPr>
        </p:nvSpPr>
        <p:spPr>
          <a:xfrm>
            <a:off x="762000" y="1143000"/>
            <a:ext cx="7772400" cy="4953000"/>
          </a:xfrm>
        </p:spPr>
        <p:txBody>
          <a:bodyPr/>
          <a:lstStyle/>
          <a:p>
            <a:r>
              <a:rPr lang="en-US" altLang="en-US"/>
              <a:t>Terminal nodes are optionally represented by Triangles</a:t>
            </a:r>
          </a:p>
          <a:p>
            <a:endParaRPr lang="en-US" altLang="en-US"/>
          </a:p>
          <a:p>
            <a:r>
              <a:rPr lang="en-US" altLang="en-US"/>
              <a:t>The node refers to a payoff</a:t>
            </a:r>
          </a:p>
          <a:p>
            <a:endParaRPr lang="en-US" altLang="en-US"/>
          </a:p>
          <a:p>
            <a:r>
              <a:rPr lang="en-US" altLang="en-US"/>
              <a:t>The value for the node is the payoff</a:t>
            </a:r>
          </a:p>
          <a:p>
            <a:endParaRPr lang="en-US" altLang="en-US"/>
          </a:p>
          <a:p>
            <a:endParaRPr lang="en-US"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35E2C379-9832-477C-A245-6CFB222AC99D}"/>
              </a:ext>
            </a:extLst>
          </p:cNvPr>
          <p:cNvSpPr>
            <a:spLocks noGrp="1" noChangeArrowheads="1"/>
          </p:cNvSpPr>
          <p:nvPr>
            <p:ph type="title"/>
          </p:nvPr>
        </p:nvSpPr>
        <p:spPr/>
        <p:txBody>
          <a:bodyPr/>
          <a:lstStyle/>
          <a:p>
            <a:r>
              <a:rPr lang="en-US" altLang="en-US" sz="1800"/>
              <a:t>Problem 1</a:t>
            </a:r>
          </a:p>
        </p:txBody>
      </p:sp>
      <p:sp>
        <p:nvSpPr>
          <p:cNvPr id="11267" name="Rectangle 3">
            <a:extLst>
              <a:ext uri="{FF2B5EF4-FFF2-40B4-BE49-F238E27FC236}">
                <a16:creationId xmlns:a16="http://schemas.microsoft.com/office/drawing/2014/main" id="{D3499BA5-BB0E-4D36-9326-1628ACED97FC}"/>
              </a:ext>
            </a:extLst>
          </p:cNvPr>
          <p:cNvSpPr>
            <a:spLocks noGrp="1" noChangeArrowheads="1"/>
          </p:cNvSpPr>
          <p:nvPr>
            <p:ph type="body" idx="1"/>
          </p:nvPr>
        </p:nvSpPr>
        <p:spPr>
          <a:xfrm>
            <a:off x="990600" y="1143000"/>
            <a:ext cx="7543800" cy="4953000"/>
          </a:xfrm>
        </p:spPr>
        <p:txBody>
          <a:bodyPr/>
          <a:lstStyle/>
          <a:p>
            <a:r>
              <a:rPr lang="en-US" altLang="en-US"/>
              <a:t>Jenny Lind is a writer of romance novels. A movie company and a TV network both want exclusive rights to one of her more popular works.  If she signs with the network, she will receive a single lump sum, but if she signs with the movie company the amount she will receive depends on the market response to her movie.</a:t>
            </a:r>
          </a:p>
          <a:p>
            <a:r>
              <a:rPr lang="en-US" altLang="en-US"/>
              <a:t>Jenny Lind – Potential Payouts</a:t>
            </a:r>
          </a:p>
          <a:p>
            <a:pPr lvl="1">
              <a:buFontTx/>
              <a:buNone/>
            </a:pPr>
            <a:r>
              <a:rPr lang="en-US" altLang="en-US" sz="1600"/>
              <a:t>Movie company</a:t>
            </a:r>
          </a:p>
          <a:p>
            <a:pPr lvl="2">
              <a:buFontTx/>
              <a:buNone/>
            </a:pPr>
            <a:r>
              <a:rPr lang="en-US" altLang="en-US" sz="1600"/>
              <a:t>Small box office - $200,000</a:t>
            </a:r>
          </a:p>
          <a:p>
            <a:pPr lvl="2">
              <a:buFontTx/>
              <a:buNone/>
            </a:pPr>
            <a:r>
              <a:rPr lang="en-US" altLang="en-US" sz="1600"/>
              <a:t>Medium box office - $1,000,000</a:t>
            </a:r>
          </a:p>
          <a:p>
            <a:pPr lvl="2">
              <a:buFontTx/>
              <a:buNone/>
            </a:pPr>
            <a:r>
              <a:rPr lang="en-US" altLang="en-US" sz="1600"/>
              <a:t>Large box office - $3,000,000</a:t>
            </a:r>
          </a:p>
          <a:p>
            <a:pPr lvl="1">
              <a:buFontTx/>
              <a:buNone/>
            </a:pPr>
            <a:r>
              <a:rPr lang="en-US" altLang="en-US" sz="1600"/>
              <a:t>TV Network</a:t>
            </a:r>
          </a:p>
          <a:p>
            <a:pPr lvl="2">
              <a:buFontTx/>
              <a:buNone/>
            </a:pPr>
            <a:r>
              <a:rPr lang="en-US" altLang="en-US" sz="1600"/>
              <a:t>Flat rate - $900,000</a:t>
            </a:r>
          </a:p>
          <a:p>
            <a:endParaRPr lang="en-US" altLang="en-US"/>
          </a:p>
          <a:p>
            <a:pPr>
              <a:buFontTx/>
              <a:buNone/>
            </a:pPr>
            <a:r>
              <a:rPr lang="en-US" altLang="en-US" b="1"/>
              <a:t>Questions:</a:t>
            </a:r>
          </a:p>
          <a:p>
            <a:r>
              <a:rPr lang="en-US" altLang="en-US" b="1"/>
              <a:t>How can we represent this problem?</a:t>
            </a:r>
          </a:p>
          <a:p>
            <a:r>
              <a:rPr lang="en-US" altLang="en-US" b="1"/>
              <a:t>What decision criterion should we use?</a:t>
            </a:r>
          </a:p>
          <a:p>
            <a:endParaRPr lang="en-US" altLang="en-US" b="1"/>
          </a:p>
          <a:p>
            <a:endParaRPr lang="en-US" altLang="en-US"/>
          </a:p>
          <a:p>
            <a:endParaRPr lang="en-US"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C9B52143-352A-470C-88F8-1F88E97343AC}"/>
              </a:ext>
            </a:extLst>
          </p:cNvPr>
          <p:cNvSpPr>
            <a:spLocks noGrp="1" noChangeArrowheads="1"/>
          </p:cNvSpPr>
          <p:nvPr>
            <p:ph type="title"/>
          </p:nvPr>
        </p:nvSpPr>
        <p:spPr/>
        <p:txBody>
          <a:bodyPr/>
          <a:lstStyle/>
          <a:p>
            <a:r>
              <a:rPr lang="en-US" altLang="en-US" sz="1800"/>
              <a:t>Jenny Lind – Payoff Table</a:t>
            </a:r>
          </a:p>
        </p:txBody>
      </p:sp>
      <p:graphicFrame>
        <p:nvGraphicFramePr>
          <p:cNvPr id="280607" name="Group 31">
            <a:extLst>
              <a:ext uri="{FF2B5EF4-FFF2-40B4-BE49-F238E27FC236}">
                <a16:creationId xmlns:a16="http://schemas.microsoft.com/office/drawing/2014/main" id="{7678F405-C226-47B5-9490-FD73BC2DCB8F}"/>
              </a:ext>
            </a:extLst>
          </p:cNvPr>
          <p:cNvGraphicFramePr>
            <a:graphicFrameLocks noGrp="1"/>
          </p:cNvGraphicFramePr>
          <p:nvPr>
            <p:ph type="tbl" idx="1"/>
          </p:nvPr>
        </p:nvGraphicFramePr>
        <p:xfrm>
          <a:off x="228600" y="1524000"/>
          <a:ext cx="8574088" cy="3968750"/>
        </p:xfrm>
        <a:graphic>
          <a:graphicData uri="http://schemas.openxmlformats.org/drawingml/2006/table">
            <a:tbl>
              <a:tblPr/>
              <a:tblGrid>
                <a:gridCol w="2143125">
                  <a:extLst>
                    <a:ext uri="{9D8B030D-6E8A-4147-A177-3AD203B41FA5}">
                      <a16:colId xmlns:a16="http://schemas.microsoft.com/office/drawing/2014/main" val="20000"/>
                    </a:ext>
                  </a:extLst>
                </a:gridCol>
                <a:gridCol w="2144713">
                  <a:extLst>
                    <a:ext uri="{9D8B030D-6E8A-4147-A177-3AD203B41FA5}">
                      <a16:colId xmlns:a16="http://schemas.microsoft.com/office/drawing/2014/main" val="20001"/>
                    </a:ext>
                  </a:extLst>
                </a:gridCol>
                <a:gridCol w="2143125">
                  <a:extLst>
                    <a:ext uri="{9D8B030D-6E8A-4147-A177-3AD203B41FA5}">
                      <a16:colId xmlns:a16="http://schemas.microsoft.com/office/drawing/2014/main" val="20002"/>
                    </a:ext>
                  </a:extLst>
                </a:gridCol>
                <a:gridCol w="2143125">
                  <a:extLst>
                    <a:ext uri="{9D8B030D-6E8A-4147-A177-3AD203B41FA5}">
                      <a16:colId xmlns:a16="http://schemas.microsoft.com/office/drawing/2014/main" val="20003"/>
                    </a:ext>
                  </a:extLst>
                </a:gridCol>
              </a:tblGrid>
              <a:tr h="725488">
                <a:tc rowSpan="2">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1" i="0" u="none" strike="noStrike" cap="none" normalizeH="0" baseline="0">
                          <a:ln>
                            <a:noFill/>
                          </a:ln>
                          <a:solidFill>
                            <a:schemeClr val="tx1"/>
                          </a:solidFill>
                          <a:effectLst/>
                          <a:latin typeface="Arial" charset="0"/>
                        </a:rPr>
                        <a:t>Decisions</a:t>
                      </a:r>
                    </a:p>
                  </a:txBody>
                  <a:tcPr anchor="b"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7FEB8"/>
                    </a:solidFill>
                  </a:tcPr>
                </a:tc>
                <a:tc gridSpan="3">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1" i="0" u="none" strike="noStrike" cap="none" normalizeH="0" baseline="0">
                          <a:ln>
                            <a:noFill/>
                          </a:ln>
                          <a:solidFill>
                            <a:schemeClr val="tx1"/>
                          </a:solidFill>
                          <a:effectLst/>
                          <a:latin typeface="Arial" charset="0"/>
                        </a:rPr>
                        <a:t>States of Nature</a:t>
                      </a:r>
                    </a:p>
                  </a:txBody>
                  <a:tcPr anchor="ctr" anchorCtr="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A3FFE7"/>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028700">
                <a:tc vMerge="1">
                  <a:txBody>
                    <a:bodyPr/>
                    <a:lstStyle/>
                    <a:p>
                      <a:endParaRPr lang="en-US"/>
                    </a:p>
                  </a:txBody>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a:ln>
                            <a:noFill/>
                          </a:ln>
                          <a:solidFill>
                            <a:schemeClr val="tx1"/>
                          </a:solidFill>
                          <a:effectLst/>
                          <a:latin typeface="Arial" charset="0"/>
                        </a:rPr>
                        <a:t>Small Box Office</a:t>
                      </a:r>
                    </a:p>
                  </a:txBody>
                  <a:tcPr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A3FFE7"/>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a:ln>
                            <a:noFill/>
                          </a:ln>
                          <a:solidFill>
                            <a:schemeClr val="tx1"/>
                          </a:solidFill>
                          <a:effectLst/>
                          <a:latin typeface="Arial" charset="0"/>
                        </a:rPr>
                        <a:t>Medium Box Office</a:t>
                      </a:r>
                    </a:p>
                  </a:txBody>
                  <a:tcPr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A3FFE7"/>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a:ln>
                            <a:noFill/>
                          </a:ln>
                          <a:solidFill>
                            <a:schemeClr val="tx1"/>
                          </a:solidFill>
                          <a:effectLst/>
                          <a:latin typeface="Arial" charset="0"/>
                        </a:rPr>
                        <a:t>Large Box Office</a:t>
                      </a:r>
                    </a:p>
                  </a:txBody>
                  <a:tcPr anchor="ctr" anchorCtr="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A3FFE7"/>
                    </a:solidFill>
                  </a:tcPr>
                </a:tc>
                <a:extLst>
                  <a:ext uri="{0D108BD9-81ED-4DB2-BD59-A6C34878D82A}">
                    <a16:rowId xmlns:a16="http://schemas.microsoft.com/office/drawing/2014/main" val="10001"/>
                  </a:ext>
                </a:extLst>
              </a:tr>
              <a:tr h="11858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a:ln>
                            <a:noFill/>
                          </a:ln>
                          <a:solidFill>
                            <a:schemeClr val="tx1"/>
                          </a:solidFill>
                          <a:effectLst/>
                          <a:latin typeface="Arial" charset="0"/>
                        </a:rPr>
                        <a:t>Sign with Movie Company</a:t>
                      </a:r>
                    </a:p>
                  </a:txBody>
                  <a:tcPr anchor="ct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7FEB8"/>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a:ln>
                            <a:noFill/>
                          </a:ln>
                          <a:solidFill>
                            <a:schemeClr val="tx1"/>
                          </a:solidFill>
                          <a:effectLst/>
                          <a:latin typeface="Arial" charset="0"/>
                        </a:rPr>
                        <a:t>$200,000</a:t>
                      </a:r>
                    </a:p>
                  </a:txBody>
                  <a:tcPr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CEF8FE"/>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a:ln>
                            <a:noFill/>
                          </a:ln>
                          <a:solidFill>
                            <a:schemeClr val="tx1"/>
                          </a:solidFill>
                          <a:effectLst/>
                          <a:latin typeface="Arial" charset="0"/>
                        </a:rPr>
                        <a:t>$1,000,000</a:t>
                      </a:r>
                    </a:p>
                  </a:txBody>
                  <a:tcPr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CEF8FE"/>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a:ln>
                            <a:noFill/>
                          </a:ln>
                          <a:solidFill>
                            <a:schemeClr val="tx1"/>
                          </a:solidFill>
                          <a:effectLst/>
                          <a:latin typeface="Arial" charset="0"/>
                        </a:rPr>
                        <a:t>$3,000,000</a:t>
                      </a:r>
                    </a:p>
                  </a:txBody>
                  <a:tcPr anchor="ctr" anchorCtr="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CEF8FE"/>
                    </a:solidFill>
                  </a:tcPr>
                </a:tc>
                <a:extLst>
                  <a:ext uri="{0D108BD9-81ED-4DB2-BD59-A6C34878D82A}">
                    <a16:rowId xmlns:a16="http://schemas.microsoft.com/office/drawing/2014/main" val="10002"/>
                  </a:ext>
                </a:extLst>
              </a:tr>
              <a:tr h="10287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a:ln>
                            <a:noFill/>
                          </a:ln>
                          <a:solidFill>
                            <a:schemeClr val="tx1"/>
                          </a:solidFill>
                          <a:effectLst/>
                          <a:latin typeface="Arial" charset="0"/>
                        </a:rPr>
                        <a:t>Sign with TV Network</a:t>
                      </a:r>
                    </a:p>
                  </a:txBody>
                  <a:tcPr anchor="ct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F7FEB8"/>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a:ln>
                            <a:noFill/>
                          </a:ln>
                          <a:solidFill>
                            <a:schemeClr val="tx1"/>
                          </a:solidFill>
                          <a:effectLst/>
                          <a:latin typeface="Arial" charset="0"/>
                        </a:rPr>
                        <a:t>$900,000</a:t>
                      </a:r>
                    </a:p>
                  </a:txBody>
                  <a:tcPr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CEF8FE"/>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a:ln>
                            <a:noFill/>
                          </a:ln>
                          <a:solidFill>
                            <a:schemeClr val="tx1"/>
                          </a:solidFill>
                          <a:effectLst/>
                          <a:latin typeface="Arial" charset="0"/>
                        </a:rPr>
                        <a:t>$900,000</a:t>
                      </a:r>
                    </a:p>
                  </a:txBody>
                  <a:tcPr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CEF8FE"/>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a:ln>
                            <a:noFill/>
                          </a:ln>
                          <a:solidFill>
                            <a:schemeClr val="tx1"/>
                          </a:solidFill>
                          <a:effectLst/>
                          <a:latin typeface="Arial" charset="0"/>
                        </a:rPr>
                        <a:t>$900,000</a:t>
                      </a:r>
                    </a:p>
                  </a:txBody>
                  <a:tcPr anchor="ctr" anchorCtr="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CEF8FE"/>
                    </a:solid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450E858A-927C-4AB2-9071-0589BA8BB1C3}"/>
              </a:ext>
            </a:extLst>
          </p:cNvPr>
          <p:cNvSpPr>
            <a:spLocks noGrp="1" noChangeArrowheads="1"/>
          </p:cNvSpPr>
          <p:nvPr>
            <p:ph type="title"/>
          </p:nvPr>
        </p:nvSpPr>
        <p:spPr/>
        <p:txBody>
          <a:bodyPr/>
          <a:lstStyle/>
          <a:p>
            <a:r>
              <a:rPr lang="en-US" altLang="en-US"/>
              <a:t>Jenny Lind – Decision Tree</a:t>
            </a:r>
          </a:p>
        </p:txBody>
      </p:sp>
      <p:grpSp>
        <p:nvGrpSpPr>
          <p:cNvPr id="13315" name="Group 28">
            <a:extLst>
              <a:ext uri="{FF2B5EF4-FFF2-40B4-BE49-F238E27FC236}">
                <a16:creationId xmlns:a16="http://schemas.microsoft.com/office/drawing/2014/main" id="{6F6A7B35-98A6-4174-9381-54091E976EC9}"/>
              </a:ext>
            </a:extLst>
          </p:cNvPr>
          <p:cNvGrpSpPr>
            <a:grpSpLocks/>
          </p:cNvGrpSpPr>
          <p:nvPr/>
        </p:nvGrpSpPr>
        <p:grpSpPr bwMode="auto">
          <a:xfrm>
            <a:off x="914400" y="1676400"/>
            <a:ext cx="7581900" cy="3505200"/>
            <a:chOff x="624" y="1488"/>
            <a:chExt cx="4776" cy="2208"/>
          </a:xfrm>
        </p:grpSpPr>
        <p:grpSp>
          <p:nvGrpSpPr>
            <p:cNvPr id="13316" name="Group 29">
              <a:extLst>
                <a:ext uri="{FF2B5EF4-FFF2-40B4-BE49-F238E27FC236}">
                  <a16:creationId xmlns:a16="http://schemas.microsoft.com/office/drawing/2014/main" id="{91A04013-17E0-4FB6-A784-1884841B3C62}"/>
                </a:ext>
              </a:extLst>
            </p:cNvPr>
            <p:cNvGrpSpPr>
              <a:grpSpLocks/>
            </p:cNvGrpSpPr>
            <p:nvPr/>
          </p:nvGrpSpPr>
          <p:grpSpPr bwMode="auto">
            <a:xfrm>
              <a:off x="624" y="1488"/>
              <a:ext cx="4008" cy="2208"/>
              <a:chOff x="1056" y="1488"/>
              <a:chExt cx="4008" cy="2208"/>
            </a:xfrm>
          </p:grpSpPr>
          <p:sp>
            <p:nvSpPr>
              <p:cNvPr id="13323" name="Rectangle 30">
                <a:extLst>
                  <a:ext uri="{FF2B5EF4-FFF2-40B4-BE49-F238E27FC236}">
                    <a16:creationId xmlns:a16="http://schemas.microsoft.com/office/drawing/2014/main" id="{C794E6EB-6B97-40FA-A3A7-40391E3F7F17}"/>
                  </a:ext>
                </a:extLst>
              </p:cNvPr>
              <p:cNvSpPr>
                <a:spLocks noChangeArrowheads="1"/>
              </p:cNvSpPr>
              <p:nvPr/>
            </p:nvSpPr>
            <p:spPr bwMode="auto">
              <a:xfrm>
                <a:off x="1056" y="2544"/>
                <a:ext cx="240" cy="192"/>
              </a:xfrm>
              <a:prstGeom prst="rect">
                <a:avLst/>
              </a:prstGeom>
              <a:solidFill>
                <a:srgbClr val="F3FD25"/>
              </a:solidFill>
              <a:ln w="9525">
                <a:solidFill>
                  <a:schemeClr val="tx1"/>
                </a:solidFill>
                <a:miter lim="800000"/>
                <a:headEnd/>
                <a:tailEnd/>
              </a:ln>
            </p:spPr>
            <p:txBody>
              <a:bodyPr wrap="none"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endParaRPr lang="en-US" altLang="en-US"/>
              </a:p>
            </p:txBody>
          </p:sp>
          <p:grpSp>
            <p:nvGrpSpPr>
              <p:cNvPr id="13324" name="Group 31">
                <a:extLst>
                  <a:ext uri="{FF2B5EF4-FFF2-40B4-BE49-F238E27FC236}">
                    <a16:creationId xmlns:a16="http://schemas.microsoft.com/office/drawing/2014/main" id="{FB9936AF-63A7-4272-8CC7-83C6807DDAE5}"/>
                  </a:ext>
                </a:extLst>
              </p:cNvPr>
              <p:cNvGrpSpPr>
                <a:grpSpLocks/>
              </p:cNvGrpSpPr>
              <p:nvPr/>
            </p:nvGrpSpPr>
            <p:grpSpPr bwMode="auto">
              <a:xfrm>
                <a:off x="3072" y="1488"/>
                <a:ext cx="1992" cy="1056"/>
                <a:chOff x="2928" y="1488"/>
                <a:chExt cx="1992" cy="1056"/>
              </a:xfrm>
            </p:grpSpPr>
            <p:grpSp>
              <p:nvGrpSpPr>
                <p:cNvPr id="13342" name="Group 32">
                  <a:extLst>
                    <a:ext uri="{FF2B5EF4-FFF2-40B4-BE49-F238E27FC236}">
                      <a16:creationId xmlns:a16="http://schemas.microsoft.com/office/drawing/2014/main" id="{D6A41139-85E6-4D4A-B1DB-2EC45F0468F8}"/>
                    </a:ext>
                  </a:extLst>
                </p:cNvPr>
                <p:cNvGrpSpPr>
                  <a:grpSpLocks/>
                </p:cNvGrpSpPr>
                <p:nvPr/>
              </p:nvGrpSpPr>
              <p:grpSpPr bwMode="auto">
                <a:xfrm>
                  <a:off x="2928" y="1584"/>
                  <a:ext cx="1992" cy="960"/>
                  <a:chOff x="2928" y="1584"/>
                  <a:chExt cx="1992" cy="960"/>
                </a:xfrm>
              </p:grpSpPr>
              <p:sp>
                <p:nvSpPr>
                  <p:cNvPr id="13347" name="Oval 33">
                    <a:extLst>
                      <a:ext uri="{FF2B5EF4-FFF2-40B4-BE49-F238E27FC236}">
                        <a16:creationId xmlns:a16="http://schemas.microsoft.com/office/drawing/2014/main" id="{25A7A49C-00B5-42CC-90A8-F598F0899D3B}"/>
                      </a:ext>
                    </a:extLst>
                  </p:cNvPr>
                  <p:cNvSpPr>
                    <a:spLocks noChangeArrowheads="1"/>
                  </p:cNvSpPr>
                  <p:nvPr/>
                </p:nvSpPr>
                <p:spPr bwMode="auto">
                  <a:xfrm>
                    <a:off x="2928" y="1968"/>
                    <a:ext cx="192" cy="192"/>
                  </a:xfrm>
                  <a:prstGeom prst="ellipse">
                    <a:avLst/>
                  </a:prstGeom>
                  <a:solidFill>
                    <a:schemeClr val="accent1"/>
                  </a:solidFill>
                  <a:ln w="9525">
                    <a:solidFill>
                      <a:schemeClr val="tx1"/>
                    </a:solidFill>
                    <a:miter lim="800000"/>
                    <a:headEnd/>
                    <a:tailEnd/>
                  </a:ln>
                </p:spPr>
                <p:txBody>
                  <a:bodyPr wrap="none"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endParaRPr lang="en-US" altLang="en-US"/>
                  </a:p>
                </p:txBody>
              </p:sp>
              <p:sp>
                <p:nvSpPr>
                  <p:cNvPr id="13348" name="AutoShape 34">
                    <a:extLst>
                      <a:ext uri="{FF2B5EF4-FFF2-40B4-BE49-F238E27FC236}">
                        <a16:creationId xmlns:a16="http://schemas.microsoft.com/office/drawing/2014/main" id="{C4FEBE5F-857A-4F42-977D-4D5AC1F61EED}"/>
                      </a:ext>
                    </a:extLst>
                  </p:cNvPr>
                  <p:cNvSpPr>
                    <a:spLocks noChangeArrowheads="1"/>
                  </p:cNvSpPr>
                  <p:nvPr/>
                </p:nvSpPr>
                <p:spPr bwMode="auto">
                  <a:xfrm rot="-5400000">
                    <a:off x="4716" y="1572"/>
                    <a:ext cx="192" cy="216"/>
                  </a:xfrm>
                  <a:prstGeom prst="triangle">
                    <a:avLst>
                      <a:gd name="adj" fmla="val 46356"/>
                    </a:avLst>
                  </a:prstGeom>
                  <a:solidFill>
                    <a:srgbClr val="67DEEB"/>
                  </a:solidFill>
                  <a:ln w="9525">
                    <a:solidFill>
                      <a:schemeClr val="tx1"/>
                    </a:solidFill>
                    <a:miter lim="800000"/>
                    <a:headEnd/>
                    <a:tailEnd/>
                  </a:ln>
                </p:spPr>
                <p:txBody>
                  <a:bodyPr wrap="none"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endParaRPr lang="en-US" altLang="en-US"/>
                  </a:p>
                </p:txBody>
              </p:sp>
              <p:sp>
                <p:nvSpPr>
                  <p:cNvPr id="13349" name="AutoShape 35">
                    <a:extLst>
                      <a:ext uri="{FF2B5EF4-FFF2-40B4-BE49-F238E27FC236}">
                        <a16:creationId xmlns:a16="http://schemas.microsoft.com/office/drawing/2014/main" id="{70B7008A-84E6-48C5-95C1-016D8547D487}"/>
                      </a:ext>
                    </a:extLst>
                  </p:cNvPr>
                  <p:cNvSpPr>
                    <a:spLocks noChangeArrowheads="1"/>
                  </p:cNvSpPr>
                  <p:nvPr/>
                </p:nvSpPr>
                <p:spPr bwMode="auto">
                  <a:xfrm rot="-5400000">
                    <a:off x="4716" y="1956"/>
                    <a:ext cx="192" cy="216"/>
                  </a:xfrm>
                  <a:prstGeom prst="triangle">
                    <a:avLst>
                      <a:gd name="adj" fmla="val 46356"/>
                    </a:avLst>
                  </a:prstGeom>
                  <a:solidFill>
                    <a:srgbClr val="67DEEB"/>
                  </a:solidFill>
                  <a:ln w="9525">
                    <a:solidFill>
                      <a:schemeClr val="tx1"/>
                    </a:solidFill>
                    <a:miter lim="800000"/>
                    <a:headEnd/>
                    <a:tailEnd/>
                  </a:ln>
                </p:spPr>
                <p:txBody>
                  <a:bodyPr wrap="none"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endParaRPr lang="en-US" altLang="en-US"/>
                  </a:p>
                </p:txBody>
              </p:sp>
              <p:sp>
                <p:nvSpPr>
                  <p:cNvPr id="13350" name="AutoShape 36">
                    <a:extLst>
                      <a:ext uri="{FF2B5EF4-FFF2-40B4-BE49-F238E27FC236}">
                        <a16:creationId xmlns:a16="http://schemas.microsoft.com/office/drawing/2014/main" id="{475F38A0-515F-45C6-98AC-45E988DF1C97}"/>
                      </a:ext>
                    </a:extLst>
                  </p:cNvPr>
                  <p:cNvSpPr>
                    <a:spLocks noChangeArrowheads="1"/>
                  </p:cNvSpPr>
                  <p:nvPr/>
                </p:nvSpPr>
                <p:spPr bwMode="auto">
                  <a:xfrm rot="-5400000">
                    <a:off x="4716" y="2340"/>
                    <a:ext cx="192" cy="216"/>
                  </a:xfrm>
                  <a:prstGeom prst="triangle">
                    <a:avLst>
                      <a:gd name="adj" fmla="val 46356"/>
                    </a:avLst>
                  </a:prstGeom>
                  <a:solidFill>
                    <a:srgbClr val="67DEEB"/>
                  </a:solidFill>
                  <a:ln w="9525">
                    <a:solidFill>
                      <a:schemeClr val="tx1"/>
                    </a:solidFill>
                    <a:miter lim="800000"/>
                    <a:headEnd/>
                    <a:tailEnd/>
                  </a:ln>
                </p:spPr>
                <p:txBody>
                  <a:bodyPr wrap="none"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endParaRPr lang="en-US" altLang="en-US"/>
                  </a:p>
                </p:txBody>
              </p:sp>
              <p:sp>
                <p:nvSpPr>
                  <p:cNvPr id="13351" name="Freeform 37">
                    <a:extLst>
                      <a:ext uri="{FF2B5EF4-FFF2-40B4-BE49-F238E27FC236}">
                        <a16:creationId xmlns:a16="http://schemas.microsoft.com/office/drawing/2014/main" id="{5BF6BCA9-B7DF-473E-99F0-922CCC9670CB}"/>
                      </a:ext>
                    </a:extLst>
                  </p:cNvPr>
                  <p:cNvSpPr>
                    <a:spLocks/>
                  </p:cNvSpPr>
                  <p:nvPr/>
                </p:nvSpPr>
                <p:spPr bwMode="auto">
                  <a:xfrm>
                    <a:off x="3072" y="1680"/>
                    <a:ext cx="1632" cy="336"/>
                  </a:xfrm>
                  <a:custGeom>
                    <a:avLst/>
                    <a:gdLst>
                      <a:gd name="T0" fmla="*/ 0 w 1632"/>
                      <a:gd name="T1" fmla="*/ 336 h 336"/>
                      <a:gd name="T2" fmla="*/ 480 w 1632"/>
                      <a:gd name="T3" fmla="*/ 0 h 336"/>
                      <a:gd name="T4" fmla="*/ 1632 w 1632"/>
                      <a:gd name="T5" fmla="*/ 0 h 336"/>
                      <a:gd name="T6" fmla="*/ 0 60000 65536"/>
                      <a:gd name="T7" fmla="*/ 0 60000 65536"/>
                      <a:gd name="T8" fmla="*/ 0 60000 65536"/>
                      <a:gd name="T9" fmla="*/ 0 w 1632"/>
                      <a:gd name="T10" fmla="*/ 0 h 336"/>
                      <a:gd name="T11" fmla="*/ 1632 w 1632"/>
                      <a:gd name="T12" fmla="*/ 336 h 336"/>
                    </a:gdLst>
                    <a:ahLst/>
                    <a:cxnLst>
                      <a:cxn ang="T6">
                        <a:pos x="T0" y="T1"/>
                      </a:cxn>
                      <a:cxn ang="T7">
                        <a:pos x="T2" y="T3"/>
                      </a:cxn>
                      <a:cxn ang="T8">
                        <a:pos x="T4" y="T5"/>
                      </a:cxn>
                    </a:cxnLst>
                    <a:rect l="T9" t="T10" r="T11" b="T12"/>
                    <a:pathLst>
                      <a:path w="1632" h="336">
                        <a:moveTo>
                          <a:pt x="0" y="336"/>
                        </a:moveTo>
                        <a:lnTo>
                          <a:pt x="480" y="0"/>
                        </a:lnTo>
                        <a:lnTo>
                          <a:pt x="1632" y="0"/>
                        </a:lnTo>
                      </a:path>
                    </a:pathLst>
                  </a:custGeom>
                  <a:noFill/>
                  <a:ln w="9525" cap="flat" cmpd="sng">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3352" name="Freeform 38">
                    <a:extLst>
                      <a:ext uri="{FF2B5EF4-FFF2-40B4-BE49-F238E27FC236}">
                        <a16:creationId xmlns:a16="http://schemas.microsoft.com/office/drawing/2014/main" id="{05D23503-8066-47AC-A4FA-C46FA96DF847}"/>
                      </a:ext>
                    </a:extLst>
                  </p:cNvPr>
                  <p:cNvSpPr>
                    <a:spLocks/>
                  </p:cNvSpPr>
                  <p:nvPr/>
                </p:nvSpPr>
                <p:spPr bwMode="auto">
                  <a:xfrm flipV="1">
                    <a:off x="3072" y="2160"/>
                    <a:ext cx="1632" cy="288"/>
                  </a:xfrm>
                  <a:custGeom>
                    <a:avLst/>
                    <a:gdLst>
                      <a:gd name="T0" fmla="*/ 0 w 1632"/>
                      <a:gd name="T1" fmla="*/ 73 h 336"/>
                      <a:gd name="T2" fmla="*/ 480 w 1632"/>
                      <a:gd name="T3" fmla="*/ 0 h 336"/>
                      <a:gd name="T4" fmla="*/ 1632 w 1632"/>
                      <a:gd name="T5" fmla="*/ 0 h 336"/>
                      <a:gd name="T6" fmla="*/ 0 60000 65536"/>
                      <a:gd name="T7" fmla="*/ 0 60000 65536"/>
                      <a:gd name="T8" fmla="*/ 0 60000 65536"/>
                      <a:gd name="T9" fmla="*/ 0 w 1632"/>
                      <a:gd name="T10" fmla="*/ 0 h 336"/>
                      <a:gd name="T11" fmla="*/ 1632 w 1632"/>
                      <a:gd name="T12" fmla="*/ 336 h 336"/>
                    </a:gdLst>
                    <a:ahLst/>
                    <a:cxnLst>
                      <a:cxn ang="T6">
                        <a:pos x="T0" y="T1"/>
                      </a:cxn>
                      <a:cxn ang="T7">
                        <a:pos x="T2" y="T3"/>
                      </a:cxn>
                      <a:cxn ang="T8">
                        <a:pos x="T4" y="T5"/>
                      </a:cxn>
                    </a:cxnLst>
                    <a:rect l="T9" t="T10" r="T11" b="T12"/>
                    <a:pathLst>
                      <a:path w="1632" h="336">
                        <a:moveTo>
                          <a:pt x="0" y="336"/>
                        </a:moveTo>
                        <a:lnTo>
                          <a:pt x="480" y="0"/>
                        </a:lnTo>
                        <a:lnTo>
                          <a:pt x="1632" y="0"/>
                        </a:lnTo>
                      </a:path>
                    </a:pathLst>
                  </a:custGeom>
                  <a:noFill/>
                  <a:ln w="9525" cap="flat" cmpd="sng">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3353" name="Line 39">
                    <a:extLst>
                      <a:ext uri="{FF2B5EF4-FFF2-40B4-BE49-F238E27FC236}">
                        <a16:creationId xmlns:a16="http://schemas.microsoft.com/office/drawing/2014/main" id="{1280D5C0-5B88-4699-8175-6DE8CBBF3B74}"/>
                      </a:ext>
                    </a:extLst>
                  </p:cNvPr>
                  <p:cNvSpPr>
                    <a:spLocks noChangeShapeType="1"/>
                  </p:cNvSpPr>
                  <p:nvPr/>
                </p:nvSpPr>
                <p:spPr bwMode="auto">
                  <a:xfrm flipH="1">
                    <a:off x="3120" y="2064"/>
                    <a:ext cx="1584" cy="0"/>
                  </a:xfrm>
                  <a:prstGeom prst="line">
                    <a:avLst/>
                  </a:prstGeom>
                  <a:noFill/>
                  <a:ln w="9525">
                    <a:solidFill>
                      <a:schemeClr val="tx1"/>
                    </a:solidFill>
                    <a:miter lim="800000"/>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13343" name="Text Box 40">
                  <a:extLst>
                    <a:ext uri="{FF2B5EF4-FFF2-40B4-BE49-F238E27FC236}">
                      <a16:creationId xmlns:a16="http://schemas.microsoft.com/office/drawing/2014/main" id="{592B857E-F14C-46C8-AE6B-D0F88E6B2FDB}"/>
                    </a:ext>
                  </a:extLst>
                </p:cNvPr>
                <p:cNvSpPr txBox="1">
                  <a:spLocks noChangeArrowheads="1"/>
                </p:cNvSpPr>
                <p:nvPr/>
              </p:nvSpPr>
              <p:spPr bwMode="auto">
                <a:xfrm>
                  <a:off x="3542" y="1540"/>
                  <a:ext cx="11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endParaRPr kumimoji="1" lang="en-US" altLang="en-US" sz="1400" b="1">
                    <a:latin typeface="Tahoma" panose="020B0604030504040204" pitchFamily="34" charset="0"/>
                  </a:endParaRPr>
                </a:p>
              </p:txBody>
            </p:sp>
            <p:sp>
              <p:nvSpPr>
                <p:cNvPr id="13344" name="Text Box 41">
                  <a:extLst>
                    <a:ext uri="{FF2B5EF4-FFF2-40B4-BE49-F238E27FC236}">
                      <a16:creationId xmlns:a16="http://schemas.microsoft.com/office/drawing/2014/main" id="{398280C7-337B-4154-B3EF-90E554AEB276}"/>
                    </a:ext>
                  </a:extLst>
                </p:cNvPr>
                <p:cNvSpPr txBox="1">
                  <a:spLocks noChangeArrowheads="1"/>
                </p:cNvSpPr>
                <p:nvPr/>
              </p:nvSpPr>
              <p:spPr bwMode="auto">
                <a:xfrm>
                  <a:off x="3552" y="1488"/>
                  <a:ext cx="1041"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kumimoji="1" lang="en-US" altLang="en-US" sz="1400" b="1">
                      <a:latin typeface="Tahoma" panose="020B0604030504040204" pitchFamily="34" charset="0"/>
                    </a:rPr>
                    <a:t>Small Box Office</a:t>
                  </a:r>
                </a:p>
              </p:txBody>
            </p:sp>
            <p:sp>
              <p:nvSpPr>
                <p:cNvPr id="13345" name="Text Box 42">
                  <a:extLst>
                    <a:ext uri="{FF2B5EF4-FFF2-40B4-BE49-F238E27FC236}">
                      <a16:creationId xmlns:a16="http://schemas.microsoft.com/office/drawing/2014/main" id="{BF22F828-28EE-4F8F-8941-DBA02757719E}"/>
                    </a:ext>
                  </a:extLst>
                </p:cNvPr>
                <p:cNvSpPr txBox="1">
                  <a:spLocks noChangeArrowheads="1"/>
                </p:cNvSpPr>
                <p:nvPr/>
              </p:nvSpPr>
              <p:spPr bwMode="auto">
                <a:xfrm>
                  <a:off x="3552" y="1872"/>
                  <a:ext cx="1178"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kumimoji="1" lang="en-US" altLang="en-US" sz="1400" b="1">
                      <a:latin typeface="Tahoma" panose="020B0604030504040204" pitchFamily="34" charset="0"/>
                    </a:rPr>
                    <a:t>Medium Box Office</a:t>
                  </a:r>
                </a:p>
              </p:txBody>
            </p:sp>
            <p:sp>
              <p:nvSpPr>
                <p:cNvPr id="13346" name="Text Box 43">
                  <a:extLst>
                    <a:ext uri="{FF2B5EF4-FFF2-40B4-BE49-F238E27FC236}">
                      <a16:creationId xmlns:a16="http://schemas.microsoft.com/office/drawing/2014/main" id="{271B5979-DE56-4F4F-8DE9-8CA5FF02187A}"/>
                    </a:ext>
                  </a:extLst>
                </p:cNvPr>
                <p:cNvSpPr txBox="1">
                  <a:spLocks noChangeArrowheads="1"/>
                </p:cNvSpPr>
                <p:nvPr/>
              </p:nvSpPr>
              <p:spPr bwMode="auto">
                <a:xfrm>
                  <a:off x="3552" y="2256"/>
                  <a:ext cx="1045"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kumimoji="1" lang="en-US" altLang="en-US" sz="1400" b="1">
                      <a:latin typeface="Tahoma" panose="020B0604030504040204" pitchFamily="34" charset="0"/>
                    </a:rPr>
                    <a:t>Large Box Office</a:t>
                  </a:r>
                </a:p>
              </p:txBody>
            </p:sp>
          </p:grpSp>
          <p:grpSp>
            <p:nvGrpSpPr>
              <p:cNvPr id="13325" name="Group 44">
                <a:extLst>
                  <a:ext uri="{FF2B5EF4-FFF2-40B4-BE49-F238E27FC236}">
                    <a16:creationId xmlns:a16="http://schemas.microsoft.com/office/drawing/2014/main" id="{BD0C1BFE-0980-4197-A69D-D40E78042BC7}"/>
                  </a:ext>
                </a:extLst>
              </p:cNvPr>
              <p:cNvGrpSpPr>
                <a:grpSpLocks/>
              </p:cNvGrpSpPr>
              <p:nvPr/>
            </p:nvGrpSpPr>
            <p:grpSpPr bwMode="auto">
              <a:xfrm>
                <a:off x="3072" y="2640"/>
                <a:ext cx="1992" cy="1056"/>
                <a:chOff x="2928" y="1488"/>
                <a:chExt cx="1992" cy="1056"/>
              </a:xfrm>
            </p:grpSpPr>
            <p:grpSp>
              <p:nvGrpSpPr>
                <p:cNvPr id="13330" name="Group 45">
                  <a:extLst>
                    <a:ext uri="{FF2B5EF4-FFF2-40B4-BE49-F238E27FC236}">
                      <a16:creationId xmlns:a16="http://schemas.microsoft.com/office/drawing/2014/main" id="{C512D542-13C4-4C65-A0E2-5E6CF1B0FAD8}"/>
                    </a:ext>
                  </a:extLst>
                </p:cNvPr>
                <p:cNvGrpSpPr>
                  <a:grpSpLocks/>
                </p:cNvGrpSpPr>
                <p:nvPr/>
              </p:nvGrpSpPr>
              <p:grpSpPr bwMode="auto">
                <a:xfrm>
                  <a:off x="2928" y="1584"/>
                  <a:ext cx="1992" cy="960"/>
                  <a:chOff x="2928" y="1584"/>
                  <a:chExt cx="1992" cy="960"/>
                </a:xfrm>
              </p:grpSpPr>
              <p:sp>
                <p:nvSpPr>
                  <p:cNvPr id="13335" name="Oval 46">
                    <a:extLst>
                      <a:ext uri="{FF2B5EF4-FFF2-40B4-BE49-F238E27FC236}">
                        <a16:creationId xmlns:a16="http://schemas.microsoft.com/office/drawing/2014/main" id="{09F8F058-D9AB-4C06-B85E-1E0C14C880AB}"/>
                      </a:ext>
                    </a:extLst>
                  </p:cNvPr>
                  <p:cNvSpPr>
                    <a:spLocks noChangeArrowheads="1"/>
                  </p:cNvSpPr>
                  <p:nvPr/>
                </p:nvSpPr>
                <p:spPr bwMode="auto">
                  <a:xfrm>
                    <a:off x="2928" y="1968"/>
                    <a:ext cx="192" cy="192"/>
                  </a:xfrm>
                  <a:prstGeom prst="ellipse">
                    <a:avLst/>
                  </a:prstGeom>
                  <a:solidFill>
                    <a:schemeClr val="accent1"/>
                  </a:solidFill>
                  <a:ln w="9525">
                    <a:solidFill>
                      <a:schemeClr val="tx1"/>
                    </a:solidFill>
                    <a:miter lim="800000"/>
                    <a:headEnd/>
                    <a:tailEnd/>
                  </a:ln>
                </p:spPr>
                <p:txBody>
                  <a:bodyPr wrap="none"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endParaRPr lang="en-US" altLang="en-US"/>
                  </a:p>
                </p:txBody>
              </p:sp>
              <p:sp>
                <p:nvSpPr>
                  <p:cNvPr id="13336" name="AutoShape 47">
                    <a:extLst>
                      <a:ext uri="{FF2B5EF4-FFF2-40B4-BE49-F238E27FC236}">
                        <a16:creationId xmlns:a16="http://schemas.microsoft.com/office/drawing/2014/main" id="{70192F78-0767-42E8-A8C1-C27C41FA1C09}"/>
                      </a:ext>
                    </a:extLst>
                  </p:cNvPr>
                  <p:cNvSpPr>
                    <a:spLocks noChangeArrowheads="1"/>
                  </p:cNvSpPr>
                  <p:nvPr/>
                </p:nvSpPr>
                <p:spPr bwMode="auto">
                  <a:xfrm rot="-5400000">
                    <a:off x="4716" y="1572"/>
                    <a:ext cx="192" cy="216"/>
                  </a:xfrm>
                  <a:prstGeom prst="triangle">
                    <a:avLst>
                      <a:gd name="adj" fmla="val 46356"/>
                    </a:avLst>
                  </a:prstGeom>
                  <a:solidFill>
                    <a:srgbClr val="67DEEB"/>
                  </a:solidFill>
                  <a:ln w="9525">
                    <a:solidFill>
                      <a:schemeClr val="tx1"/>
                    </a:solidFill>
                    <a:miter lim="800000"/>
                    <a:headEnd/>
                    <a:tailEnd/>
                  </a:ln>
                </p:spPr>
                <p:txBody>
                  <a:bodyPr wrap="none"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endParaRPr lang="en-US" altLang="en-US"/>
                  </a:p>
                </p:txBody>
              </p:sp>
              <p:sp>
                <p:nvSpPr>
                  <p:cNvPr id="13337" name="AutoShape 48">
                    <a:extLst>
                      <a:ext uri="{FF2B5EF4-FFF2-40B4-BE49-F238E27FC236}">
                        <a16:creationId xmlns:a16="http://schemas.microsoft.com/office/drawing/2014/main" id="{6EBFDB76-F8E2-444D-9F76-BC44D901480E}"/>
                      </a:ext>
                    </a:extLst>
                  </p:cNvPr>
                  <p:cNvSpPr>
                    <a:spLocks noChangeArrowheads="1"/>
                  </p:cNvSpPr>
                  <p:nvPr/>
                </p:nvSpPr>
                <p:spPr bwMode="auto">
                  <a:xfrm rot="-5400000">
                    <a:off x="4716" y="1956"/>
                    <a:ext cx="192" cy="216"/>
                  </a:xfrm>
                  <a:prstGeom prst="triangle">
                    <a:avLst>
                      <a:gd name="adj" fmla="val 46356"/>
                    </a:avLst>
                  </a:prstGeom>
                  <a:solidFill>
                    <a:srgbClr val="67DEEB"/>
                  </a:solidFill>
                  <a:ln w="9525">
                    <a:solidFill>
                      <a:schemeClr val="tx1"/>
                    </a:solidFill>
                    <a:miter lim="800000"/>
                    <a:headEnd/>
                    <a:tailEnd/>
                  </a:ln>
                </p:spPr>
                <p:txBody>
                  <a:bodyPr wrap="none"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endParaRPr lang="en-US" altLang="en-US"/>
                  </a:p>
                </p:txBody>
              </p:sp>
              <p:sp>
                <p:nvSpPr>
                  <p:cNvPr id="13338" name="AutoShape 49">
                    <a:extLst>
                      <a:ext uri="{FF2B5EF4-FFF2-40B4-BE49-F238E27FC236}">
                        <a16:creationId xmlns:a16="http://schemas.microsoft.com/office/drawing/2014/main" id="{556DF290-A1B2-4E59-A52B-11BF4B2BCA3E}"/>
                      </a:ext>
                    </a:extLst>
                  </p:cNvPr>
                  <p:cNvSpPr>
                    <a:spLocks noChangeArrowheads="1"/>
                  </p:cNvSpPr>
                  <p:nvPr/>
                </p:nvSpPr>
                <p:spPr bwMode="auto">
                  <a:xfrm rot="-5400000">
                    <a:off x="4716" y="2340"/>
                    <a:ext cx="192" cy="216"/>
                  </a:xfrm>
                  <a:prstGeom prst="triangle">
                    <a:avLst>
                      <a:gd name="adj" fmla="val 46356"/>
                    </a:avLst>
                  </a:prstGeom>
                  <a:solidFill>
                    <a:srgbClr val="67DEEB"/>
                  </a:solidFill>
                  <a:ln w="9525">
                    <a:solidFill>
                      <a:schemeClr val="tx1"/>
                    </a:solidFill>
                    <a:miter lim="800000"/>
                    <a:headEnd/>
                    <a:tailEnd/>
                  </a:ln>
                </p:spPr>
                <p:txBody>
                  <a:bodyPr wrap="none"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endParaRPr lang="en-US" altLang="en-US"/>
                  </a:p>
                </p:txBody>
              </p:sp>
              <p:sp>
                <p:nvSpPr>
                  <p:cNvPr id="13339" name="Freeform 50">
                    <a:extLst>
                      <a:ext uri="{FF2B5EF4-FFF2-40B4-BE49-F238E27FC236}">
                        <a16:creationId xmlns:a16="http://schemas.microsoft.com/office/drawing/2014/main" id="{A3843AE6-17B3-4598-B996-BFF4562F005E}"/>
                      </a:ext>
                    </a:extLst>
                  </p:cNvPr>
                  <p:cNvSpPr>
                    <a:spLocks/>
                  </p:cNvSpPr>
                  <p:nvPr/>
                </p:nvSpPr>
                <p:spPr bwMode="auto">
                  <a:xfrm>
                    <a:off x="3072" y="1680"/>
                    <a:ext cx="1632" cy="336"/>
                  </a:xfrm>
                  <a:custGeom>
                    <a:avLst/>
                    <a:gdLst>
                      <a:gd name="T0" fmla="*/ 0 w 1632"/>
                      <a:gd name="T1" fmla="*/ 336 h 336"/>
                      <a:gd name="T2" fmla="*/ 480 w 1632"/>
                      <a:gd name="T3" fmla="*/ 0 h 336"/>
                      <a:gd name="T4" fmla="*/ 1632 w 1632"/>
                      <a:gd name="T5" fmla="*/ 0 h 336"/>
                      <a:gd name="T6" fmla="*/ 0 60000 65536"/>
                      <a:gd name="T7" fmla="*/ 0 60000 65536"/>
                      <a:gd name="T8" fmla="*/ 0 60000 65536"/>
                      <a:gd name="T9" fmla="*/ 0 w 1632"/>
                      <a:gd name="T10" fmla="*/ 0 h 336"/>
                      <a:gd name="T11" fmla="*/ 1632 w 1632"/>
                      <a:gd name="T12" fmla="*/ 336 h 336"/>
                    </a:gdLst>
                    <a:ahLst/>
                    <a:cxnLst>
                      <a:cxn ang="T6">
                        <a:pos x="T0" y="T1"/>
                      </a:cxn>
                      <a:cxn ang="T7">
                        <a:pos x="T2" y="T3"/>
                      </a:cxn>
                      <a:cxn ang="T8">
                        <a:pos x="T4" y="T5"/>
                      </a:cxn>
                    </a:cxnLst>
                    <a:rect l="T9" t="T10" r="T11" b="T12"/>
                    <a:pathLst>
                      <a:path w="1632" h="336">
                        <a:moveTo>
                          <a:pt x="0" y="336"/>
                        </a:moveTo>
                        <a:lnTo>
                          <a:pt x="480" y="0"/>
                        </a:lnTo>
                        <a:lnTo>
                          <a:pt x="1632" y="0"/>
                        </a:lnTo>
                      </a:path>
                    </a:pathLst>
                  </a:custGeom>
                  <a:noFill/>
                  <a:ln w="9525" cap="flat" cmpd="sng">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3340" name="Freeform 51">
                    <a:extLst>
                      <a:ext uri="{FF2B5EF4-FFF2-40B4-BE49-F238E27FC236}">
                        <a16:creationId xmlns:a16="http://schemas.microsoft.com/office/drawing/2014/main" id="{E21A1EA8-7FF8-4B9C-BE1A-766981985594}"/>
                      </a:ext>
                    </a:extLst>
                  </p:cNvPr>
                  <p:cNvSpPr>
                    <a:spLocks/>
                  </p:cNvSpPr>
                  <p:nvPr/>
                </p:nvSpPr>
                <p:spPr bwMode="auto">
                  <a:xfrm flipV="1">
                    <a:off x="3072" y="2160"/>
                    <a:ext cx="1632" cy="288"/>
                  </a:xfrm>
                  <a:custGeom>
                    <a:avLst/>
                    <a:gdLst>
                      <a:gd name="T0" fmla="*/ 0 w 1632"/>
                      <a:gd name="T1" fmla="*/ 73 h 336"/>
                      <a:gd name="T2" fmla="*/ 480 w 1632"/>
                      <a:gd name="T3" fmla="*/ 0 h 336"/>
                      <a:gd name="T4" fmla="*/ 1632 w 1632"/>
                      <a:gd name="T5" fmla="*/ 0 h 336"/>
                      <a:gd name="T6" fmla="*/ 0 60000 65536"/>
                      <a:gd name="T7" fmla="*/ 0 60000 65536"/>
                      <a:gd name="T8" fmla="*/ 0 60000 65536"/>
                      <a:gd name="T9" fmla="*/ 0 w 1632"/>
                      <a:gd name="T10" fmla="*/ 0 h 336"/>
                      <a:gd name="T11" fmla="*/ 1632 w 1632"/>
                      <a:gd name="T12" fmla="*/ 336 h 336"/>
                    </a:gdLst>
                    <a:ahLst/>
                    <a:cxnLst>
                      <a:cxn ang="T6">
                        <a:pos x="T0" y="T1"/>
                      </a:cxn>
                      <a:cxn ang="T7">
                        <a:pos x="T2" y="T3"/>
                      </a:cxn>
                      <a:cxn ang="T8">
                        <a:pos x="T4" y="T5"/>
                      </a:cxn>
                    </a:cxnLst>
                    <a:rect l="T9" t="T10" r="T11" b="T12"/>
                    <a:pathLst>
                      <a:path w="1632" h="336">
                        <a:moveTo>
                          <a:pt x="0" y="336"/>
                        </a:moveTo>
                        <a:lnTo>
                          <a:pt x="480" y="0"/>
                        </a:lnTo>
                        <a:lnTo>
                          <a:pt x="1632" y="0"/>
                        </a:lnTo>
                      </a:path>
                    </a:pathLst>
                  </a:custGeom>
                  <a:noFill/>
                  <a:ln w="9525" cap="flat" cmpd="sng">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3341" name="Line 52">
                    <a:extLst>
                      <a:ext uri="{FF2B5EF4-FFF2-40B4-BE49-F238E27FC236}">
                        <a16:creationId xmlns:a16="http://schemas.microsoft.com/office/drawing/2014/main" id="{C333A104-7F18-48E0-A6BD-42D3F1EBD1D0}"/>
                      </a:ext>
                    </a:extLst>
                  </p:cNvPr>
                  <p:cNvSpPr>
                    <a:spLocks noChangeShapeType="1"/>
                  </p:cNvSpPr>
                  <p:nvPr/>
                </p:nvSpPr>
                <p:spPr bwMode="auto">
                  <a:xfrm flipH="1">
                    <a:off x="3120" y="2064"/>
                    <a:ext cx="1584" cy="0"/>
                  </a:xfrm>
                  <a:prstGeom prst="line">
                    <a:avLst/>
                  </a:prstGeom>
                  <a:noFill/>
                  <a:ln w="9525">
                    <a:solidFill>
                      <a:schemeClr val="tx1"/>
                    </a:solidFill>
                    <a:miter lim="800000"/>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13331" name="Text Box 53">
                  <a:extLst>
                    <a:ext uri="{FF2B5EF4-FFF2-40B4-BE49-F238E27FC236}">
                      <a16:creationId xmlns:a16="http://schemas.microsoft.com/office/drawing/2014/main" id="{ECFE3F0B-1FCE-4216-BBDE-9EFCC63E2BF2}"/>
                    </a:ext>
                  </a:extLst>
                </p:cNvPr>
                <p:cNvSpPr txBox="1">
                  <a:spLocks noChangeArrowheads="1"/>
                </p:cNvSpPr>
                <p:nvPr/>
              </p:nvSpPr>
              <p:spPr bwMode="auto">
                <a:xfrm>
                  <a:off x="3542" y="1540"/>
                  <a:ext cx="11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endParaRPr kumimoji="1" lang="en-US" altLang="en-US" sz="1400" b="1">
                    <a:latin typeface="Tahoma" panose="020B0604030504040204" pitchFamily="34" charset="0"/>
                  </a:endParaRPr>
                </a:p>
              </p:txBody>
            </p:sp>
            <p:sp>
              <p:nvSpPr>
                <p:cNvPr id="13332" name="Text Box 54">
                  <a:extLst>
                    <a:ext uri="{FF2B5EF4-FFF2-40B4-BE49-F238E27FC236}">
                      <a16:creationId xmlns:a16="http://schemas.microsoft.com/office/drawing/2014/main" id="{F9C2161A-AA82-4B08-9F45-0F8454D74C27}"/>
                    </a:ext>
                  </a:extLst>
                </p:cNvPr>
                <p:cNvSpPr txBox="1">
                  <a:spLocks noChangeArrowheads="1"/>
                </p:cNvSpPr>
                <p:nvPr/>
              </p:nvSpPr>
              <p:spPr bwMode="auto">
                <a:xfrm>
                  <a:off x="3552" y="1488"/>
                  <a:ext cx="1041"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kumimoji="1" lang="en-US" altLang="en-US" sz="1400" b="1">
                      <a:latin typeface="Tahoma" panose="020B0604030504040204" pitchFamily="34" charset="0"/>
                    </a:rPr>
                    <a:t>Small Box Office</a:t>
                  </a:r>
                </a:p>
              </p:txBody>
            </p:sp>
            <p:sp>
              <p:nvSpPr>
                <p:cNvPr id="13333" name="Text Box 55">
                  <a:extLst>
                    <a:ext uri="{FF2B5EF4-FFF2-40B4-BE49-F238E27FC236}">
                      <a16:creationId xmlns:a16="http://schemas.microsoft.com/office/drawing/2014/main" id="{3989EDA7-5976-47C2-AD61-66E715F06FCB}"/>
                    </a:ext>
                  </a:extLst>
                </p:cNvPr>
                <p:cNvSpPr txBox="1">
                  <a:spLocks noChangeArrowheads="1"/>
                </p:cNvSpPr>
                <p:nvPr/>
              </p:nvSpPr>
              <p:spPr bwMode="auto">
                <a:xfrm>
                  <a:off x="3552" y="1872"/>
                  <a:ext cx="1178"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kumimoji="1" lang="en-US" altLang="en-US" sz="1400" b="1">
                      <a:latin typeface="Tahoma" panose="020B0604030504040204" pitchFamily="34" charset="0"/>
                    </a:rPr>
                    <a:t>Medium Box Office</a:t>
                  </a:r>
                </a:p>
              </p:txBody>
            </p:sp>
            <p:sp>
              <p:nvSpPr>
                <p:cNvPr id="13334" name="Text Box 56">
                  <a:extLst>
                    <a:ext uri="{FF2B5EF4-FFF2-40B4-BE49-F238E27FC236}">
                      <a16:creationId xmlns:a16="http://schemas.microsoft.com/office/drawing/2014/main" id="{87BB8D89-5F9F-4817-A834-DE771F692D4C}"/>
                    </a:ext>
                  </a:extLst>
                </p:cNvPr>
                <p:cNvSpPr txBox="1">
                  <a:spLocks noChangeArrowheads="1"/>
                </p:cNvSpPr>
                <p:nvPr/>
              </p:nvSpPr>
              <p:spPr bwMode="auto">
                <a:xfrm>
                  <a:off x="3552" y="2256"/>
                  <a:ext cx="1045"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kumimoji="1" lang="en-US" altLang="en-US" sz="1400" b="1">
                      <a:latin typeface="Tahoma" panose="020B0604030504040204" pitchFamily="34" charset="0"/>
                    </a:rPr>
                    <a:t>Large Box Office</a:t>
                  </a:r>
                </a:p>
              </p:txBody>
            </p:sp>
          </p:grpSp>
          <p:sp>
            <p:nvSpPr>
              <p:cNvPr id="13326" name="Freeform 57">
                <a:extLst>
                  <a:ext uri="{FF2B5EF4-FFF2-40B4-BE49-F238E27FC236}">
                    <a16:creationId xmlns:a16="http://schemas.microsoft.com/office/drawing/2014/main" id="{CE1A0367-BDFE-4D92-B11B-A82BC891CC2B}"/>
                  </a:ext>
                </a:extLst>
              </p:cNvPr>
              <p:cNvSpPr>
                <a:spLocks/>
              </p:cNvSpPr>
              <p:nvPr/>
            </p:nvSpPr>
            <p:spPr bwMode="auto">
              <a:xfrm>
                <a:off x="1296" y="2064"/>
                <a:ext cx="1776" cy="480"/>
              </a:xfrm>
              <a:custGeom>
                <a:avLst/>
                <a:gdLst>
                  <a:gd name="T0" fmla="*/ 0 w 1776"/>
                  <a:gd name="T1" fmla="*/ 480 h 480"/>
                  <a:gd name="T2" fmla="*/ 528 w 1776"/>
                  <a:gd name="T3" fmla="*/ 0 h 480"/>
                  <a:gd name="T4" fmla="*/ 1776 w 1776"/>
                  <a:gd name="T5" fmla="*/ 0 h 480"/>
                  <a:gd name="T6" fmla="*/ 0 60000 65536"/>
                  <a:gd name="T7" fmla="*/ 0 60000 65536"/>
                  <a:gd name="T8" fmla="*/ 0 60000 65536"/>
                  <a:gd name="T9" fmla="*/ 0 w 1776"/>
                  <a:gd name="T10" fmla="*/ 0 h 480"/>
                  <a:gd name="T11" fmla="*/ 1776 w 1776"/>
                  <a:gd name="T12" fmla="*/ 480 h 480"/>
                </a:gdLst>
                <a:ahLst/>
                <a:cxnLst>
                  <a:cxn ang="T6">
                    <a:pos x="T0" y="T1"/>
                  </a:cxn>
                  <a:cxn ang="T7">
                    <a:pos x="T2" y="T3"/>
                  </a:cxn>
                  <a:cxn ang="T8">
                    <a:pos x="T4" y="T5"/>
                  </a:cxn>
                </a:cxnLst>
                <a:rect l="T9" t="T10" r="T11" b="T12"/>
                <a:pathLst>
                  <a:path w="1776" h="480">
                    <a:moveTo>
                      <a:pt x="0" y="480"/>
                    </a:moveTo>
                    <a:lnTo>
                      <a:pt x="528" y="0"/>
                    </a:lnTo>
                    <a:lnTo>
                      <a:pt x="1776" y="0"/>
                    </a:lnTo>
                  </a:path>
                </a:pathLst>
              </a:custGeom>
              <a:noFill/>
              <a:ln w="9525" cap="flat" cmpd="sng">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3327" name="Freeform 58">
                <a:extLst>
                  <a:ext uri="{FF2B5EF4-FFF2-40B4-BE49-F238E27FC236}">
                    <a16:creationId xmlns:a16="http://schemas.microsoft.com/office/drawing/2014/main" id="{9ED5B021-186E-4627-94E8-A391F91B943A}"/>
                  </a:ext>
                </a:extLst>
              </p:cNvPr>
              <p:cNvSpPr>
                <a:spLocks/>
              </p:cNvSpPr>
              <p:nvPr/>
            </p:nvSpPr>
            <p:spPr bwMode="auto">
              <a:xfrm>
                <a:off x="1296" y="2736"/>
                <a:ext cx="1776" cy="480"/>
              </a:xfrm>
              <a:custGeom>
                <a:avLst/>
                <a:gdLst>
                  <a:gd name="T0" fmla="*/ 1776 w 1776"/>
                  <a:gd name="T1" fmla="*/ 480 h 480"/>
                  <a:gd name="T2" fmla="*/ 528 w 1776"/>
                  <a:gd name="T3" fmla="*/ 480 h 480"/>
                  <a:gd name="T4" fmla="*/ 0 w 1776"/>
                  <a:gd name="T5" fmla="*/ 0 h 480"/>
                  <a:gd name="T6" fmla="*/ 0 60000 65536"/>
                  <a:gd name="T7" fmla="*/ 0 60000 65536"/>
                  <a:gd name="T8" fmla="*/ 0 60000 65536"/>
                  <a:gd name="T9" fmla="*/ 0 w 1776"/>
                  <a:gd name="T10" fmla="*/ 0 h 480"/>
                  <a:gd name="T11" fmla="*/ 1776 w 1776"/>
                  <a:gd name="T12" fmla="*/ 480 h 480"/>
                </a:gdLst>
                <a:ahLst/>
                <a:cxnLst>
                  <a:cxn ang="T6">
                    <a:pos x="T0" y="T1"/>
                  </a:cxn>
                  <a:cxn ang="T7">
                    <a:pos x="T2" y="T3"/>
                  </a:cxn>
                  <a:cxn ang="T8">
                    <a:pos x="T4" y="T5"/>
                  </a:cxn>
                </a:cxnLst>
                <a:rect l="T9" t="T10" r="T11" b="T12"/>
                <a:pathLst>
                  <a:path w="1776" h="480">
                    <a:moveTo>
                      <a:pt x="1776" y="480"/>
                    </a:moveTo>
                    <a:lnTo>
                      <a:pt x="528" y="480"/>
                    </a:lnTo>
                    <a:lnTo>
                      <a:pt x="0" y="0"/>
                    </a:lnTo>
                  </a:path>
                </a:pathLst>
              </a:custGeom>
              <a:noFill/>
              <a:ln w="9525" cap="flat" cmpd="sng">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3328" name="Text Box 59">
                <a:extLst>
                  <a:ext uri="{FF2B5EF4-FFF2-40B4-BE49-F238E27FC236}">
                    <a16:creationId xmlns:a16="http://schemas.microsoft.com/office/drawing/2014/main" id="{18A16E6E-F859-4C57-9997-21F5EA8353D9}"/>
                  </a:ext>
                </a:extLst>
              </p:cNvPr>
              <p:cNvSpPr txBox="1">
                <a:spLocks noChangeArrowheads="1"/>
              </p:cNvSpPr>
              <p:nvPr/>
            </p:nvSpPr>
            <p:spPr bwMode="auto">
              <a:xfrm>
                <a:off x="1814" y="1876"/>
                <a:ext cx="1229"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kumimoji="1" lang="en-US" altLang="en-US" sz="1400" b="1">
                    <a:latin typeface="Tahoma" panose="020B0604030504040204" pitchFamily="34" charset="0"/>
                  </a:rPr>
                  <a:t>Sign with Movie Co.</a:t>
                </a:r>
              </a:p>
            </p:txBody>
          </p:sp>
          <p:sp>
            <p:nvSpPr>
              <p:cNvPr id="13329" name="Text Box 60">
                <a:extLst>
                  <a:ext uri="{FF2B5EF4-FFF2-40B4-BE49-F238E27FC236}">
                    <a16:creationId xmlns:a16="http://schemas.microsoft.com/office/drawing/2014/main" id="{6F18DA4B-40E8-4C94-AF3E-F202183D6BD6}"/>
                  </a:ext>
                </a:extLst>
              </p:cNvPr>
              <p:cNvSpPr txBox="1">
                <a:spLocks noChangeArrowheads="1"/>
              </p:cNvSpPr>
              <p:nvPr/>
            </p:nvSpPr>
            <p:spPr bwMode="auto">
              <a:xfrm>
                <a:off x="1824" y="3024"/>
                <a:ext cx="1345"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kumimoji="1" lang="en-US" altLang="en-US" sz="1400" b="1">
                    <a:latin typeface="Tahoma" panose="020B0604030504040204" pitchFamily="34" charset="0"/>
                  </a:rPr>
                  <a:t>Sign with TV Network</a:t>
                </a:r>
              </a:p>
            </p:txBody>
          </p:sp>
        </p:grpSp>
        <p:sp>
          <p:nvSpPr>
            <p:cNvPr id="13317" name="Text Box 61">
              <a:extLst>
                <a:ext uri="{FF2B5EF4-FFF2-40B4-BE49-F238E27FC236}">
                  <a16:creationId xmlns:a16="http://schemas.microsoft.com/office/drawing/2014/main" id="{2D9325AF-FE23-44F0-9826-FEEF1531CCC6}"/>
                </a:ext>
              </a:extLst>
            </p:cNvPr>
            <p:cNvSpPr txBox="1">
              <a:spLocks noChangeArrowheads="1"/>
            </p:cNvSpPr>
            <p:nvPr/>
          </p:nvSpPr>
          <p:spPr bwMode="auto">
            <a:xfrm>
              <a:off x="4646" y="1588"/>
              <a:ext cx="648"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kumimoji="1" lang="en-US" altLang="en-US" sz="1400" b="1">
                  <a:latin typeface="Tahoma" panose="020B0604030504040204" pitchFamily="34" charset="0"/>
                </a:rPr>
                <a:t>$200,000</a:t>
              </a:r>
            </a:p>
          </p:txBody>
        </p:sp>
        <p:sp>
          <p:nvSpPr>
            <p:cNvPr id="13318" name="Text Box 62">
              <a:extLst>
                <a:ext uri="{FF2B5EF4-FFF2-40B4-BE49-F238E27FC236}">
                  <a16:creationId xmlns:a16="http://schemas.microsoft.com/office/drawing/2014/main" id="{41998890-19B8-489F-BC07-6ADC56F8E5D4}"/>
                </a:ext>
              </a:extLst>
            </p:cNvPr>
            <p:cNvSpPr txBox="1">
              <a:spLocks noChangeArrowheads="1"/>
            </p:cNvSpPr>
            <p:nvPr/>
          </p:nvSpPr>
          <p:spPr bwMode="auto">
            <a:xfrm>
              <a:off x="4646" y="1968"/>
              <a:ext cx="75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kumimoji="1" lang="en-US" altLang="en-US" sz="1400" b="1">
                  <a:latin typeface="Tahoma" panose="020B0604030504040204" pitchFamily="34" charset="0"/>
                </a:rPr>
                <a:t>$1,000,000</a:t>
              </a:r>
            </a:p>
          </p:txBody>
        </p:sp>
        <p:sp>
          <p:nvSpPr>
            <p:cNvPr id="13319" name="Text Box 63">
              <a:extLst>
                <a:ext uri="{FF2B5EF4-FFF2-40B4-BE49-F238E27FC236}">
                  <a16:creationId xmlns:a16="http://schemas.microsoft.com/office/drawing/2014/main" id="{920C7C24-4D55-4DE3-A09D-5846592B9680}"/>
                </a:ext>
              </a:extLst>
            </p:cNvPr>
            <p:cNvSpPr txBox="1">
              <a:spLocks noChangeArrowheads="1"/>
            </p:cNvSpPr>
            <p:nvPr/>
          </p:nvSpPr>
          <p:spPr bwMode="auto">
            <a:xfrm>
              <a:off x="4646" y="2352"/>
              <a:ext cx="75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kumimoji="1" lang="en-US" altLang="en-US" sz="1400" b="1">
                  <a:latin typeface="Tahoma" panose="020B0604030504040204" pitchFamily="34" charset="0"/>
                </a:rPr>
                <a:t>$3,000,000</a:t>
              </a:r>
            </a:p>
          </p:txBody>
        </p:sp>
        <p:sp>
          <p:nvSpPr>
            <p:cNvPr id="13320" name="Text Box 64">
              <a:extLst>
                <a:ext uri="{FF2B5EF4-FFF2-40B4-BE49-F238E27FC236}">
                  <a16:creationId xmlns:a16="http://schemas.microsoft.com/office/drawing/2014/main" id="{D22F6E54-BA86-47C4-8CC2-B03E5B557D9B}"/>
                </a:ext>
              </a:extLst>
            </p:cNvPr>
            <p:cNvSpPr txBox="1">
              <a:spLocks noChangeArrowheads="1"/>
            </p:cNvSpPr>
            <p:nvPr/>
          </p:nvSpPr>
          <p:spPr bwMode="auto">
            <a:xfrm>
              <a:off x="4656" y="2740"/>
              <a:ext cx="648"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kumimoji="1" lang="en-US" altLang="en-US" sz="1400" b="1">
                  <a:latin typeface="Tahoma" panose="020B0604030504040204" pitchFamily="34" charset="0"/>
                </a:rPr>
                <a:t>$900,000</a:t>
              </a:r>
            </a:p>
          </p:txBody>
        </p:sp>
        <p:sp>
          <p:nvSpPr>
            <p:cNvPr id="13321" name="Text Box 65">
              <a:extLst>
                <a:ext uri="{FF2B5EF4-FFF2-40B4-BE49-F238E27FC236}">
                  <a16:creationId xmlns:a16="http://schemas.microsoft.com/office/drawing/2014/main" id="{C0D58FF3-AC73-4BAF-B3C2-27AF046D0CFF}"/>
                </a:ext>
              </a:extLst>
            </p:cNvPr>
            <p:cNvSpPr txBox="1">
              <a:spLocks noChangeArrowheads="1"/>
            </p:cNvSpPr>
            <p:nvPr/>
          </p:nvSpPr>
          <p:spPr bwMode="auto">
            <a:xfrm>
              <a:off x="4656" y="3120"/>
              <a:ext cx="648"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kumimoji="1" lang="en-US" altLang="en-US" sz="1400" b="1">
                  <a:latin typeface="Tahoma" panose="020B0604030504040204" pitchFamily="34" charset="0"/>
                </a:rPr>
                <a:t>$900,000</a:t>
              </a:r>
            </a:p>
          </p:txBody>
        </p:sp>
        <p:sp>
          <p:nvSpPr>
            <p:cNvPr id="13322" name="Text Box 66">
              <a:extLst>
                <a:ext uri="{FF2B5EF4-FFF2-40B4-BE49-F238E27FC236}">
                  <a16:creationId xmlns:a16="http://schemas.microsoft.com/office/drawing/2014/main" id="{FBB73C35-1FAA-487A-8000-F3194D1AC06B}"/>
                </a:ext>
              </a:extLst>
            </p:cNvPr>
            <p:cNvSpPr txBox="1">
              <a:spLocks noChangeArrowheads="1"/>
            </p:cNvSpPr>
            <p:nvPr/>
          </p:nvSpPr>
          <p:spPr bwMode="auto">
            <a:xfrm>
              <a:off x="4656" y="3504"/>
              <a:ext cx="648"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eaLnBrk="1" hangingPunct="1">
                <a:spcBef>
                  <a:spcPct val="0"/>
                </a:spcBef>
                <a:buFontTx/>
                <a:buNone/>
              </a:pPr>
              <a:r>
                <a:rPr kumimoji="1" lang="en-US" altLang="en-US" sz="1400" b="1">
                  <a:latin typeface="Tahoma" panose="020B0604030504040204" pitchFamily="34" charset="0"/>
                </a:rPr>
                <a:t>$900,000</a:t>
              </a:r>
            </a:p>
          </p:txBody>
        </p:sp>
      </p:grpSp>
    </p:spTree>
  </p:cSld>
  <p:clrMapOvr>
    <a:masterClrMapping/>
  </p:clrMapOvr>
</p:sld>
</file>

<file path=ppt/theme/theme1.xml><?xml version="1.0" encoding="utf-8"?>
<a:theme xmlns:a="http://schemas.openxmlformats.org/drawingml/2006/main" name="Default Design">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12700" cap="flat" cmpd="sng" algn="ctr">
          <a:solidFill>
            <a:srgbClr val="000000"/>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rgbClr val="FFFFFF"/>
        </a:solidFill>
        <a:ln w="12700" cap="flat" cmpd="sng" algn="ctr">
          <a:solidFill>
            <a:srgbClr val="000000"/>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11895</TotalTime>
  <Words>1243</Words>
  <Application>Microsoft Office PowerPoint</Application>
  <PresentationFormat>On-screen Show (4:3)</PresentationFormat>
  <Paragraphs>178</Paragraphs>
  <Slides>22</Slides>
  <Notes>6</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22</vt:i4>
      </vt:variant>
    </vt:vector>
  </HeadingPairs>
  <TitlesOfParts>
    <vt:vector size="27" baseType="lpstr">
      <vt:lpstr>Arial</vt:lpstr>
      <vt:lpstr>Arial Narrow</vt:lpstr>
      <vt:lpstr>Tahoma</vt:lpstr>
      <vt:lpstr>Default Design</vt:lpstr>
      <vt:lpstr>Equation</vt:lpstr>
      <vt:lpstr>MGT 4140  Business Modeling    Decision Tree  &amp; Bayes’ Theorem   Feb 7, 2022</vt:lpstr>
      <vt:lpstr>Agenda</vt:lpstr>
      <vt:lpstr>Decision Trees</vt:lpstr>
      <vt:lpstr>Decision Nodes</vt:lpstr>
      <vt:lpstr>Chance Nodes</vt:lpstr>
      <vt:lpstr>Terminal Nodes</vt:lpstr>
      <vt:lpstr>Problem 1</vt:lpstr>
      <vt:lpstr>Jenny Lind – Payoff Table</vt:lpstr>
      <vt:lpstr>Jenny Lind – Decision Tree</vt:lpstr>
      <vt:lpstr>Problem 2 – Solving the Tree</vt:lpstr>
      <vt:lpstr>Jenny Lind – Decision Tree (Solved)</vt:lpstr>
      <vt:lpstr>Agenda</vt:lpstr>
      <vt:lpstr>  Bayes' Theorem </vt:lpstr>
      <vt:lpstr>Bayes’ Theorem</vt:lpstr>
      <vt:lpstr>Bayes’ Theorem</vt:lpstr>
      <vt:lpstr>Bayes’ Theorem</vt:lpstr>
      <vt:lpstr>  Conditional Probability </vt:lpstr>
      <vt:lpstr>  Bayes' Theorem </vt:lpstr>
      <vt:lpstr>Probability Information</vt:lpstr>
      <vt:lpstr>Circumstances for using Bayes’ Theorem</vt:lpstr>
      <vt:lpstr>Problem</vt:lpstr>
      <vt:lpstr>Joint Probability Table</vt:lpstr>
    </vt:vector>
  </TitlesOfParts>
  <Company>Holiday Hospitality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Express Brand Plan FY 2000</dc:title>
  <dc:creator>BHR End-User</dc:creator>
  <cp:lastModifiedBy>Steve Wong</cp:lastModifiedBy>
  <cp:revision>302</cp:revision>
  <cp:lastPrinted>2001-07-26T14:32:14Z</cp:lastPrinted>
  <dcterms:created xsi:type="dcterms:W3CDTF">2000-07-14T01:17:56Z</dcterms:created>
  <dcterms:modified xsi:type="dcterms:W3CDTF">2021-12-22T03:03:38Z</dcterms:modified>
</cp:coreProperties>
</file>