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21"/>
  </p:notesMasterIdLst>
  <p:handoutMasterIdLst>
    <p:handoutMasterId r:id="rId22"/>
  </p:handoutMasterIdLst>
  <p:sldIdLst>
    <p:sldId id="1360" r:id="rId2"/>
    <p:sldId id="1440" r:id="rId3"/>
    <p:sldId id="1454" r:id="rId4"/>
    <p:sldId id="1503" r:id="rId5"/>
    <p:sldId id="1504" r:id="rId6"/>
    <p:sldId id="1505" r:id="rId7"/>
    <p:sldId id="1506" r:id="rId8"/>
    <p:sldId id="1507" r:id="rId9"/>
    <p:sldId id="1508" r:id="rId10"/>
    <p:sldId id="1509" r:id="rId11"/>
    <p:sldId id="1459" r:id="rId12"/>
    <p:sldId id="1478" r:id="rId13"/>
    <p:sldId id="1476" r:id="rId14"/>
    <p:sldId id="1481" r:id="rId15"/>
    <p:sldId id="1493" r:id="rId16"/>
    <p:sldId id="1494" r:id="rId17"/>
    <p:sldId id="1495" r:id="rId18"/>
    <p:sldId id="1488" r:id="rId19"/>
    <p:sldId id="1496" r:id="rId20"/>
  </p:sldIdLst>
  <p:sldSz cx="9144000" cy="6858000" type="screen4x3"/>
  <p:notesSz cx="6980238" cy="9236075"/>
  <p:defaultTextStyle>
    <a:defPPr>
      <a:defRPr lang="en-US"/>
    </a:defPPr>
    <a:lvl1pPr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1600" kern="1200">
        <a:solidFill>
          <a:schemeClr val="tx1"/>
        </a:solidFill>
        <a:latin typeface="Arial" panose="020B0604020202020204" pitchFamily="34" charset="0"/>
        <a:ea typeface="+mn-ea"/>
        <a:cs typeface="+mn-cs"/>
      </a:defRPr>
    </a:lvl5pPr>
    <a:lvl6pPr marL="2286000" algn="l" defTabSz="914400" rtl="0" eaLnBrk="1" latinLnBrk="0" hangingPunct="1">
      <a:defRPr sz="1600" kern="1200">
        <a:solidFill>
          <a:schemeClr val="tx1"/>
        </a:solidFill>
        <a:latin typeface="Arial" panose="020B0604020202020204" pitchFamily="34" charset="0"/>
        <a:ea typeface="+mn-ea"/>
        <a:cs typeface="+mn-cs"/>
      </a:defRPr>
    </a:lvl6pPr>
    <a:lvl7pPr marL="2743200" algn="l" defTabSz="914400" rtl="0" eaLnBrk="1" latinLnBrk="0" hangingPunct="1">
      <a:defRPr sz="1600" kern="1200">
        <a:solidFill>
          <a:schemeClr val="tx1"/>
        </a:solidFill>
        <a:latin typeface="Arial" panose="020B0604020202020204" pitchFamily="34" charset="0"/>
        <a:ea typeface="+mn-ea"/>
        <a:cs typeface="+mn-cs"/>
      </a:defRPr>
    </a:lvl7pPr>
    <a:lvl8pPr marL="3200400" algn="l" defTabSz="914400" rtl="0" eaLnBrk="1" latinLnBrk="0" hangingPunct="1">
      <a:defRPr sz="1600" kern="1200">
        <a:solidFill>
          <a:schemeClr val="tx1"/>
        </a:solidFill>
        <a:latin typeface="Arial" panose="020B0604020202020204" pitchFamily="34" charset="0"/>
        <a:ea typeface="+mn-ea"/>
        <a:cs typeface="+mn-cs"/>
      </a:defRPr>
    </a:lvl8pPr>
    <a:lvl9pPr marL="3657600" algn="l" defTabSz="914400" rtl="0" eaLnBrk="1" latinLnBrk="0" hangingPunct="1">
      <a:defRPr sz="16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923">
          <p15:clr>
            <a:srgbClr val="A4A3A4"/>
          </p15:clr>
        </p15:guide>
        <p15:guide id="2" pos="2200">
          <p15:clr>
            <a:srgbClr val="A4A3A4"/>
          </p15:clr>
        </p15:guide>
      </p15:sldGuideLst>
    </p:ext>
    <p:ext uri="{2D200454-40CA-4A62-9FC3-DE9A4176ACB9}">
      <p15:notesGuideLst xmlns:p15="http://schemas.microsoft.com/office/powerpoint/2012/main">
        <p15:guide id="1" orient="horz" pos="2909">
          <p15:clr>
            <a:srgbClr val="A4A3A4"/>
          </p15:clr>
        </p15:guide>
        <p15:guide id="2" pos="219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0" d="100"/>
          <a:sy n="70" d="100"/>
        </p:scale>
        <p:origin x="1764" y="60"/>
      </p:cViewPr>
      <p:guideLst>
        <p:guide orient="horz" pos="2923"/>
        <p:guide pos="2200"/>
      </p:guideLst>
    </p:cSldViewPr>
  </p:slideViewPr>
  <p:notesTextViewPr>
    <p:cViewPr>
      <p:scale>
        <a:sx n="100" d="100"/>
        <a:sy n="100" d="100"/>
      </p:scale>
      <p:origin x="0" y="0"/>
    </p:cViewPr>
  </p:notesTextViewPr>
  <p:sorterViewPr>
    <p:cViewPr>
      <p:scale>
        <a:sx n="66" d="100"/>
        <a:sy n="66" d="100"/>
      </p:scale>
      <p:origin x="0" y="972"/>
    </p:cViewPr>
  </p:sorterViewPr>
  <p:notesViewPr>
    <p:cSldViewPr>
      <p:cViewPr varScale="1">
        <p:scale>
          <a:sx n="53" d="100"/>
          <a:sy n="53" d="100"/>
        </p:scale>
        <p:origin x="2904" y="72"/>
      </p:cViewPr>
      <p:guideLst>
        <p:guide orient="horz" pos="2909"/>
        <p:guide pos="219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3C87963F-12C0-4A83-84E0-6DC4C357F79F}"/>
              </a:ext>
            </a:extLst>
          </p:cNvPr>
          <p:cNvSpPr>
            <a:spLocks noGrp="1" noChangeArrowheads="1"/>
          </p:cNvSpPr>
          <p:nvPr>
            <p:ph type="body" sz="quarter" idx="3"/>
          </p:nvPr>
        </p:nvSpPr>
        <p:spPr bwMode="auto">
          <a:xfrm>
            <a:off x="930275" y="4384675"/>
            <a:ext cx="5118100" cy="4156075"/>
          </a:xfrm>
          <a:prstGeom prst="rect">
            <a:avLst/>
          </a:prstGeom>
          <a:noFill/>
          <a:ln w="9525">
            <a:noFill/>
            <a:miter lim="800000"/>
            <a:headEnd/>
            <a:tailEnd/>
          </a:ln>
          <a:effectLst/>
        </p:spPr>
        <p:txBody>
          <a:bodyPr vert="horz" wrap="square" lIns="95250" tIns="47625" rIns="95250" bIns="476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1" name="Rectangle 3">
            <a:extLst>
              <a:ext uri="{FF2B5EF4-FFF2-40B4-BE49-F238E27FC236}">
                <a16:creationId xmlns:a16="http://schemas.microsoft.com/office/drawing/2014/main" id="{EF90E3E6-5A16-420E-BF73-6295E9D17239}"/>
              </a:ext>
            </a:extLst>
          </p:cNvPr>
          <p:cNvSpPr>
            <a:spLocks noGrp="1" noRot="1" noChangeAspect="1" noChangeArrowheads="1" noTextEdit="1"/>
          </p:cNvSpPr>
          <p:nvPr>
            <p:ph type="sldImg" idx="2"/>
          </p:nvPr>
        </p:nvSpPr>
        <p:spPr bwMode="auto">
          <a:xfrm>
            <a:off x="1190625" y="700088"/>
            <a:ext cx="4598988" cy="344963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4" name="Slide Number Placeholder 3">
            <a:extLst>
              <a:ext uri="{FF2B5EF4-FFF2-40B4-BE49-F238E27FC236}">
                <a16:creationId xmlns:a16="http://schemas.microsoft.com/office/drawing/2014/main" id="{CFACF537-E5BF-445F-B0DC-6E18BC101B75}"/>
              </a:ext>
            </a:extLst>
          </p:cNvPr>
          <p:cNvSpPr>
            <a:spLocks noGrp="1"/>
          </p:cNvSpPr>
          <p:nvPr>
            <p:ph type="sldNum" sz="quarter" idx="5"/>
          </p:nvPr>
        </p:nvSpPr>
        <p:spPr>
          <a:xfrm>
            <a:off x="3954463" y="8772525"/>
            <a:ext cx="3024187" cy="461963"/>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5BC0A0B-03F1-4A1B-A527-02965C57E50C}"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1pPr>
    <a:lvl2pPr marL="465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2pPr>
    <a:lvl3pPr marL="931863"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3pPr>
    <a:lvl4pPr marL="1397000"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4pPr>
    <a:lvl5pPr marL="1862138" algn="l" defTabSz="949325" rtl="0" eaLnBrk="0" fontAlgn="base" hangingPunct="0">
      <a:spcBef>
        <a:spcPct val="30000"/>
      </a:spcBef>
      <a:spcAft>
        <a:spcPct val="0"/>
      </a:spcAft>
      <a:defRPr sz="1200" kern="1200">
        <a:solidFill>
          <a:schemeClr val="tx1"/>
        </a:solidFill>
        <a:latin typeface="Arial Narrow"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3780F74-D155-4C5A-9444-6AB999CB6199}"/>
              </a:ext>
            </a:extLst>
          </p:cNvPr>
          <p:cNvSpPr>
            <a:spLocks noGrp="1" noRot="1" noChangeAspect="1" noChangeArrowheads="1" noTextEdit="1"/>
          </p:cNvSpPr>
          <p:nvPr>
            <p:ph type="sldImg"/>
          </p:nvPr>
        </p:nvSpPr>
        <p:spPr>
          <a:ln cap="flat"/>
        </p:spPr>
      </p:sp>
      <p:sp>
        <p:nvSpPr>
          <p:cNvPr id="4099" name="Rectangle 3">
            <a:extLst>
              <a:ext uri="{FF2B5EF4-FFF2-40B4-BE49-F238E27FC236}">
                <a16:creationId xmlns:a16="http://schemas.microsoft.com/office/drawing/2014/main" id="{4A773E00-0CCC-4C02-B3BF-09F5DB7B6E6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A14B7236-FD53-4872-A9E3-FC1762CE032E}"/>
              </a:ext>
            </a:extLst>
          </p:cNvPr>
          <p:cNvSpPr>
            <a:spLocks noGrp="1" noRot="1" noChangeAspect="1" noChangeArrowheads="1" noTextEdit="1"/>
          </p:cNvSpPr>
          <p:nvPr>
            <p:ph type="sldImg"/>
          </p:nvPr>
        </p:nvSpPr>
        <p:spPr>
          <a:ln cap="flat"/>
        </p:spPr>
      </p:sp>
      <p:sp>
        <p:nvSpPr>
          <p:cNvPr id="34819" name="Rectangle 3">
            <a:extLst>
              <a:ext uri="{FF2B5EF4-FFF2-40B4-BE49-F238E27FC236}">
                <a16:creationId xmlns:a16="http://schemas.microsoft.com/office/drawing/2014/main" id="{9788510F-2510-482D-B9C8-6FA3128EF07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CC4D580B-2030-4445-A850-1A5F4430DDF5}"/>
              </a:ext>
            </a:extLst>
          </p:cNvPr>
          <p:cNvSpPr>
            <a:spLocks noGrp="1" noRot="1" noChangeAspect="1" noChangeArrowheads="1" noTextEdit="1"/>
          </p:cNvSpPr>
          <p:nvPr>
            <p:ph type="sldImg"/>
          </p:nvPr>
        </p:nvSpPr>
        <p:spPr>
          <a:ln cap="flat"/>
        </p:spPr>
      </p:sp>
      <p:sp>
        <p:nvSpPr>
          <p:cNvPr id="36867" name="Rectangle 3">
            <a:extLst>
              <a:ext uri="{FF2B5EF4-FFF2-40B4-BE49-F238E27FC236}">
                <a16:creationId xmlns:a16="http://schemas.microsoft.com/office/drawing/2014/main" id="{EF6316FF-92AF-40CA-B33A-168A8E93B67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46465795-3312-4DA7-AFDA-1E63DF92527D}"/>
              </a:ext>
            </a:extLst>
          </p:cNvPr>
          <p:cNvSpPr>
            <a:spLocks noGrp="1" noRot="1" noChangeAspect="1" noChangeArrowheads="1" noTextEdit="1"/>
          </p:cNvSpPr>
          <p:nvPr>
            <p:ph type="sldImg"/>
          </p:nvPr>
        </p:nvSpPr>
        <p:spPr>
          <a:ln cap="flat"/>
        </p:spPr>
      </p:sp>
      <p:sp>
        <p:nvSpPr>
          <p:cNvPr id="38915" name="Rectangle 3">
            <a:extLst>
              <a:ext uri="{FF2B5EF4-FFF2-40B4-BE49-F238E27FC236}">
                <a16:creationId xmlns:a16="http://schemas.microsoft.com/office/drawing/2014/main" id="{4C57FC80-EADF-42A5-A0B6-269FF704458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A3C06122-056A-447F-92AF-013BA45A0A5F}"/>
              </a:ext>
            </a:extLst>
          </p:cNvPr>
          <p:cNvSpPr>
            <a:spLocks noGrp="1" noRot="1" noChangeAspect="1" noChangeArrowheads="1" noTextEdit="1"/>
          </p:cNvSpPr>
          <p:nvPr>
            <p:ph type="sldImg"/>
          </p:nvPr>
        </p:nvSpPr>
        <p:spPr>
          <a:ln cap="flat"/>
        </p:spPr>
      </p:sp>
      <p:sp>
        <p:nvSpPr>
          <p:cNvPr id="6147" name="Rectangle 3">
            <a:extLst>
              <a:ext uri="{FF2B5EF4-FFF2-40B4-BE49-F238E27FC236}">
                <a16:creationId xmlns:a16="http://schemas.microsoft.com/office/drawing/2014/main" id="{7AFEDFD0-08BC-4D2E-8571-32CCF213880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76C73BB-FCA5-4894-83E8-6869E08D4486}"/>
              </a:ext>
            </a:extLst>
          </p:cNvPr>
          <p:cNvSpPr>
            <a:spLocks noGrp="1" noRot="1" noChangeAspect="1" noChangeArrowheads="1" noTextEdit="1"/>
          </p:cNvSpPr>
          <p:nvPr>
            <p:ph type="sldImg"/>
          </p:nvPr>
        </p:nvSpPr>
        <p:spPr>
          <a:ln cap="flat"/>
        </p:spPr>
      </p:sp>
      <p:sp>
        <p:nvSpPr>
          <p:cNvPr id="8195" name="Rectangle 3">
            <a:extLst>
              <a:ext uri="{FF2B5EF4-FFF2-40B4-BE49-F238E27FC236}">
                <a16:creationId xmlns:a16="http://schemas.microsoft.com/office/drawing/2014/main" id="{B00E8C36-9D21-4A43-BAA8-B5FA4505496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4B306003-3925-4151-A057-1450DCF7C49C}"/>
              </a:ext>
            </a:extLst>
          </p:cNvPr>
          <p:cNvSpPr>
            <a:spLocks noGrp="1" noRot="1" noChangeAspect="1" noChangeArrowheads="1" noTextEdit="1"/>
          </p:cNvSpPr>
          <p:nvPr>
            <p:ph type="sldImg"/>
          </p:nvPr>
        </p:nvSpPr>
        <p:spPr>
          <a:ln cap="flat"/>
        </p:spPr>
      </p:sp>
      <p:sp>
        <p:nvSpPr>
          <p:cNvPr id="22531" name="Rectangle 3">
            <a:extLst>
              <a:ext uri="{FF2B5EF4-FFF2-40B4-BE49-F238E27FC236}">
                <a16:creationId xmlns:a16="http://schemas.microsoft.com/office/drawing/2014/main" id="{6E69D76B-67FD-4A40-B5F9-8086D859A6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273A82FE-6F66-46F4-890C-385E0A794819}"/>
              </a:ext>
            </a:extLst>
          </p:cNvPr>
          <p:cNvSpPr>
            <a:spLocks noGrp="1" noRot="1" noChangeAspect="1" noChangeArrowheads="1" noTextEdit="1"/>
          </p:cNvSpPr>
          <p:nvPr>
            <p:ph type="sldImg"/>
          </p:nvPr>
        </p:nvSpPr>
        <p:spPr>
          <a:ln cap="flat"/>
        </p:spPr>
      </p:sp>
      <p:sp>
        <p:nvSpPr>
          <p:cNvPr id="24579" name="Rectangle 3">
            <a:extLst>
              <a:ext uri="{FF2B5EF4-FFF2-40B4-BE49-F238E27FC236}">
                <a16:creationId xmlns:a16="http://schemas.microsoft.com/office/drawing/2014/main" id="{BCA04C8A-C1E8-479E-8663-95363D24D1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E6183A1-05BD-4DA6-93CE-DE3350791E90}"/>
              </a:ext>
            </a:extLst>
          </p:cNvPr>
          <p:cNvSpPr>
            <a:spLocks noGrp="1" noRot="1" noChangeAspect="1" noChangeArrowheads="1" noTextEdit="1"/>
          </p:cNvSpPr>
          <p:nvPr>
            <p:ph type="sldImg"/>
          </p:nvPr>
        </p:nvSpPr>
        <p:spPr>
          <a:ln cap="flat"/>
        </p:spPr>
      </p:sp>
      <p:sp>
        <p:nvSpPr>
          <p:cNvPr id="26627" name="Rectangle 3">
            <a:extLst>
              <a:ext uri="{FF2B5EF4-FFF2-40B4-BE49-F238E27FC236}">
                <a16:creationId xmlns:a16="http://schemas.microsoft.com/office/drawing/2014/main" id="{A830E0B0-9688-4AB6-8FE1-D17E10DDE55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1806978B-18C0-4C54-8F7F-4719472D979E}"/>
              </a:ext>
            </a:extLst>
          </p:cNvPr>
          <p:cNvSpPr>
            <a:spLocks noGrp="1" noRot="1" noChangeAspect="1" noChangeArrowheads="1" noTextEdit="1"/>
          </p:cNvSpPr>
          <p:nvPr>
            <p:ph type="sldImg"/>
          </p:nvPr>
        </p:nvSpPr>
        <p:spPr>
          <a:ln cap="flat"/>
        </p:spPr>
      </p:sp>
      <p:sp>
        <p:nvSpPr>
          <p:cNvPr id="28675" name="Rectangle 3">
            <a:extLst>
              <a:ext uri="{FF2B5EF4-FFF2-40B4-BE49-F238E27FC236}">
                <a16:creationId xmlns:a16="http://schemas.microsoft.com/office/drawing/2014/main" id="{77114121-C5E6-4900-8492-5C130B49767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AFD9C67C-0D15-4F7D-9029-328C60FAE0CD}"/>
              </a:ext>
            </a:extLst>
          </p:cNvPr>
          <p:cNvSpPr>
            <a:spLocks noGrp="1" noRot="1" noChangeAspect="1" noChangeArrowheads="1" noTextEdit="1"/>
          </p:cNvSpPr>
          <p:nvPr>
            <p:ph type="sldImg"/>
          </p:nvPr>
        </p:nvSpPr>
        <p:spPr>
          <a:ln cap="flat"/>
        </p:spPr>
      </p:sp>
      <p:sp>
        <p:nvSpPr>
          <p:cNvPr id="30723" name="Rectangle 3">
            <a:extLst>
              <a:ext uri="{FF2B5EF4-FFF2-40B4-BE49-F238E27FC236}">
                <a16:creationId xmlns:a16="http://schemas.microsoft.com/office/drawing/2014/main" id="{3DD64BD7-9A55-4208-8614-B715A9F92C9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B6AD818-B233-42B0-959D-36B44F7E3B86}"/>
              </a:ext>
            </a:extLst>
          </p:cNvPr>
          <p:cNvSpPr>
            <a:spLocks noGrp="1" noRot="1" noChangeAspect="1" noChangeArrowheads="1" noTextEdit="1"/>
          </p:cNvSpPr>
          <p:nvPr>
            <p:ph type="sldImg"/>
          </p:nvPr>
        </p:nvSpPr>
        <p:spPr>
          <a:ln cap="flat"/>
        </p:spPr>
      </p:sp>
      <p:sp>
        <p:nvSpPr>
          <p:cNvPr id="32771" name="Rectangle 3">
            <a:extLst>
              <a:ext uri="{FF2B5EF4-FFF2-40B4-BE49-F238E27FC236}">
                <a16:creationId xmlns:a16="http://schemas.microsoft.com/office/drawing/2014/main" id="{D069593B-EBE3-468B-A3A0-0DC65A1257C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281378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01972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31744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34870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69828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295400"/>
            <a:ext cx="38100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3838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27465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95632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867533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85379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52984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294464B-1598-4AFC-BE6D-574212D78A97}"/>
              </a:ext>
            </a:extLst>
          </p:cNvPr>
          <p:cNvSpPr>
            <a:spLocks noGrp="1" noChangeArrowheads="1"/>
          </p:cNvSpPr>
          <p:nvPr>
            <p:ph type="title"/>
          </p:nvPr>
        </p:nvSpPr>
        <p:spPr bwMode="auto">
          <a:xfrm>
            <a:off x="762000" y="2286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6B8E5A96-0874-41B7-B5BC-B90ACBF456DD}"/>
              </a:ext>
            </a:extLst>
          </p:cNvPr>
          <p:cNvSpPr>
            <a:spLocks noGrp="1" noChangeArrowheads="1"/>
          </p:cNvSpPr>
          <p:nvPr>
            <p:ph type="body" idx="1"/>
          </p:nvPr>
        </p:nvSpPr>
        <p:spPr bwMode="auto">
          <a:xfrm>
            <a:off x="762000" y="1295400"/>
            <a:ext cx="77724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76973C8-454E-460B-998C-B0B424B896B1}"/>
              </a:ext>
            </a:extLst>
          </p:cNvPr>
          <p:cNvSpPr>
            <a:spLocks noChangeArrowheads="1"/>
          </p:cNvSpPr>
          <p:nvPr/>
        </p:nvSpPr>
        <p:spPr bwMode="auto">
          <a:xfrm>
            <a:off x="5105400" y="6196013"/>
            <a:ext cx="3490913" cy="241300"/>
          </a:xfrm>
          <a:prstGeom prst="rect">
            <a:avLst/>
          </a:prstGeom>
          <a:noFill/>
          <a:ln w="9525">
            <a:noFill/>
            <a:miter lim="800000"/>
            <a:headEnd/>
            <a:tailEnd/>
          </a:ln>
          <a:effec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r"/>
            <a:r>
              <a:rPr lang="en-US" altLang="en-US" sz="1000" dirty="0"/>
              <a:t>MGT4140_03.pptx/Jan 31, 2022/Page </a:t>
            </a:r>
            <a:fld id="{70CDBE11-5E4D-4E01-8B3C-4DCF2AF3B7F9}" type="slidenum">
              <a:rPr lang="en-US" altLang="en-US" sz="1000"/>
              <a:pPr algn="r"/>
              <a:t>‹#›</a:t>
            </a:fld>
            <a:endParaRPr lang="en-US" altLang="en-US" sz="1000" dirty="0"/>
          </a:p>
        </p:txBody>
      </p:sp>
      <p:sp>
        <p:nvSpPr>
          <p:cNvPr id="1029" name="Rectangle 5">
            <a:extLst>
              <a:ext uri="{FF2B5EF4-FFF2-40B4-BE49-F238E27FC236}">
                <a16:creationId xmlns:a16="http://schemas.microsoft.com/office/drawing/2014/main" id="{79DA2FCD-F0F5-433A-B26C-C95482BB72A9}"/>
              </a:ext>
            </a:extLst>
          </p:cNvPr>
          <p:cNvSpPr>
            <a:spLocks noChangeArrowheads="1"/>
          </p:cNvSpPr>
          <p:nvPr/>
        </p:nvSpPr>
        <p:spPr bwMode="auto">
          <a:xfrm>
            <a:off x="914400" y="6196013"/>
            <a:ext cx="3506788" cy="271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488" tIns="44450" rIns="90488" bIns="44450">
            <a:spAutoFit/>
          </a:bodyPr>
          <a:lstStyle>
            <a:lvl1pPr algn="ctr">
              <a:defRPr sz="1600">
                <a:solidFill>
                  <a:schemeClr val="tx1"/>
                </a:solidFill>
                <a:latin typeface="Arial" panose="020B0604020202020204" pitchFamily="34" charset="0"/>
              </a:defRPr>
            </a:lvl1pPr>
            <a:lvl2pPr marL="742950" indent="-285750" algn="ctr">
              <a:defRPr sz="1600">
                <a:solidFill>
                  <a:schemeClr val="tx1"/>
                </a:solidFill>
                <a:latin typeface="Arial" panose="020B0604020202020204" pitchFamily="34" charset="0"/>
              </a:defRPr>
            </a:lvl2pPr>
            <a:lvl3pPr marL="1143000" indent="-228600" algn="ctr">
              <a:defRPr sz="1600">
                <a:solidFill>
                  <a:schemeClr val="tx1"/>
                </a:solidFill>
                <a:latin typeface="Arial" panose="020B0604020202020204" pitchFamily="34" charset="0"/>
              </a:defRPr>
            </a:lvl3pPr>
            <a:lvl4pPr marL="1600200" indent="-228600" algn="ctr">
              <a:defRPr sz="1600">
                <a:solidFill>
                  <a:schemeClr val="tx1"/>
                </a:solidFill>
                <a:latin typeface="Arial" panose="020B0604020202020204" pitchFamily="34" charset="0"/>
              </a:defRPr>
            </a:lvl4pPr>
            <a:lvl5pPr marL="2057400" indent="-228600" algn="ctr">
              <a:defRPr sz="1600">
                <a:solidFill>
                  <a:schemeClr val="tx1"/>
                </a:solidFill>
                <a:latin typeface="Arial" panose="020B0604020202020204" pitchFamily="34" charset="0"/>
              </a:defRPr>
            </a:lvl5pPr>
            <a:lvl6pPr marL="2514600" indent="-228600" algn="ctr" eaLnBrk="0" fontAlgn="base" hangingPunct="0">
              <a:spcBef>
                <a:spcPct val="0"/>
              </a:spcBef>
              <a:spcAft>
                <a:spcPct val="0"/>
              </a:spcAft>
              <a:defRPr sz="1600">
                <a:solidFill>
                  <a:schemeClr val="tx1"/>
                </a:solidFill>
                <a:latin typeface="Arial" panose="020B0604020202020204" pitchFamily="34" charset="0"/>
              </a:defRPr>
            </a:lvl6pPr>
            <a:lvl7pPr marL="2971800" indent="-228600" algn="ctr" eaLnBrk="0" fontAlgn="base" hangingPunct="0">
              <a:spcBef>
                <a:spcPct val="0"/>
              </a:spcBef>
              <a:spcAft>
                <a:spcPct val="0"/>
              </a:spcAft>
              <a:defRPr sz="1600">
                <a:solidFill>
                  <a:schemeClr val="tx1"/>
                </a:solidFill>
                <a:latin typeface="Arial" panose="020B0604020202020204" pitchFamily="34" charset="0"/>
              </a:defRPr>
            </a:lvl7pPr>
            <a:lvl8pPr marL="3429000" indent="-228600" algn="ctr" eaLnBrk="0" fontAlgn="base" hangingPunct="0">
              <a:spcBef>
                <a:spcPct val="0"/>
              </a:spcBef>
              <a:spcAft>
                <a:spcPct val="0"/>
              </a:spcAft>
              <a:defRPr sz="1600">
                <a:solidFill>
                  <a:schemeClr val="tx1"/>
                </a:solidFill>
                <a:latin typeface="Arial" panose="020B0604020202020204" pitchFamily="34" charset="0"/>
              </a:defRPr>
            </a:lvl8pPr>
            <a:lvl9pPr marL="3886200" indent="-228600" algn="ctr" eaLnBrk="0" fontAlgn="base" hangingPunct="0">
              <a:spcBef>
                <a:spcPct val="0"/>
              </a:spcBef>
              <a:spcAft>
                <a:spcPct val="0"/>
              </a:spcAft>
              <a:defRPr sz="1600">
                <a:solidFill>
                  <a:schemeClr val="tx1"/>
                </a:solidFill>
                <a:latin typeface="Arial" panose="020B0604020202020204" pitchFamily="34" charset="0"/>
              </a:defRPr>
            </a:lvl9pPr>
          </a:lstStyle>
          <a:p>
            <a:pPr algn="l"/>
            <a:r>
              <a:rPr lang="en-US" altLang="en-US" sz="1200" b="1"/>
              <a:t>Georgia State University - Confidential</a:t>
            </a:r>
          </a:p>
        </p:txBody>
      </p:sp>
      <p:sp>
        <p:nvSpPr>
          <p:cNvPr id="1030" name="Line 6">
            <a:extLst>
              <a:ext uri="{FF2B5EF4-FFF2-40B4-BE49-F238E27FC236}">
                <a16:creationId xmlns:a16="http://schemas.microsoft.com/office/drawing/2014/main" id="{6FDC1835-1652-4941-97DE-DB94676E6C5C}"/>
              </a:ext>
            </a:extLst>
          </p:cNvPr>
          <p:cNvSpPr>
            <a:spLocks noChangeShapeType="1"/>
          </p:cNvSpPr>
          <p:nvPr/>
        </p:nvSpPr>
        <p:spPr bwMode="auto">
          <a:xfrm>
            <a:off x="1001713" y="11430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
        <p:nvSpPr>
          <p:cNvPr id="1031" name="Line 7">
            <a:extLst>
              <a:ext uri="{FF2B5EF4-FFF2-40B4-BE49-F238E27FC236}">
                <a16:creationId xmlns:a16="http://schemas.microsoft.com/office/drawing/2014/main" id="{43A54FB7-B30C-4CA0-8AC0-9BF848630481}"/>
              </a:ext>
            </a:extLst>
          </p:cNvPr>
          <p:cNvSpPr>
            <a:spLocks noChangeShapeType="1"/>
          </p:cNvSpPr>
          <p:nvPr/>
        </p:nvSpPr>
        <p:spPr bwMode="auto">
          <a:xfrm>
            <a:off x="1001713" y="6172200"/>
            <a:ext cx="7519987"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spcBef>
          <a:spcPct val="0"/>
        </a:spcBef>
        <a:spcAft>
          <a:spcPct val="0"/>
        </a:spcAft>
        <a:defRPr sz="2000" b="1">
          <a:solidFill>
            <a:schemeClr val="tx2"/>
          </a:solidFill>
          <a:latin typeface="+mj-lt"/>
          <a:ea typeface="+mj-ea"/>
          <a:cs typeface="+mj-cs"/>
        </a:defRPr>
      </a:lvl1pPr>
      <a:lvl2pPr algn="l" rtl="0" eaLnBrk="0" fontAlgn="base" hangingPunct="0">
        <a:spcBef>
          <a:spcPct val="0"/>
        </a:spcBef>
        <a:spcAft>
          <a:spcPct val="0"/>
        </a:spcAft>
        <a:defRPr sz="2000" b="1">
          <a:solidFill>
            <a:schemeClr val="tx2"/>
          </a:solidFill>
          <a:latin typeface="Arial" charset="0"/>
        </a:defRPr>
      </a:lvl2pPr>
      <a:lvl3pPr algn="l" rtl="0" eaLnBrk="0" fontAlgn="base" hangingPunct="0">
        <a:spcBef>
          <a:spcPct val="0"/>
        </a:spcBef>
        <a:spcAft>
          <a:spcPct val="0"/>
        </a:spcAft>
        <a:defRPr sz="2000" b="1">
          <a:solidFill>
            <a:schemeClr val="tx2"/>
          </a:solidFill>
          <a:latin typeface="Arial" charset="0"/>
        </a:defRPr>
      </a:lvl3pPr>
      <a:lvl4pPr algn="l" rtl="0" eaLnBrk="0" fontAlgn="base" hangingPunct="0">
        <a:spcBef>
          <a:spcPct val="0"/>
        </a:spcBef>
        <a:spcAft>
          <a:spcPct val="0"/>
        </a:spcAft>
        <a:defRPr sz="2000" b="1">
          <a:solidFill>
            <a:schemeClr val="tx2"/>
          </a:solidFill>
          <a:latin typeface="Arial" charset="0"/>
        </a:defRPr>
      </a:lvl4pPr>
      <a:lvl5pPr algn="l" rtl="0" eaLnBrk="0" fontAlgn="base" hangingPunct="0">
        <a:spcBef>
          <a:spcPct val="0"/>
        </a:spcBef>
        <a:spcAft>
          <a:spcPct val="0"/>
        </a:spcAft>
        <a:defRPr sz="2000" b="1">
          <a:solidFill>
            <a:schemeClr val="tx2"/>
          </a:solidFill>
          <a:latin typeface="Arial" charset="0"/>
        </a:defRPr>
      </a:lvl5pPr>
      <a:lvl6pPr marL="457200" algn="l" rtl="0" eaLnBrk="0" fontAlgn="base" hangingPunct="0">
        <a:spcBef>
          <a:spcPct val="0"/>
        </a:spcBef>
        <a:spcAft>
          <a:spcPct val="0"/>
        </a:spcAft>
        <a:defRPr sz="2000" b="1">
          <a:solidFill>
            <a:schemeClr val="tx2"/>
          </a:solidFill>
          <a:latin typeface="Arial" charset="0"/>
        </a:defRPr>
      </a:lvl6pPr>
      <a:lvl7pPr marL="914400" algn="l" rtl="0" eaLnBrk="0" fontAlgn="base" hangingPunct="0">
        <a:spcBef>
          <a:spcPct val="0"/>
        </a:spcBef>
        <a:spcAft>
          <a:spcPct val="0"/>
        </a:spcAft>
        <a:defRPr sz="2000" b="1">
          <a:solidFill>
            <a:schemeClr val="tx2"/>
          </a:solidFill>
          <a:latin typeface="Arial" charset="0"/>
        </a:defRPr>
      </a:lvl7pPr>
      <a:lvl8pPr marL="1371600" algn="l" rtl="0" eaLnBrk="0" fontAlgn="base" hangingPunct="0">
        <a:spcBef>
          <a:spcPct val="0"/>
        </a:spcBef>
        <a:spcAft>
          <a:spcPct val="0"/>
        </a:spcAft>
        <a:defRPr sz="2000" b="1">
          <a:solidFill>
            <a:schemeClr val="tx2"/>
          </a:solidFill>
          <a:latin typeface="Arial" charset="0"/>
        </a:defRPr>
      </a:lvl8pPr>
      <a:lvl9pPr marL="1828800" algn="l" rtl="0" eaLnBrk="0" fontAlgn="base" hangingPunct="0">
        <a:spcBef>
          <a:spcPct val="0"/>
        </a:spcBef>
        <a:spcAft>
          <a:spcPct val="0"/>
        </a:spcAft>
        <a:defRPr sz="20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16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400">
          <a:solidFill>
            <a:schemeClr val="tx1"/>
          </a:solidFill>
          <a:latin typeface="+mn-lt"/>
        </a:defRPr>
      </a:lvl2pPr>
      <a:lvl3pPr marL="1143000" indent="-228600" algn="l" rtl="0" eaLnBrk="0" fontAlgn="base" hangingPunct="0">
        <a:spcBef>
          <a:spcPct val="20000"/>
        </a:spcBef>
        <a:spcAft>
          <a:spcPct val="0"/>
        </a:spcAft>
        <a:buChar char="•"/>
        <a:defRPr sz="1200">
          <a:solidFill>
            <a:schemeClr val="tx1"/>
          </a:solidFill>
          <a:latin typeface="+mn-lt"/>
        </a:defRPr>
      </a:lvl3pPr>
      <a:lvl4pPr marL="1600200" indent="-228600" algn="l" rtl="0" eaLnBrk="0" fontAlgn="base" hangingPunct="0">
        <a:spcBef>
          <a:spcPct val="20000"/>
        </a:spcBef>
        <a:spcAft>
          <a:spcPct val="0"/>
        </a:spcAft>
        <a:buChar char="–"/>
        <a:defRPr sz="1200">
          <a:solidFill>
            <a:schemeClr val="tx1"/>
          </a:solidFill>
          <a:latin typeface="+mn-lt"/>
        </a:defRPr>
      </a:lvl4pPr>
      <a:lvl5pPr marL="2057400" indent="-228600" algn="l" rtl="0" eaLnBrk="0" fontAlgn="base" hangingPunct="0">
        <a:spcBef>
          <a:spcPct val="20000"/>
        </a:spcBef>
        <a:spcAft>
          <a:spcPct val="0"/>
        </a:spcAft>
        <a:buChar char="•"/>
        <a:defRPr sz="1200">
          <a:solidFill>
            <a:schemeClr val="tx1"/>
          </a:solidFill>
          <a:latin typeface="+mn-lt"/>
        </a:defRPr>
      </a:lvl5pPr>
      <a:lvl6pPr marL="2514600" indent="-228600" algn="l" rtl="0" eaLnBrk="0" fontAlgn="base" hangingPunct="0">
        <a:spcBef>
          <a:spcPct val="20000"/>
        </a:spcBef>
        <a:spcAft>
          <a:spcPct val="0"/>
        </a:spcAft>
        <a:buChar char="•"/>
        <a:defRPr sz="1200">
          <a:solidFill>
            <a:schemeClr val="tx1"/>
          </a:solidFill>
          <a:latin typeface="+mn-lt"/>
        </a:defRPr>
      </a:lvl6pPr>
      <a:lvl7pPr marL="2971800" indent="-228600" algn="l" rtl="0" eaLnBrk="0" fontAlgn="base" hangingPunct="0">
        <a:spcBef>
          <a:spcPct val="20000"/>
        </a:spcBef>
        <a:spcAft>
          <a:spcPct val="0"/>
        </a:spcAft>
        <a:buChar char="•"/>
        <a:defRPr sz="1200">
          <a:solidFill>
            <a:schemeClr val="tx1"/>
          </a:solidFill>
          <a:latin typeface="+mn-lt"/>
        </a:defRPr>
      </a:lvl7pPr>
      <a:lvl8pPr marL="3429000" indent="-228600" algn="l" rtl="0" eaLnBrk="0" fontAlgn="base" hangingPunct="0">
        <a:spcBef>
          <a:spcPct val="20000"/>
        </a:spcBef>
        <a:spcAft>
          <a:spcPct val="0"/>
        </a:spcAft>
        <a:buChar char="•"/>
        <a:defRPr sz="1200">
          <a:solidFill>
            <a:schemeClr val="tx1"/>
          </a:solidFill>
          <a:latin typeface="+mn-lt"/>
        </a:defRPr>
      </a:lvl8pPr>
      <a:lvl9pPr marL="3886200" indent="-228600" algn="l" rtl="0" eaLnBrk="0" fontAlgn="base" hangingPunct="0">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7.emf"/></Relationships>
</file>

<file path=ppt/slides/_rels/slide1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9.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E08E911-9824-4EAD-8932-5E0919F9A73D}"/>
              </a:ext>
            </a:extLst>
          </p:cNvPr>
          <p:cNvSpPr>
            <a:spLocks noGrp="1" noChangeArrowheads="1"/>
          </p:cNvSpPr>
          <p:nvPr>
            <p:ph type="ctrTitle"/>
          </p:nvPr>
        </p:nvSpPr>
        <p:spPr>
          <a:xfrm>
            <a:off x="533400" y="2743200"/>
            <a:ext cx="7772400" cy="2057400"/>
          </a:xfrm>
          <a:noFill/>
        </p:spPr>
        <p:txBody>
          <a:bodyPr/>
          <a:lstStyle/>
          <a:p>
            <a:pPr algn="ctr"/>
            <a:r>
              <a:rPr lang="en-US" altLang="en-US" sz="1800" dirty="0"/>
              <a:t>MGT 4140</a:t>
            </a:r>
            <a:br>
              <a:rPr lang="en-US" altLang="en-US" sz="1800" dirty="0"/>
            </a:br>
            <a:br>
              <a:rPr lang="en-US" altLang="en-US" sz="1800" dirty="0"/>
            </a:br>
            <a:r>
              <a:rPr lang="en-US" altLang="en-US" sz="1800" dirty="0"/>
              <a:t>Business Modeling</a:t>
            </a:r>
            <a:br>
              <a:rPr lang="en-US" altLang="en-US" sz="1800" dirty="0"/>
            </a:br>
            <a:r>
              <a:rPr lang="en-US" altLang="en-US" sz="1800" dirty="0"/>
              <a:t> </a:t>
            </a:r>
            <a:br>
              <a:rPr lang="en-US" altLang="en-US" sz="1800" dirty="0"/>
            </a:br>
            <a:r>
              <a:rPr lang="en-US" altLang="en-US" sz="1800" dirty="0"/>
              <a:t>Decision Analysis</a:t>
            </a:r>
            <a:br>
              <a:rPr lang="en-US" altLang="en-US" sz="1800" dirty="0"/>
            </a:br>
            <a:br>
              <a:rPr lang="en-US" altLang="en-US" sz="1800" dirty="0"/>
            </a:br>
            <a:r>
              <a:rPr lang="en-US" altLang="en-US" sz="1600" dirty="0"/>
              <a:t>Jan 31, 2022</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8C19AD5-4815-45E8-81D0-907BF02EAF1A}"/>
              </a:ext>
            </a:extLst>
          </p:cNvPr>
          <p:cNvSpPr>
            <a:spLocks noGrp="1" noChangeArrowheads="1"/>
          </p:cNvSpPr>
          <p:nvPr>
            <p:ph type="title"/>
          </p:nvPr>
        </p:nvSpPr>
        <p:spPr/>
        <p:txBody>
          <a:bodyPr/>
          <a:lstStyle/>
          <a:p>
            <a:r>
              <a:rPr lang="en-US" altLang="en-US" sz="1800"/>
              <a:t>Expected Value of Sample Information</a:t>
            </a:r>
          </a:p>
        </p:txBody>
      </p:sp>
      <p:sp>
        <p:nvSpPr>
          <p:cNvPr id="20483" name="Rectangle 3">
            <a:extLst>
              <a:ext uri="{FF2B5EF4-FFF2-40B4-BE49-F238E27FC236}">
                <a16:creationId xmlns:a16="http://schemas.microsoft.com/office/drawing/2014/main" id="{BE79D29E-224D-45C3-BEBC-623A532FF31E}"/>
              </a:ext>
            </a:extLst>
          </p:cNvPr>
          <p:cNvSpPr>
            <a:spLocks noGrp="1" noChangeArrowheads="1"/>
          </p:cNvSpPr>
          <p:nvPr>
            <p:ph type="body" idx="1"/>
          </p:nvPr>
        </p:nvSpPr>
        <p:spPr>
          <a:xfrm>
            <a:off x="762000" y="1143000"/>
            <a:ext cx="7772400" cy="4953000"/>
          </a:xfrm>
        </p:spPr>
        <p:txBody>
          <a:bodyPr/>
          <a:lstStyle/>
          <a:p>
            <a:pPr>
              <a:lnSpc>
                <a:spcPct val="90000"/>
              </a:lnSpc>
            </a:pPr>
            <a:endParaRPr lang="en-US" altLang="en-US"/>
          </a:p>
          <a:p>
            <a:pPr>
              <a:lnSpc>
                <a:spcPct val="90000"/>
              </a:lnSpc>
            </a:pPr>
            <a:r>
              <a:rPr lang="en-US" altLang="en-US"/>
              <a:t>EVSI = expected value of sample information</a:t>
            </a:r>
          </a:p>
          <a:p>
            <a:pPr>
              <a:lnSpc>
                <a:spcPct val="90000"/>
              </a:lnSpc>
            </a:pPr>
            <a:r>
              <a:rPr lang="en-US" altLang="en-US"/>
              <a:t>EVwSI = expected value with sample information</a:t>
            </a:r>
          </a:p>
          <a:p>
            <a:pPr>
              <a:lnSpc>
                <a:spcPct val="90000"/>
              </a:lnSpc>
            </a:pPr>
            <a:r>
              <a:rPr lang="en-US" altLang="en-US"/>
              <a:t>EVwoSI = expected value without sample information</a:t>
            </a:r>
          </a:p>
          <a:p>
            <a:pPr lvl="1">
              <a:lnSpc>
                <a:spcPct val="110000"/>
              </a:lnSpc>
            </a:pPr>
            <a:endParaRPr lang="en-US" altLang="en-US" sz="1600"/>
          </a:p>
          <a:p>
            <a:pPr>
              <a:lnSpc>
                <a:spcPct val="90000"/>
              </a:lnSpc>
            </a:pPr>
            <a:r>
              <a:rPr lang="en-US" altLang="en-US"/>
              <a:t>EVSI = EVwSI – EVwoSI</a:t>
            </a:r>
          </a:p>
          <a:p>
            <a:pPr>
              <a:lnSpc>
                <a:spcPct val="90000"/>
              </a:lnSpc>
            </a:pPr>
            <a:r>
              <a:rPr lang="en-US" altLang="en-US"/>
              <a:t>Efficiency Index =  [EVSI/EVPI]100</a:t>
            </a:r>
          </a:p>
          <a:p>
            <a:pPr lvl="1">
              <a:lnSpc>
                <a:spcPct val="110000"/>
              </a:lnSpc>
            </a:pPr>
            <a:endParaRPr lang="en-US" altLang="en-US" sz="1600"/>
          </a:p>
          <a:p>
            <a:pPr>
              <a:lnSpc>
                <a:spcPct val="90000"/>
              </a:lnSpc>
            </a:pPr>
            <a:endParaRPr lang="en-US"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10815399-F402-4971-A127-9B0AB0161C7B}"/>
              </a:ext>
            </a:extLst>
          </p:cNvPr>
          <p:cNvSpPr>
            <a:spLocks noGrp="1" noChangeArrowheads="1"/>
          </p:cNvSpPr>
          <p:nvPr>
            <p:ph type="title"/>
          </p:nvPr>
        </p:nvSpPr>
        <p:spPr/>
        <p:txBody>
          <a:bodyPr/>
          <a:lstStyle/>
          <a:p>
            <a:r>
              <a:rPr lang="en-US" altLang="en-US"/>
              <a:t>Agenda</a:t>
            </a:r>
          </a:p>
        </p:txBody>
      </p:sp>
      <p:sp>
        <p:nvSpPr>
          <p:cNvPr id="21507" name="Rectangle 3">
            <a:extLst>
              <a:ext uri="{FF2B5EF4-FFF2-40B4-BE49-F238E27FC236}">
                <a16:creationId xmlns:a16="http://schemas.microsoft.com/office/drawing/2014/main" id="{F3470353-1EDD-446D-A6A0-B73727F64D27}"/>
              </a:ext>
            </a:extLst>
          </p:cNvPr>
          <p:cNvSpPr>
            <a:spLocks noChangeArrowheads="1"/>
          </p:cNvSpPr>
          <p:nvPr/>
        </p:nvSpPr>
        <p:spPr bwMode="auto">
          <a:xfrm>
            <a:off x="2362200" y="4495800"/>
            <a:ext cx="41322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234950" indent="-23495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50000"/>
              </a:spcBef>
            </a:pPr>
            <a:endParaRPr lang="en-US" altLang="en-US" sz="1800"/>
          </a:p>
        </p:txBody>
      </p:sp>
      <p:grpSp>
        <p:nvGrpSpPr>
          <p:cNvPr id="21508" name="Group 4">
            <a:extLst>
              <a:ext uri="{FF2B5EF4-FFF2-40B4-BE49-F238E27FC236}">
                <a16:creationId xmlns:a16="http://schemas.microsoft.com/office/drawing/2014/main" id="{2863A371-48C5-4502-A3B0-4031BB9771D4}"/>
              </a:ext>
            </a:extLst>
          </p:cNvPr>
          <p:cNvGrpSpPr>
            <a:grpSpLocks/>
          </p:cNvGrpSpPr>
          <p:nvPr/>
        </p:nvGrpSpPr>
        <p:grpSpPr bwMode="auto">
          <a:xfrm>
            <a:off x="3979863" y="2286000"/>
            <a:ext cx="1854200" cy="1676400"/>
            <a:chOff x="1978" y="1344"/>
            <a:chExt cx="1169" cy="1056"/>
          </a:xfrm>
        </p:grpSpPr>
        <p:sp>
          <p:nvSpPr>
            <p:cNvPr id="21519" name="Line 5">
              <a:extLst>
                <a:ext uri="{FF2B5EF4-FFF2-40B4-BE49-F238E27FC236}">
                  <a16:creationId xmlns:a16="http://schemas.microsoft.com/office/drawing/2014/main" id="{7EDADDA4-8604-4C30-8268-53CF6D24C659}"/>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20" name="Line 6">
              <a:extLst>
                <a:ext uri="{FF2B5EF4-FFF2-40B4-BE49-F238E27FC236}">
                  <a16:creationId xmlns:a16="http://schemas.microsoft.com/office/drawing/2014/main" id="{0BE19407-7000-44E0-B6D2-8DBE3EABB41C}"/>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21" name="Line 7">
              <a:extLst>
                <a:ext uri="{FF2B5EF4-FFF2-40B4-BE49-F238E27FC236}">
                  <a16:creationId xmlns:a16="http://schemas.microsoft.com/office/drawing/2014/main" id="{2A384B28-FCF9-4BD5-A1D2-D9D44117382A}"/>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22" name="Line 8">
              <a:extLst>
                <a:ext uri="{FF2B5EF4-FFF2-40B4-BE49-F238E27FC236}">
                  <a16:creationId xmlns:a16="http://schemas.microsoft.com/office/drawing/2014/main" id="{81041778-9A22-4C3D-ACEA-6E2504587BD2}"/>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23" name="Line 9">
              <a:extLst>
                <a:ext uri="{FF2B5EF4-FFF2-40B4-BE49-F238E27FC236}">
                  <a16:creationId xmlns:a16="http://schemas.microsoft.com/office/drawing/2014/main" id="{09CACD84-DD06-4DC4-BAF2-124793F4FDB7}"/>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24" name="Line 10">
              <a:extLst>
                <a:ext uri="{FF2B5EF4-FFF2-40B4-BE49-F238E27FC236}">
                  <a16:creationId xmlns:a16="http://schemas.microsoft.com/office/drawing/2014/main" id="{5AA16B19-3C65-42A8-B014-2A5F5865B839}"/>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nvGrpSpPr>
          <p:cNvPr id="21509" name="Group 18">
            <a:extLst>
              <a:ext uri="{FF2B5EF4-FFF2-40B4-BE49-F238E27FC236}">
                <a16:creationId xmlns:a16="http://schemas.microsoft.com/office/drawing/2014/main" id="{91688517-F85C-4E25-B4BE-EEC0EE1FD9A3}"/>
              </a:ext>
            </a:extLst>
          </p:cNvPr>
          <p:cNvGrpSpPr>
            <a:grpSpLocks/>
          </p:cNvGrpSpPr>
          <p:nvPr/>
        </p:nvGrpSpPr>
        <p:grpSpPr bwMode="auto">
          <a:xfrm>
            <a:off x="2362200" y="2286000"/>
            <a:ext cx="1909763" cy="1676400"/>
            <a:chOff x="960" y="1344"/>
            <a:chExt cx="1203" cy="1056"/>
          </a:xfrm>
        </p:grpSpPr>
        <p:sp>
          <p:nvSpPr>
            <p:cNvPr id="21512" name="Rectangle 19">
              <a:extLst>
                <a:ext uri="{FF2B5EF4-FFF2-40B4-BE49-F238E27FC236}">
                  <a16:creationId xmlns:a16="http://schemas.microsoft.com/office/drawing/2014/main" id="{8AA7617D-F0E1-46D2-ADA1-CCEB63102B90}"/>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a:p>
          </p:txBody>
        </p:sp>
        <p:grpSp>
          <p:nvGrpSpPr>
            <p:cNvPr id="21513" name="Group 20">
              <a:extLst>
                <a:ext uri="{FF2B5EF4-FFF2-40B4-BE49-F238E27FC236}">
                  <a16:creationId xmlns:a16="http://schemas.microsoft.com/office/drawing/2014/main" id="{B0280E0A-A046-4772-9879-D30E7C3D9ADF}"/>
                </a:ext>
              </a:extLst>
            </p:cNvPr>
            <p:cNvGrpSpPr>
              <a:grpSpLocks/>
            </p:cNvGrpSpPr>
            <p:nvPr/>
          </p:nvGrpSpPr>
          <p:grpSpPr bwMode="auto">
            <a:xfrm>
              <a:off x="960" y="1344"/>
              <a:ext cx="1203" cy="1056"/>
              <a:chOff x="960" y="1344"/>
              <a:chExt cx="1203" cy="1056"/>
            </a:xfrm>
          </p:grpSpPr>
          <p:sp>
            <p:nvSpPr>
              <p:cNvPr id="21514" name="Line 21">
                <a:extLst>
                  <a:ext uri="{FF2B5EF4-FFF2-40B4-BE49-F238E27FC236}">
                    <a16:creationId xmlns:a16="http://schemas.microsoft.com/office/drawing/2014/main" id="{634F2BCB-E742-4B59-AC7B-DF0636A649F6}"/>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15" name="Line 22">
                <a:extLst>
                  <a:ext uri="{FF2B5EF4-FFF2-40B4-BE49-F238E27FC236}">
                    <a16:creationId xmlns:a16="http://schemas.microsoft.com/office/drawing/2014/main" id="{62731E38-44BE-4E10-9392-98050A0CC88C}"/>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16" name="Line 23">
                <a:extLst>
                  <a:ext uri="{FF2B5EF4-FFF2-40B4-BE49-F238E27FC236}">
                    <a16:creationId xmlns:a16="http://schemas.microsoft.com/office/drawing/2014/main" id="{C567E398-4A37-466F-B4B6-E2E79496C498}"/>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17" name="Line 24">
                <a:extLst>
                  <a:ext uri="{FF2B5EF4-FFF2-40B4-BE49-F238E27FC236}">
                    <a16:creationId xmlns:a16="http://schemas.microsoft.com/office/drawing/2014/main" id="{92052D7C-270E-4D22-866B-09DAA047825A}"/>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21518" name="Line 25">
                <a:extLst>
                  <a:ext uri="{FF2B5EF4-FFF2-40B4-BE49-F238E27FC236}">
                    <a16:creationId xmlns:a16="http://schemas.microsoft.com/office/drawing/2014/main" id="{2B8BF8F5-FC24-4D28-AD8D-C4F94476E28B}"/>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
        <p:nvSpPr>
          <p:cNvPr id="21510" name="Rectangle 29">
            <a:extLst>
              <a:ext uri="{FF2B5EF4-FFF2-40B4-BE49-F238E27FC236}">
                <a16:creationId xmlns:a16="http://schemas.microsoft.com/office/drawing/2014/main" id="{756D0D13-BF5D-46F4-BB31-724619D800AD}"/>
              </a:ext>
            </a:extLst>
          </p:cNvPr>
          <p:cNvSpPr>
            <a:spLocks noChangeArrowheads="1"/>
          </p:cNvSpPr>
          <p:nvPr/>
        </p:nvSpPr>
        <p:spPr bwMode="auto">
          <a:xfrm>
            <a:off x="2514600" y="22860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Decision Analysis</a:t>
            </a:r>
          </a:p>
        </p:txBody>
      </p:sp>
      <p:sp>
        <p:nvSpPr>
          <p:cNvPr id="21511" name="Rectangle 30">
            <a:extLst>
              <a:ext uri="{FF2B5EF4-FFF2-40B4-BE49-F238E27FC236}">
                <a16:creationId xmlns:a16="http://schemas.microsoft.com/office/drawing/2014/main" id="{18C4BE95-0D6D-419A-AECB-04688E272078}"/>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sz="1400" b="1"/>
          </a:p>
          <a:p>
            <a:pPr algn="ctr">
              <a:spcBef>
                <a:spcPct val="0"/>
              </a:spcBef>
              <a:buFontTx/>
              <a:buNone/>
            </a:pPr>
            <a:r>
              <a:rPr lang="en-US" altLang="en-US" sz="1400" b="1"/>
              <a:t>Problems</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A4B76CE0-9E10-4B4C-BD47-4549C019A1B9}"/>
              </a:ext>
            </a:extLst>
          </p:cNvPr>
          <p:cNvSpPr>
            <a:spLocks noGrp="1" noChangeArrowheads="1"/>
          </p:cNvSpPr>
          <p:nvPr>
            <p:ph type="title"/>
          </p:nvPr>
        </p:nvSpPr>
        <p:spPr>
          <a:xfrm>
            <a:off x="990600" y="228600"/>
            <a:ext cx="7543800" cy="838200"/>
          </a:xfrm>
          <a:noFill/>
        </p:spPr>
        <p:txBody>
          <a:bodyPr/>
          <a:lstStyle/>
          <a:p>
            <a:r>
              <a:rPr lang="en-US" altLang="en-US" sz="1800"/>
              <a:t>What kinds of problems?</a:t>
            </a:r>
          </a:p>
        </p:txBody>
      </p:sp>
      <p:sp>
        <p:nvSpPr>
          <p:cNvPr id="23555" name="Text Box 3">
            <a:extLst>
              <a:ext uri="{FF2B5EF4-FFF2-40B4-BE49-F238E27FC236}">
                <a16:creationId xmlns:a16="http://schemas.microsoft.com/office/drawing/2014/main" id="{F8A68B93-1598-4E62-BABB-7DF20D7962A7}"/>
              </a:ext>
            </a:extLst>
          </p:cNvPr>
          <p:cNvSpPr txBox="1">
            <a:spLocks noChangeArrowheads="1"/>
          </p:cNvSpPr>
          <p:nvPr/>
        </p:nvSpPr>
        <p:spPr bwMode="auto">
          <a:xfrm>
            <a:off x="990600" y="1143000"/>
            <a:ext cx="7467600"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Alternatives known</a:t>
            </a:r>
          </a:p>
          <a:p>
            <a:pPr>
              <a:spcBef>
                <a:spcPct val="0"/>
              </a:spcBef>
            </a:pPr>
            <a:endParaRPr lang="en-US" altLang="en-US"/>
          </a:p>
          <a:p>
            <a:pPr>
              <a:spcBef>
                <a:spcPct val="0"/>
              </a:spcBef>
            </a:pPr>
            <a:r>
              <a:rPr lang="en-US" altLang="en-US"/>
              <a:t>States of Nature and their probabilities are known.</a:t>
            </a:r>
          </a:p>
          <a:p>
            <a:pPr>
              <a:spcBef>
                <a:spcPct val="0"/>
              </a:spcBef>
            </a:pPr>
            <a:endParaRPr lang="en-US" altLang="en-US"/>
          </a:p>
          <a:p>
            <a:pPr>
              <a:spcBef>
                <a:spcPct val="0"/>
              </a:spcBef>
            </a:pPr>
            <a:r>
              <a:rPr lang="en-US" altLang="en-US"/>
              <a:t>Payoffs computable under different possible scenarios</a:t>
            </a:r>
          </a:p>
          <a:p>
            <a:pPr>
              <a:spcBef>
                <a:spcPct val="0"/>
              </a:spcBef>
            </a:pPr>
            <a:endParaRPr lang="en-US" altLang="en-US" sz="1200"/>
          </a:p>
          <a:p>
            <a:pPr>
              <a:spcBef>
                <a:spcPct val="0"/>
              </a:spcBef>
            </a:pPr>
            <a:endParaRPr lang="en-US" altLang="en-US"/>
          </a:p>
          <a:p>
            <a:pPr>
              <a:spcBef>
                <a:spcPct val="0"/>
              </a:spcBef>
            </a:pPr>
            <a:endParaRPr lang="en-US" altLang="en-US"/>
          </a:p>
          <a:p>
            <a:pPr>
              <a:lnSpc>
                <a:spcPct val="90000"/>
              </a:lnSpc>
              <a:spcBef>
                <a:spcPct val="0"/>
              </a:spcBef>
            </a:pPr>
            <a:endParaRPr lang="en-US" altLang="en-US"/>
          </a:p>
          <a:p>
            <a:pPr lvl="1" eaLnBrk="1" hangingPunct="1">
              <a:buClr>
                <a:schemeClr val="accent2"/>
              </a:buClr>
              <a:buSzPct val="80000"/>
              <a:buFont typeface="Wingdings" panose="05000000000000000000" pitchFamily="2" charset="2"/>
              <a:buChar char="¨"/>
            </a:pPr>
            <a:endParaRPr lang="en-US" altLang="en-US" sz="1600"/>
          </a:p>
          <a:p>
            <a:pPr>
              <a:lnSpc>
                <a:spcPct val="90000"/>
              </a:lnSpc>
              <a:spcBef>
                <a:spcPct val="0"/>
              </a:spcBef>
            </a:pPr>
            <a:endParaRPr lang="en-US" altLang="en-US"/>
          </a:p>
          <a:p>
            <a:pPr>
              <a:lnSpc>
                <a:spcPct val="90000"/>
              </a:lnSpc>
              <a:spcBef>
                <a:spcPct val="0"/>
              </a:spcBef>
            </a:pPr>
            <a:endParaRPr lang="en-US" altLang="en-US"/>
          </a:p>
          <a:p>
            <a:pPr>
              <a:lnSpc>
                <a:spcPct val="90000"/>
              </a:lnSpc>
              <a:spcBef>
                <a:spcPct val="0"/>
              </a:spcBef>
            </a:pPr>
            <a:endParaRPr lang="en-US" altLang="en-US"/>
          </a:p>
          <a:p>
            <a:pPr eaLnBrk="1" hangingPunct="1">
              <a:spcBef>
                <a:spcPct val="0"/>
              </a:spcBef>
            </a:pPr>
            <a:endParaRPr lang="en-US" alt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E14E332D-C99B-4C25-A2CE-ABA858D778E9}"/>
              </a:ext>
            </a:extLst>
          </p:cNvPr>
          <p:cNvSpPr>
            <a:spLocks noGrp="1" noChangeArrowheads="1"/>
          </p:cNvSpPr>
          <p:nvPr>
            <p:ph type="title"/>
          </p:nvPr>
        </p:nvSpPr>
        <p:spPr>
          <a:xfrm>
            <a:off x="990600" y="228600"/>
            <a:ext cx="7543800" cy="838200"/>
          </a:xfrm>
          <a:noFill/>
        </p:spPr>
        <p:txBody>
          <a:bodyPr/>
          <a:lstStyle/>
          <a:p>
            <a:r>
              <a:rPr lang="en-US" altLang="en-US" sz="1800">
                <a:solidFill>
                  <a:schemeClr val="tx1"/>
                </a:solidFill>
              </a:rPr>
              <a:t>Basic Terms</a:t>
            </a:r>
          </a:p>
        </p:txBody>
      </p:sp>
      <p:sp>
        <p:nvSpPr>
          <p:cNvPr id="25603" name="Text Box 3">
            <a:extLst>
              <a:ext uri="{FF2B5EF4-FFF2-40B4-BE49-F238E27FC236}">
                <a16:creationId xmlns:a16="http://schemas.microsoft.com/office/drawing/2014/main" id="{97C3CE0E-2769-4825-9FBD-55F304F0518B}"/>
              </a:ext>
            </a:extLst>
          </p:cNvPr>
          <p:cNvSpPr txBox="1">
            <a:spLocks noChangeArrowheads="1"/>
          </p:cNvSpPr>
          <p:nvPr/>
        </p:nvSpPr>
        <p:spPr bwMode="auto">
          <a:xfrm>
            <a:off x="990600" y="1143000"/>
            <a:ext cx="7467600" cy="2341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Decision Alternatives</a:t>
            </a:r>
          </a:p>
          <a:p>
            <a:pPr>
              <a:spcBef>
                <a:spcPct val="0"/>
              </a:spcBef>
            </a:pPr>
            <a:endParaRPr lang="en-US" altLang="en-US"/>
          </a:p>
          <a:p>
            <a:pPr>
              <a:spcBef>
                <a:spcPct val="0"/>
              </a:spcBef>
            </a:pPr>
            <a:r>
              <a:rPr lang="en-US" altLang="en-US"/>
              <a:t>States of Nature (eg. Condition of economy)</a:t>
            </a:r>
          </a:p>
          <a:p>
            <a:pPr>
              <a:spcBef>
                <a:spcPct val="0"/>
              </a:spcBef>
            </a:pPr>
            <a:endParaRPr lang="en-US" altLang="en-US"/>
          </a:p>
          <a:p>
            <a:pPr>
              <a:spcBef>
                <a:spcPct val="0"/>
              </a:spcBef>
            </a:pPr>
            <a:r>
              <a:rPr lang="en-US" altLang="en-US"/>
              <a:t>Payoffs ($ outcome of a choice assuming a state of nature)</a:t>
            </a:r>
          </a:p>
          <a:p>
            <a:pPr>
              <a:spcBef>
                <a:spcPct val="0"/>
              </a:spcBef>
            </a:pPr>
            <a:endParaRPr lang="en-US" altLang="en-US"/>
          </a:p>
          <a:p>
            <a:pPr>
              <a:spcBef>
                <a:spcPct val="0"/>
              </a:spcBef>
            </a:pPr>
            <a:r>
              <a:rPr lang="en-US" altLang="en-US"/>
              <a:t>Criteria (eg. Expected Value)</a:t>
            </a:r>
          </a:p>
          <a:p>
            <a:endParaRPr lang="en-US" altLang="en-US"/>
          </a:p>
          <a:p>
            <a:pPr>
              <a:spcBef>
                <a:spcPct val="0"/>
              </a:spcBef>
            </a:pPr>
            <a:endParaRPr lang="en-US" altLang="en-US"/>
          </a:p>
        </p:txBody>
      </p:sp>
      <p:sp>
        <p:nvSpPr>
          <p:cNvPr id="25604" name="Text Box 8">
            <a:extLst>
              <a:ext uri="{FF2B5EF4-FFF2-40B4-BE49-F238E27FC236}">
                <a16:creationId xmlns:a16="http://schemas.microsoft.com/office/drawing/2014/main" id="{1D140210-A960-4F4F-98D3-E50C36B85E77}"/>
              </a:ext>
            </a:extLst>
          </p:cNvPr>
          <p:cNvSpPr txBox="1">
            <a:spLocks noChangeArrowheads="1"/>
          </p:cNvSpPr>
          <p:nvPr/>
        </p:nvSpPr>
        <p:spPr bwMode="auto">
          <a:xfrm>
            <a:off x="5105400" y="4800600"/>
            <a:ext cx="184150" cy="24447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50000"/>
              </a:spcBef>
              <a:buFontTx/>
              <a:buNone/>
            </a:pPr>
            <a:r>
              <a:rPr lang="en-US" altLang="en-US" sz="1000" b="1"/>
              <a:t>Z</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EF54B791-B0CB-461E-A745-1F5531E200A8}"/>
              </a:ext>
            </a:extLst>
          </p:cNvPr>
          <p:cNvSpPr>
            <a:spLocks noGrp="1" noChangeArrowheads="1"/>
          </p:cNvSpPr>
          <p:nvPr>
            <p:ph type="title"/>
          </p:nvPr>
        </p:nvSpPr>
        <p:spPr>
          <a:noFill/>
        </p:spPr>
        <p:txBody>
          <a:bodyPr/>
          <a:lstStyle/>
          <a:p>
            <a:r>
              <a:rPr lang="en-US" altLang="en-US" sz="1800">
                <a:solidFill>
                  <a:schemeClr val="tx1"/>
                </a:solidFill>
              </a:rPr>
              <a:t>Example Problem 1</a:t>
            </a:r>
            <a:br>
              <a:rPr lang="en-US" altLang="en-US" sz="1800">
                <a:solidFill>
                  <a:schemeClr val="tx1"/>
                </a:solidFill>
              </a:rPr>
            </a:br>
            <a:r>
              <a:rPr lang="en-US" altLang="en-US" sz="1800">
                <a:solidFill>
                  <a:schemeClr val="tx1"/>
                </a:solidFill>
              </a:rPr>
              <a:t>-  Expected Value &amp; Decision Tree</a:t>
            </a:r>
          </a:p>
        </p:txBody>
      </p:sp>
      <p:pic>
        <p:nvPicPr>
          <p:cNvPr id="27651" name="Picture 16">
            <a:extLst>
              <a:ext uri="{FF2B5EF4-FFF2-40B4-BE49-F238E27FC236}">
                <a16:creationId xmlns:a16="http://schemas.microsoft.com/office/drawing/2014/main" id="{8EA6DC8C-8FC4-4139-A0F8-1816E82C6E21}"/>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838200" y="1295400"/>
            <a:ext cx="3962400" cy="1447800"/>
          </a:xfrm>
          <a:noFill/>
        </p:spPr>
      </p:pic>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D9B3F28-F615-419D-A5A6-045EF1A7C317}"/>
              </a:ext>
            </a:extLst>
          </p:cNvPr>
          <p:cNvSpPr>
            <a:spLocks noGrp="1" noChangeArrowheads="1"/>
          </p:cNvSpPr>
          <p:nvPr>
            <p:ph type="title"/>
          </p:nvPr>
        </p:nvSpPr>
        <p:spPr>
          <a:noFill/>
        </p:spPr>
        <p:txBody>
          <a:bodyPr/>
          <a:lstStyle/>
          <a:p>
            <a:r>
              <a:rPr lang="en-US" altLang="en-US" sz="1800">
                <a:solidFill>
                  <a:schemeClr val="tx1"/>
                </a:solidFill>
              </a:rPr>
              <a:t>Expected Value</a:t>
            </a:r>
          </a:p>
        </p:txBody>
      </p:sp>
      <p:pic>
        <p:nvPicPr>
          <p:cNvPr id="29699" name="Picture 4">
            <a:extLst>
              <a:ext uri="{FF2B5EF4-FFF2-40B4-BE49-F238E27FC236}">
                <a16:creationId xmlns:a16="http://schemas.microsoft.com/office/drawing/2014/main" id="{82767705-3863-44CE-A740-80216AD19890}"/>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914400" y="1295400"/>
            <a:ext cx="8001000" cy="1600200"/>
          </a:xfrm>
          <a:noFill/>
        </p:spPr>
      </p:pic>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B4925F47-DDBB-4D1B-9A62-5AE82FC418FA}"/>
              </a:ext>
            </a:extLst>
          </p:cNvPr>
          <p:cNvSpPr>
            <a:spLocks noGrp="1" noChangeArrowheads="1"/>
          </p:cNvSpPr>
          <p:nvPr>
            <p:ph type="title"/>
          </p:nvPr>
        </p:nvSpPr>
        <p:spPr>
          <a:noFill/>
        </p:spPr>
        <p:txBody>
          <a:bodyPr/>
          <a:lstStyle/>
          <a:p>
            <a:r>
              <a:rPr lang="en-US" altLang="en-US" sz="1800">
                <a:solidFill>
                  <a:schemeClr val="tx1"/>
                </a:solidFill>
              </a:rPr>
              <a:t>Decision Tree</a:t>
            </a:r>
          </a:p>
        </p:txBody>
      </p:sp>
      <p:pic>
        <p:nvPicPr>
          <p:cNvPr id="31747" name="Picture 10">
            <a:extLst>
              <a:ext uri="{FF2B5EF4-FFF2-40B4-BE49-F238E27FC236}">
                <a16:creationId xmlns:a16="http://schemas.microsoft.com/office/drawing/2014/main" id="{ABBD685D-7450-41AE-A0EE-46F96642EE8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1066800" y="1295400"/>
            <a:ext cx="5257800" cy="4038600"/>
          </a:xfrm>
          <a:noFill/>
        </p:spPr>
      </p:pic>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26E69F10-578D-4432-9EEA-059964599467}"/>
              </a:ext>
            </a:extLst>
          </p:cNvPr>
          <p:cNvSpPr>
            <a:spLocks noGrp="1" noChangeArrowheads="1"/>
          </p:cNvSpPr>
          <p:nvPr>
            <p:ph type="title"/>
          </p:nvPr>
        </p:nvSpPr>
        <p:spPr>
          <a:noFill/>
        </p:spPr>
        <p:txBody>
          <a:bodyPr/>
          <a:lstStyle/>
          <a:p>
            <a:r>
              <a:rPr lang="en-US" altLang="en-US" sz="1800">
                <a:solidFill>
                  <a:schemeClr val="tx1"/>
                </a:solidFill>
              </a:rPr>
              <a:t>Example Problem 2</a:t>
            </a:r>
            <a:br>
              <a:rPr lang="en-US" altLang="en-US" sz="1800">
                <a:solidFill>
                  <a:schemeClr val="tx1"/>
                </a:solidFill>
              </a:rPr>
            </a:br>
            <a:r>
              <a:rPr lang="en-US" altLang="en-US" sz="1800">
                <a:solidFill>
                  <a:schemeClr val="tx1"/>
                </a:solidFill>
              </a:rPr>
              <a:t>- </a:t>
            </a:r>
            <a:r>
              <a:rPr lang="en-US" altLang="en-US" sz="1800"/>
              <a:t>Sequential Decisions</a:t>
            </a:r>
          </a:p>
        </p:txBody>
      </p:sp>
      <p:pic>
        <p:nvPicPr>
          <p:cNvPr id="33795" name="Picture 7">
            <a:extLst>
              <a:ext uri="{FF2B5EF4-FFF2-40B4-BE49-F238E27FC236}">
                <a16:creationId xmlns:a16="http://schemas.microsoft.com/office/drawing/2014/main" id="{CC7755BD-1F55-418F-B33D-185C58FB9745}"/>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524000" y="3505200"/>
            <a:ext cx="4724400" cy="1143000"/>
          </a:xfrm>
          <a:noFill/>
        </p:spPr>
      </p:pic>
      <p:sp>
        <p:nvSpPr>
          <p:cNvPr id="33796" name="Text Box 3">
            <a:extLst>
              <a:ext uri="{FF2B5EF4-FFF2-40B4-BE49-F238E27FC236}">
                <a16:creationId xmlns:a16="http://schemas.microsoft.com/office/drawing/2014/main" id="{80CAC0CD-1798-4D66-B4A3-E953AC3FEE07}"/>
              </a:ext>
            </a:extLst>
          </p:cNvPr>
          <p:cNvSpPr txBox="1">
            <a:spLocks noChangeArrowheads="1"/>
          </p:cNvSpPr>
          <p:nvPr/>
        </p:nvSpPr>
        <p:spPr bwMode="auto">
          <a:xfrm>
            <a:off x="990600" y="1143000"/>
            <a:ext cx="74676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pPr>
            <a:r>
              <a:rPr lang="en-US" altLang="en-US"/>
              <a:t>Would you hire a consultant (or a psychic) to get more info about states of nature?</a:t>
            </a:r>
          </a:p>
          <a:p>
            <a:pPr>
              <a:spcBef>
                <a:spcPct val="0"/>
              </a:spcBef>
            </a:pPr>
            <a:endParaRPr lang="en-US" altLang="en-US"/>
          </a:p>
          <a:p>
            <a:pPr>
              <a:spcBef>
                <a:spcPct val="0"/>
              </a:spcBef>
            </a:pPr>
            <a:r>
              <a:rPr lang="en-US" altLang="en-US"/>
              <a:t>How would additional info cause you to revise your probabilities of states of nature occurring?</a:t>
            </a:r>
          </a:p>
          <a:p>
            <a:pPr>
              <a:spcBef>
                <a:spcPct val="0"/>
              </a:spcBef>
            </a:pPr>
            <a:endParaRPr lang="en-US" altLang="en-US"/>
          </a:p>
          <a:p>
            <a:pPr>
              <a:spcBef>
                <a:spcPct val="0"/>
              </a:spcBef>
            </a:pPr>
            <a:r>
              <a:rPr lang="en-US" altLang="en-US"/>
              <a:t>Draw a new tree depicting the complete problem.</a:t>
            </a:r>
          </a:p>
          <a:p>
            <a:pPr>
              <a:spcBef>
                <a:spcPct val="0"/>
              </a:spcBef>
            </a:pPr>
            <a:endParaRPr lang="en-US" altLang="en-US"/>
          </a:p>
          <a:p>
            <a:pPr>
              <a:spcBef>
                <a:spcPct val="0"/>
              </a:spcBef>
            </a:pPr>
            <a:r>
              <a:rPr lang="en-US" altLang="en-US"/>
              <a:t>Consultant’s Track Record</a:t>
            </a:r>
          </a:p>
          <a:p>
            <a:pPr>
              <a:spcBef>
                <a:spcPct val="0"/>
              </a:spcBef>
            </a:pPr>
            <a:endParaRPr lang="en-US" altLang="en-US"/>
          </a:p>
          <a:p>
            <a:pPr>
              <a:spcBef>
                <a:spcPct val="0"/>
              </a:spcBef>
            </a:pPr>
            <a:endParaRPr lang="en-US" altLang="en-US"/>
          </a:p>
        </p:txBody>
      </p:sp>
      <p:sp>
        <p:nvSpPr>
          <p:cNvPr id="33797" name="Text Box 4">
            <a:extLst>
              <a:ext uri="{FF2B5EF4-FFF2-40B4-BE49-F238E27FC236}">
                <a16:creationId xmlns:a16="http://schemas.microsoft.com/office/drawing/2014/main" id="{873AC803-A211-4CDE-83E5-C7731B8DD9CA}"/>
              </a:ext>
            </a:extLst>
          </p:cNvPr>
          <p:cNvSpPr txBox="1">
            <a:spLocks noChangeArrowheads="1"/>
          </p:cNvSpPr>
          <p:nvPr/>
        </p:nvSpPr>
        <p:spPr bwMode="auto">
          <a:xfrm>
            <a:off x="5105400" y="4800600"/>
            <a:ext cx="184150" cy="24447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50000"/>
              </a:spcBef>
              <a:buFontTx/>
              <a:buNone/>
            </a:pPr>
            <a:r>
              <a:rPr lang="en-US" altLang="en-US" sz="1000" b="1"/>
              <a:t>Z</a:t>
            </a:r>
          </a:p>
        </p:txBody>
      </p:sp>
      <p:pic>
        <p:nvPicPr>
          <p:cNvPr id="33798" name="Picture 8">
            <a:extLst>
              <a:ext uri="{FF2B5EF4-FFF2-40B4-BE49-F238E27FC236}">
                <a16:creationId xmlns:a16="http://schemas.microsoft.com/office/drawing/2014/main" id="{2EF90789-60A0-44CB-AC7B-E920A59E5E95}"/>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524000" y="4876800"/>
            <a:ext cx="4724400" cy="1143000"/>
          </a:xfrm>
          <a:noFill/>
        </p:spPr>
      </p:pic>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7B6FAEF9-3B49-49D9-A46D-5D110F5F991A}"/>
              </a:ext>
            </a:extLst>
          </p:cNvPr>
          <p:cNvSpPr>
            <a:spLocks noGrp="1" noChangeArrowheads="1"/>
          </p:cNvSpPr>
          <p:nvPr>
            <p:ph type="title"/>
          </p:nvPr>
        </p:nvSpPr>
        <p:spPr>
          <a:noFill/>
        </p:spPr>
        <p:txBody>
          <a:bodyPr/>
          <a:lstStyle/>
          <a:p>
            <a:r>
              <a:rPr lang="en-US" altLang="en-US" sz="1800" dirty="0">
                <a:solidFill>
                  <a:schemeClr val="tx1"/>
                </a:solidFill>
              </a:rPr>
              <a:t>Example Problem 2</a:t>
            </a:r>
            <a:br>
              <a:rPr lang="en-US" altLang="en-US" sz="1800" dirty="0">
                <a:solidFill>
                  <a:schemeClr val="tx1"/>
                </a:solidFill>
              </a:rPr>
            </a:br>
            <a:r>
              <a:rPr lang="en-US" altLang="en-US" sz="1800" dirty="0">
                <a:solidFill>
                  <a:schemeClr val="tx1"/>
                </a:solidFill>
              </a:rPr>
              <a:t>- </a:t>
            </a:r>
            <a:r>
              <a:rPr lang="en-US" altLang="en-US" sz="1800" dirty="0"/>
              <a:t>Sequential Decisions (Ans)</a:t>
            </a:r>
            <a:br>
              <a:rPr lang="en-US" altLang="en-US" sz="1800" dirty="0"/>
            </a:br>
            <a:r>
              <a:rPr lang="en-US" altLang="en-US" sz="1800" dirty="0"/>
              <a:t> </a:t>
            </a:r>
            <a:r>
              <a:rPr lang="en-US" altLang="en-US" sz="1200" dirty="0">
                <a:solidFill>
                  <a:srgbClr val="0000FF"/>
                </a:solidFill>
              </a:rPr>
              <a:t>Open MGT4140_03Joint_Probabilities_Table.xlsx</a:t>
            </a:r>
          </a:p>
        </p:txBody>
      </p:sp>
      <p:pic>
        <p:nvPicPr>
          <p:cNvPr id="35843" name="Picture 8">
            <a:extLst>
              <a:ext uri="{FF2B5EF4-FFF2-40B4-BE49-F238E27FC236}">
                <a16:creationId xmlns:a16="http://schemas.microsoft.com/office/drawing/2014/main" id="{F4C0E041-6E6A-48D8-9FB2-1715BAAF4482}"/>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1524000" y="1752600"/>
            <a:ext cx="4648200" cy="914400"/>
          </a:xfrm>
          <a:noFill/>
        </p:spPr>
      </p:pic>
      <p:sp>
        <p:nvSpPr>
          <p:cNvPr id="35844" name="Text Box 3">
            <a:extLst>
              <a:ext uri="{FF2B5EF4-FFF2-40B4-BE49-F238E27FC236}">
                <a16:creationId xmlns:a16="http://schemas.microsoft.com/office/drawing/2014/main" id="{38085601-DBC3-4695-880C-4C414E2178DB}"/>
              </a:ext>
            </a:extLst>
          </p:cNvPr>
          <p:cNvSpPr txBox="1">
            <a:spLocks noChangeArrowheads="1"/>
          </p:cNvSpPr>
          <p:nvPr/>
        </p:nvSpPr>
        <p:spPr bwMode="auto">
          <a:xfrm>
            <a:off x="990600" y="1143000"/>
            <a:ext cx="7467600" cy="395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AutoNum type="arabicPeriod"/>
            </a:pPr>
            <a:r>
              <a:rPr lang="en-US" altLang="en-US" sz="1400"/>
              <a:t>First thing you want to do is get the information (Track Record) from the Consultant in order to make a decision.</a:t>
            </a:r>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pPr>
            <a:endParaRPr lang="en-US" altLang="en-US" sz="1400"/>
          </a:p>
          <a:p>
            <a:pPr>
              <a:spcBef>
                <a:spcPct val="0"/>
              </a:spcBef>
              <a:buFontTx/>
              <a:buAutoNum type="arabicPeriod" startAt="2"/>
            </a:pPr>
            <a:r>
              <a:rPr lang="en-US" altLang="en-US" sz="1400"/>
              <a:t>This track record can be converted to look like this:</a:t>
            </a:r>
          </a:p>
          <a:p>
            <a:pPr algn="ctr">
              <a:spcBef>
                <a:spcPct val="0"/>
              </a:spcBef>
              <a:buFontTx/>
              <a:buNone/>
            </a:pPr>
            <a:r>
              <a:rPr lang="en-US" altLang="en-US" sz="1200"/>
              <a:t>P(F/S1) = 0.2		P(U/S1) = 0.8</a:t>
            </a:r>
          </a:p>
          <a:p>
            <a:pPr algn="ctr">
              <a:spcBef>
                <a:spcPct val="0"/>
              </a:spcBef>
              <a:buFontTx/>
              <a:buNone/>
            </a:pPr>
            <a:r>
              <a:rPr lang="en-US" altLang="en-US" sz="1200"/>
              <a:t>P(F/S2) = 0.6		P(U/S2) = 0.4</a:t>
            </a:r>
          </a:p>
          <a:p>
            <a:pPr algn="ctr">
              <a:spcBef>
                <a:spcPct val="0"/>
              </a:spcBef>
              <a:buFontTx/>
              <a:buNone/>
            </a:pPr>
            <a:r>
              <a:rPr lang="en-US" altLang="en-US" sz="1200"/>
              <a:t>P(F/S3) = 0.7		P(U/S3) = 0.3</a:t>
            </a:r>
          </a:p>
          <a:p>
            <a:pPr algn="ctr">
              <a:spcBef>
                <a:spcPct val="0"/>
              </a:spcBef>
              <a:buFontTx/>
              <a:buNone/>
            </a:pPr>
            <a:endParaRPr lang="en-US" altLang="en-US" sz="1200"/>
          </a:p>
          <a:p>
            <a:pPr algn="ctr">
              <a:spcBef>
                <a:spcPct val="0"/>
              </a:spcBef>
              <a:buFontTx/>
              <a:buNone/>
            </a:pPr>
            <a:r>
              <a:rPr lang="en-US" altLang="en-US" sz="1200"/>
              <a:t>F= Favorable		U=Unfavorable</a:t>
            </a:r>
          </a:p>
          <a:p>
            <a:pPr>
              <a:spcBef>
                <a:spcPct val="0"/>
              </a:spcBef>
              <a:buFontTx/>
              <a:buAutoNum type="arabicPeriod" startAt="2"/>
            </a:pPr>
            <a:endParaRPr lang="en-US" altLang="en-US" sz="1200"/>
          </a:p>
          <a:p>
            <a:pPr>
              <a:spcBef>
                <a:spcPct val="0"/>
              </a:spcBef>
              <a:buFontTx/>
              <a:buAutoNum type="arabicPeriod" startAt="3"/>
            </a:pPr>
            <a:r>
              <a:rPr lang="en-US" altLang="en-US" sz="1400"/>
              <a:t>Next, you take this information and apply the </a:t>
            </a:r>
            <a:r>
              <a:rPr lang="en-US" altLang="en-US" sz="1400" b="1" u="sng"/>
              <a:t>prior probabilities</a:t>
            </a:r>
            <a:r>
              <a:rPr lang="en-US" altLang="en-US" sz="1400"/>
              <a:t> to get the Joint Probability Table/Bayles Theorum</a:t>
            </a:r>
          </a:p>
          <a:p>
            <a:pPr>
              <a:spcBef>
                <a:spcPct val="0"/>
              </a:spcBef>
            </a:pPr>
            <a:endParaRPr lang="en-US" altLang="en-US" sz="1400"/>
          </a:p>
          <a:p>
            <a:pPr>
              <a:spcBef>
                <a:spcPct val="0"/>
              </a:spcBef>
            </a:pPr>
            <a:endParaRPr lang="en-US" altLang="en-US" sz="1400"/>
          </a:p>
        </p:txBody>
      </p:sp>
      <p:sp>
        <p:nvSpPr>
          <p:cNvPr id="35845" name="Text Box 4">
            <a:extLst>
              <a:ext uri="{FF2B5EF4-FFF2-40B4-BE49-F238E27FC236}">
                <a16:creationId xmlns:a16="http://schemas.microsoft.com/office/drawing/2014/main" id="{94D56F90-6304-419C-B581-FA3D916E15F1}"/>
              </a:ext>
            </a:extLst>
          </p:cNvPr>
          <p:cNvSpPr txBox="1">
            <a:spLocks noChangeArrowheads="1"/>
          </p:cNvSpPr>
          <p:nvPr/>
        </p:nvSpPr>
        <p:spPr bwMode="auto">
          <a:xfrm>
            <a:off x="5105400" y="4800600"/>
            <a:ext cx="184150" cy="244475"/>
          </a:xfrm>
          <a:prstGeom prst="rect">
            <a:avLst/>
          </a:prstGeom>
          <a:solidFill>
            <a:schemeClr val="bg1"/>
          </a:solidFill>
          <a:ln>
            <a:noFill/>
          </a:ln>
          <a:extLs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50000"/>
              </a:spcBef>
              <a:buFontTx/>
              <a:buNone/>
            </a:pPr>
            <a:r>
              <a:rPr lang="en-US" altLang="en-US" sz="1000" b="1"/>
              <a:t>Z</a:t>
            </a:r>
          </a:p>
        </p:txBody>
      </p:sp>
      <p:pic>
        <p:nvPicPr>
          <p:cNvPr id="35846" name="Picture 303">
            <a:extLst>
              <a:ext uri="{FF2B5EF4-FFF2-40B4-BE49-F238E27FC236}">
                <a16:creationId xmlns:a16="http://schemas.microsoft.com/office/drawing/2014/main" id="{E0C362A7-19F8-4527-ADF6-3CF76C12BC09}"/>
              </a:ext>
            </a:extLst>
          </p:cNvPr>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1524000" y="4724400"/>
            <a:ext cx="5867400" cy="1447800"/>
          </a:xfrm>
          <a:noFill/>
        </p:spPr>
      </p:pic>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DB4EA5D1-9604-422C-8A15-65CB9BC27EF7}"/>
              </a:ext>
            </a:extLst>
          </p:cNvPr>
          <p:cNvSpPr>
            <a:spLocks noGrp="1" noChangeArrowheads="1"/>
          </p:cNvSpPr>
          <p:nvPr>
            <p:ph type="title"/>
          </p:nvPr>
        </p:nvSpPr>
        <p:spPr>
          <a:noFill/>
        </p:spPr>
        <p:txBody>
          <a:bodyPr/>
          <a:lstStyle/>
          <a:p>
            <a:r>
              <a:rPr lang="en-US" altLang="en-US" dirty="0">
                <a:solidFill>
                  <a:schemeClr val="tx1"/>
                </a:solidFill>
              </a:rPr>
              <a:t>Example Problem 2</a:t>
            </a:r>
            <a:br>
              <a:rPr lang="en-US" altLang="en-US" dirty="0">
                <a:solidFill>
                  <a:schemeClr val="tx1"/>
                </a:solidFill>
              </a:rPr>
            </a:br>
            <a:r>
              <a:rPr lang="en-US" altLang="en-US" dirty="0">
                <a:solidFill>
                  <a:schemeClr val="tx1"/>
                </a:solidFill>
              </a:rPr>
              <a:t>- </a:t>
            </a:r>
            <a:r>
              <a:rPr lang="en-US" altLang="en-US" dirty="0"/>
              <a:t>Sequential Decisions (Ans)</a:t>
            </a:r>
            <a:br>
              <a:rPr lang="en-US" altLang="en-US" dirty="0"/>
            </a:br>
            <a:r>
              <a:rPr lang="en-US" altLang="en-US" dirty="0"/>
              <a:t> </a:t>
            </a:r>
            <a:r>
              <a:rPr lang="en-US" altLang="en-US" sz="1400" dirty="0">
                <a:solidFill>
                  <a:srgbClr val="0000FF"/>
                </a:solidFill>
              </a:rPr>
              <a:t>Open MGT4140_03Joint_Probabilities_Table.xlsx</a:t>
            </a:r>
          </a:p>
        </p:txBody>
      </p:sp>
      <p:sp>
        <p:nvSpPr>
          <p:cNvPr id="37891" name="Text Box 3">
            <a:extLst>
              <a:ext uri="{FF2B5EF4-FFF2-40B4-BE49-F238E27FC236}">
                <a16:creationId xmlns:a16="http://schemas.microsoft.com/office/drawing/2014/main" id="{C7A6701F-2852-4280-909C-EC8C45712B82}"/>
              </a:ext>
            </a:extLst>
          </p:cNvPr>
          <p:cNvSpPr txBox="1">
            <a:spLocks noChangeArrowheads="1"/>
          </p:cNvSpPr>
          <p:nvPr/>
        </p:nvSpPr>
        <p:spPr bwMode="auto">
          <a:xfrm>
            <a:off x="990600" y="1143000"/>
            <a:ext cx="7467600" cy="332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914400" indent="-45720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AutoNum type="arabicPeriod" startAt="4"/>
            </a:pPr>
            <a:r>
              <a:rPr lang="en-US" altLang="en-US" sz="1400"/>
              <a:t>Next step is to create the </a:t>
            </a:r>
            <a:r>
              <a:rPr lang="en-US" altLang="en-US" sz="1400" b="1" u="sng"/>
              <a:t>Posterior Probabilities</a:t>
            </a:r>
            <a:r>
              <a:rPr lang="en-US" altLang="en-US" sz="1400"/>
              <a:t>  (You will need this information to compute your Expected Values)</a:t>
            </a:r>
          </a:p>
          <a:p>
            <a:pPr>
              <a:spcBef>
                <a:spcPct val="0"/>
              </a:spcBef>
            </a:pPr>
            <a:endParaRPr lang="en-US" altLang="en-US" sz="1400"/>
          </a:p>
          <a:p>
            <a:pPr lvl="1">
              <a:spcBef>
                <a:spcPct val="0"/>
              </a:spcBef>
              <a:buFontTx/>
              <a:buNone/>
            </a:pPr>
            <a:r>
              <a:rPr lang="en-US" altLang="en-US"/>
              <a:t>P(S1/F) = 0.06/0.49 = 0.122		</a:t>
            </a:r>
          </a:p>
          <a:p>
            <a:pPr lvl="1">
              <a:spcBef>
                <a:spcPct val="0"/>
              </a:spcBef>
              <a:buFontTx/>
              <a:buNone/>
            </a:pPr>
            <a:r>
              <a:rPr lang="en-US" altLang="en-US"/>
              <a:t>P(S2/F) = 0.36/0.49 = 0.735		</a:t>
            </a:r>
          </a:p>
          <a:p>
            <a:pPr lvl="1">
              <a:spcBef>
                <a:spcPct val="0"/>
              </a:spcBef>
              <a:buFontTx/>
              <a:buNone/>
            </a:pPr>
            <a:r>
              <a:rPr lang="en-US" altLang="en-US"/>
              <a:t>P(S3/F) = 0.07/0.49 = 0.143</a:t>
            </a:r>
          </a:p>
          <a:p>
            <a:pPr lvl="1">
              <a:spcBef>
                <a:spcPct val="0"/>
              </a:spcBef>
              <a:buFontTx/>
              <a:buNone/>
            </a:pPr>
            <a:r>
              <a:rPr lang="en-US" altLang="en-US"/>
              <a:t>		</a:t>
            </a:r>
          </a:p>
          <a:p>
            <a:pPr lvl="1">
              <a:spcBef>
                <a:spcPct val="0"/>
              </a:spcBef>
              <a:buFontTx/>
              <a:buNone/>
            </a:pPr>
            <a:r>
              <a:rPr lang="en-US" altLang="en-US"/>
              <a:t>P(S1/U) = 0.24/0.51 = 0.47</a:t>
            </a:r>
          </a:p>
          <a:p>
            <a:pPr lvl="1">
              <a:spcBef>
                <a:spcPct val="0"/>
              </a:spcBef>
              <a:buFontTx/>
              <a:buNone/>
            </a:pPr>
            <a:r>
              <a:rPr lang="en-US" altLang="en-US"/>
              <a:t>P(S2/U) = 0.24/0.51 = 0.47</a:t>
            </a:r>
          </a:p>
          <a:p>
            <a:pPr lvl="1">
              <a:spcBef>
                <a:spcPct val="0"/>
              </a:spcBef>
              <a:buFontTx/>
              <a:buNone/>
            </a:pPr>
            <a:r>
              <a:rPr lang="en-US" altLang="en-US"/>
              <a:t>P(S3/U) = 0.03/0.51 = 0.06</a:t>
            </a:r>
          </a:p>
          <a:p>
            <a:pPr>
              <a:spcBef>
                <a:spcPct val="0"/>
              </a:spcBef>
            </a:pPr>
            <a:endParaRPr lang="en-US" altLang="en-US" sz="1400"/>
          </a:p>
          <a:p>
            <a:pPr>
              <a:buFontTx/>
              <a:buAutoNum type="arabicPeriod" startAt="5"/>
            </a:pPr>
            <a:r>
              <a:rPr lang="en-US" altLang="en-US" sz="1400"/>
              <a:t>Solve the decision tree using the posterior probabilities just computed.</a:t>
            </a:r>
          </a:p>
          <a:p>
            <a:pPr>
              <a:spcBef>
                <a:spcPct val="0"/>
              </a:spcBef>
            </a:pPr>
            <a:endParaRPr lang="en-US" altLang="en-US" sz="1400"/>
          </a:p>
          <a:p>
            <a:pPr>
              <a:spcBef>
                <a:spcPct val="0"/>
              </a:spcBef>
            </a:pPr>
            <a:endParaRPr lang="en-US" altLang="en-US" sz="1400"/>
          </a:p>
          <a:p>
            <a:pPr>
              <a:spcBef>
                <a:spcPct val="0"/>
              </a:spcBef>
            </a:pPr>
            <a:endParaRPr lang="en-US" altLang="en-US" sz="140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0E590671-1C89-4B32-A79B-944066946B85}"/>
              </a:ext>
            </a:extLst>
          </p:cNvPr>
          <p:cNvSpPr>
            <a:spLocks noGrp="1" noChangeArrowheads="1"/>
          </p:cNvSpPr>
          <p:nvPr>
            <p:ph type="title"/>
          </p:nvPr>
        </p:nvSpPr>
        <p:spPr/>
        <p:txBody>
          <a:bodyPr/>
          <a:lstStyle/>
          <a:p>
            <a:r>
              <a:rPr lang="en-US" altLang="en-US"/>
              <a:t>Agenda</a:t>
            </a:r>
          </a:p>
        </p:txBody>
      </p:sp>
      <p:grpSp>
        <p:nvGrpSpPr>
          <p:cNvPr id="5123" name="Group 3">
            <a:extLst>
              <a:ext uri="{FF2B5EF4-FFF2-40B4-BE49-F238E27FC236}">
                <a16:creationId xmlns:a16="http://schemas.microsoft.com/office/drawing/2014/main" id="{2698C76A-49F5-4FAE-B23B-17FA646CF319}"/>
              </a:ext>
            </a:extLst>
          </p:cNvPr>
          <p:cNvGrpSpPr>
            <a:grpSpLocks/>
          </p:cNvGrpSpPr>
          <p:nvPr/>
        </p:nvGrpSpPr>
        <p:grpSpPr bwMode="auto">
          <a:xfrm>
            <a:off x="3903663" y="2133600"/>
            <a:ext cx="1854200" cy="1676400"/>
            <a:chOff x="1978" y="1344"/>
            <a:chExt cx="1169" cy="1056"/>
          </a:xfrm>
        </p:grpSpPr>
        <p:sp>
          <p:nvSpPr>
            <p:cNvPr id="5133" name="Line 4">
              <a:extLst>
                <a:ext uri="{FF2B5EF4-FFF2-40B4-BE49-F238E27FC236}">
                  <a16:creationId xmlns:a16="http://schemas.microsoft.com/office/drawing/2014/main" id="{70ADD5BD-98E9-416D-A4DE-F21CEB6D435B}"/>
                </a:ext>
              </a:extLst>
            </p:cNvPr>
            <p:cNvSpPr>
              <a:spLocks noChangeShapeType="1"/>
            </p:cNvSpPr>
            <p:nvPr/>
          </p:nvSpPr>
          <p:spPr bwMode="auto">
            <a:xfrm flipH="1" flipV="1">
              <a:off x="2991" y="1375"/>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4" name="Line 5">
              <a:extLst>
                <a:ext uri="{FF2B5EF4-FFF2-40B4-BE49-F238E27FC236}">
                  <a16:creationId xmlns:a16="http://schemas.microsoft.com/office/drawing/2014/main" id="{B5C908F8-CDF7-42D5-9597-555F1270EA01}"/>
                </a:ext>
              </a:extLst>
            </p:cNvPr>
            <p:cNvSpPr>
              <a:spLocks noChangeShapeType="1"/>
            </p:cNvSpPr>
            <p:nvPr/>
          </p:nvSpPr>
          <p:spPr bwMode="auto">
            <a:xfrm flipH="1">
              <a:off x="3023" y="1933"/>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5" name="Line 6">
              <a:extLst>
                <a:ext uri="{FF2B5EF4-FFF2-40B4-BE49-F238E27FC236}">
                  <a16:creationId xmlns:a16="http://schemas.microsoft.com/office/drawing/2014/main" id="{0CE1BC8F-8E46-443A-BBCE-4FD449B39FC2}"/>
                </a:ext>
              </a:extLst>
            </p:cNvPr>
            <p:cNvSpPr>
              <a:spLocks noChangeShapeType="1"/>
            </p:cNvSpPr>
            <p:nvPr/>
          </p:nvSpPr>
          <p:spPr bwMode="auto">
            <a:xfrm flipH="1">
              <a:off x="2011" y="1344"/>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6" name="Line 7">
              <a:extLst>
                <a:ext uri="{FF2B5EF4-FFF2-40B4-BE49-F238E27FC236}">
                  <a16:creationId xmlns:a16="http://schemas.microsoft.com/office/drawing/2014/main" id="{6667FA89-A733-4426-AC47-D84725077FD2}"/>
                </a:ext>
              </a:extLst>
            </p:cNvPr>
            <p:cNvSpPr>
              <a:spLocks noChangeShapeType="1"/>
            </p:cNvSpPr>
            <p:nvPr/>
          </p:nvSpPr>
          <p:spPr bwMode="auto">
            <a:xfrm flipH="1">
              <a:off x="2011" y="2400"/>
              <a:ext cx="946" cy="0"/>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7" name="Line 8">
              <a:extLst>
                <a:ext uri="{FF2B5EF4-FFF2-40B4-BE49-F238E27FC236}">
                  <a16:creationId xmlns:a16="http://schemas.microsoft.com/office/drawing/2014/main" id="{A3533DB1-3D5C-4A24-BF86-57B51713F0A0}"/>
                </a:ext>
              </a:extLst>
            </p:cNvPr>
            <p:cNvSpPr>
              <a:spLocks noChangeShapeType="1"/>
            </p:cNvSpPr>
            <p:nvPr/>
          </p:nvSpPr>
          <p:spPr bwMode="auto">
            <a:xfrm flipH="1" flipV="1">
              <a:off x="1978" y="1375"/>
              <a:ext cx="124"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8" name="Line 9">
              <a:extLst>
                <a:ext uri="{FF2B5EF4-FFF2-40B4-BE49-F238E27FC236}">
                  <a16:creationId xmlns:a16="http://schemas.microsoft.com/office/drawing/2014/main" id="{8079FC80-1E49-4322-84E7-D1B2C52216A1}"/>
                </a:ext>
              </a:extLst>
            </p:cNvPr>
            <p:cNvSpPr>
              <a:spLocks noChangeShapeType="1"/>
            </p:cNvSpPr>
            <p:nvPr/>
          </p:nvSpPr>
          <p:spPr bwMode="auto">
            <a:xfrm flipH="1">
              <a:off x="2011" y="1933"/>
              <a:ext cx="123" cy="467"/>
            </a:xfrm>
            <a:prstGeom prst="line">
              <a:avLst/>
            </a:prstGeom>
            <a:noFill/>
            <a:ln w="127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sp>
        <p:nvSpPr>
          <p:cNvPr id="5124" name="Rectangle 10">
            <a:extLst>
              <a:ext uri="{FF2B5EF4-FFF2-40B4-BE49-F238E27FC236}">
                <a16:creationId xmlns:a16="http://schemas.microsoft.com/office/drawing/2014/main" id="{2DA081D5-B464-424D-BAE2-0F27CA0B06F0}"/>
              </a:ext>
            </a:extLst>
          </p:cNvPr>
          <p:cNvSpPr>
            <a:spLocks noChangeArrowheads="1"/>
          </p:cNvSpPr>
          <p:nvPr/>
        </p:nvSpPr>
        <p:spPr bwMode="auto">
          <a:xfrm>
            <a:off x="4267200" y="2133600"/>
            <a:ext cx="1371600" cy="167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marL="169863" indent="-169863">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a:t>Problems</a:t>
            </a:r>
          </a:p>
        </p:txBody>
      </p:sp>
      <p:grpSp>
        <p:nvGrpSpPr>
          <p:cNvPr id="5125" name="Group 19">
            <a:extLst>
              <a:ext uri="{FF2B5EF4-FFF2-40B4-BE49-F238E27FC236}">
                <a16:creationId xmlns:a16="http://schemas.microsoft.com/office/drawing/2014/main" id="{3B3946A7-B8D1-41B7-95AB-A6130948E0C8}"/>
              </a:ext>
            </a:extLst>
          </p:cNvPr>
          <p:cNvGrpSpPr>
            <a:grpSpLocks/>
          </p:cNvGrpSpPr>
          <p:nvPr/>
        </p:nvGrpSpPr>
        <p:grpSpPr bwMode="auto">
          <a:xfrm>
            <a:off x="2286000" y="2133600"/>
            <a:ext cx="1909763" cy="1676400"/>
            <a:chOff x="960" y="1344"/>
            <a:chExt cx="1203" cy="1056"/>
          </a:xfrm>
        </p:grpSpPr>
        <p:sp>
          <p:nvSpPr>
            <p:cNvPr id="5126" name="Rectangle 20">
              <a:extLst>
                <a:ext uri="{FF2B5EF4-FFF2-40B4-BE49-F238E27FC236}">
                  <a16:creationId xmlns:a16="http://schemas.microsoft.com/office/drawing/2014/main" id="{975C1BFD-6226-4C86-9E70-3FA34CA90454}"/>
                </a:ext>
              </a:extLst>
            </p:cNvPr>
            <p:cNvSpPr>
              <a:spLocks noChangeArrowheads="1"/>
            </p:cNvSpPr>
            <p:nvPr/>
          </p:nvSpPr>
          <p:spPr bwMode="auto">
            <a:xfrm>
              <a:off x="1056" y="1344"/>
              <a:ext cx="864" cy="10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r>
                <a:rPr lang="en-US" altLang="en-US" sz="1400" b="1"/>
                <a:t>Decision Analysis</a:t>
              </a:r>
            </a:p>
          </p:txBody>
        </p:sp>
        <p:grpSp>
          <p:nvGrpSpPr>
            <p:cNvPr id="5127" name="Group 21">
              <a:extLst>
                <a:ext uri="{FF2B5EF4-FFF2-40B4-BE49-F238E27FC236}">
                  <a16:creationId xmlns:a16="http://schemas.microsoft.com/office/drawing/2014/main" id="{8E7E9414-D187-46AD-AEE8-BBE293C8286D}"/>
                </a:ext>
              </a:extLst>
            </p:cNvPr>
            <p:cNvGrpSpPr>
              <a:grpSpLocks/>
            </p:cNvGrpSpPr>
            <p:nvPr/>
          </p:nvGrpSpPr>
          <p:grpSpPr bwMode="auto">
            <a:xfrm>
              <a:off x="960" y="1344"/>
              <a:ext cx="1203" cy="1056"/>
              <a:chOff x="960" y="1344"/>
              <a:chExt cx="1203" cy="1056"/>
            </a:xfrm>
          </p:grpSpPr>
          <p:sp>
            <p:nvSpPr>
              <p:cNvPr id="5128" name="Line 22">
                <a:extLst>
                  <a:ext uri="{FF2B5EF4-FFF2-40B4-BE49-F238E27FC236}">
                    <a16:creationId xmlns:a16="http://schemas.microsoft.com/office/drawing/2014/main" id="{26F67896-8732-4658-BBBB-61D142F93219}"/>
                  </a:ext>
                </a:extLst>
              </p:cNvPr>
              <p:cNvSpPr>
                <a:spLocks noChangeShapeType="1"/>
              </p:cNvSpPr>
              <p:nvPr/>
            </p:nvSpPr>
            <p:spPr bwMode="auto">
              <a:xfrm flipH="1" flipV="1">
                <a:off x="2007" y="1375"/>
                <a:ext cx="123"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29" name="Line 23">
                <a:extLst>
                  <a:ext uri="{FF2B5EF4-FFF2-40B4-BE49-F238E27FC236}">
                    <a16:creationId xmlns:a16="http://schemas.microsoft.com/office/drawing/2014/main" id="{FE8F2D05-4847-4F75-81B8-CFA9FBEEE3F6}"/>
                  </a:ext>
                </a:extLst>
              </p:cNvPr>
              <p:cNvSpPr>
                <a:spLocks noChangeShapeType="1"/>
              </p:cNvSpPr>
              <p:nvPr/>
            </p:nvSpPr>
            <p:spPr bwMode="auto">
              <a:xfrm flipH="1">
                <a:off x="2039" y="1933"/>
                <a:ext cx="124" cy="467"/>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0" name="Line 24">
                <a:extLst>
                  <a:ext uri="{FF2B5EF4-FFF2-40B4-BE49-F238E27FC236}">
                    <a16:creationId xmlns:a16="http://schemas.microsoft.com/office/drawing/2014/main" id="{737C2544-B4F8-4A05-BCBC-24F7FC86F824}"/>
                  </a:ext>
                </a:extLst>
              </p:cNvPr>
              <p:cNvSpPr>
                <a:spLocks noChangeShapeType="1"/>
              </p:cNvSpPr>
              <p:nvPr/>
            </p:nvSpPr>
            <p:spPr bwMode="auto">
              <a:xfrm flipH="1">
                <a:off x="1026" y="1344"/>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1" name="Line 25">
                <a:extLst>
                  <a:ext uri="{FF2B5EF4-FFF2-40B4-BE49-F238E27FC236}">
                    <a16:creationId xmlns:a16="http://schemas.microsoft.com/office/drawing/2014/main" id="{C4AE4352-DA14-4DDE-BE51-915B15CC991A}"/>
                  </a:ext>
                </a:extLst>
              </p:cNvPr>
              <p:cNvSpPr>
                <a:spLocks noChangeShapeType="1"/>
              </p:cNvSpPr>
              <p:nvPr/>
            </p:nvSpPr>
            <p:spPr bwMode="auto">
              <a:xfrm>
                <a:off x="960" y="1405"/>
                <a:ext cx="0" cy="995"/>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sp>
            <p:nvSpPr>
              <p:cNvPr id="5132" name="Line 26">
                <a:extLst>
                  <a:ext uri="{FF2B5EF4-FFF2-40B4-BE49-F238E27FC236}">
                    <a16:creationId xmlns:a16="http://schemas.microsoft.com/office/drawing/2014/main" id="{F9F17268-45CD-49CF-9730-367FFE9DD891}"/>
                  </a:ext>
                </a:extLst>
              </p:cNvPr>
              <p:cNvSpPr>
                <a:spLocks noChangeShapeType="1"/>
              </p:cNvSpPr>
              <p:nvPr/>
            </p:nvSpPr>
            <p:spPr bwMode="auto">
              <a:xfrm flipH="1">
                <a:off x="1026" y="2400"/>
                <a:ext cx="947" cy="0"/>
              </a:xfrm>
              <a:prstGeom prst="line">
                <a:avLst/>
              </a:prstGeom>
              <a:noFill/>
              <a:ln w="25400">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US"/>
              </a:p>
            </p:txBody>
          </p:sp>
        </p:grpSp>
      </p:gr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9C066D02-74B9-4977-9E57-83AB23E0D9FA}"/>
              </a:ext>
            </a:extLst>
          </p:cNvPr>
          <p:cNvSpPr>
            <a:spLocks noGrp="1" noChangeArrowheads="1"/>
          </p:cNvSpPr>
          <p:nvPr>
            <p:ph type="title"/>
          </p:nvPr>
        </p:nvSpPr>
        <p:spPr>
          <a:xfrm>
            <a:off x="990600" y="228600"/>
            <a:ext cx="7543800" cy="838200"/>
          </a:xfrm>
          <a:noFill/>
        </p:spPr>
        <p:txBody>
          <a:bodyPr/>
          <a:lstStyle/>
          <a:p>
            <a:br>
              <a:rPr lang="en-US" altLang="en-US" sz="1800" dirty="0">
                <a:solidFill>
                  <a:schemeClr val="tx1"/>
                </a:solidFill>
              </a:rPr>
            </a:br>
            <a:r>
              <a:rPr lang="en-US" altLang="en-US" sz="1800" dirty="0">
                <a:solidFill>
                  <a:schemeClr val="tx1"/>
                </a:solidFill>
              </a:rPr>
              <a:t>Decision Analysis</a:t>
            </a:r>
            <a:br>
              <a:rPr lang="en-US" altLang="en-US" sz="1800" dirty="0">
                <a:solidFill>
                  <a:schemeClr val="tx1"/>
                </a:solidFill>
              </a:rPr>
            </a:br>
            <a:br>
              <a:rPr lang="en-US" altLang="en-US" sz="1800" dirty="0">
                <a:solidFill>
                  <a:schemeClr val="tx1"/>
                </a:solidFill>
              </a:rPr>
            </a:br>
            <a:endParaRPr lang="en-US" altLang="en-US" sz="1200" dirty="0">
              <a:solidFill>
                <a:srgbClr val="0000FF"/>
              </a:solidFill>
            </a:endParaRPr>
          </a:p>
        </p:txBody>
      </p:sp>
      <p:sp>
        <p:nvSpPr>
          <p:cNvPr id="7171" name="Text Box 3">
            <a:extLst>
              <a:ext uri="{FF2B5EF4-FFF2-40B4-BE49-F238E27FC236}">
                <a16:creationId xmlns:a16="http://schemas.microsoft.com/office/drawing/2014/main" id="{4CD299CD-75A9-4042-AD29-E49BF97F4DA6}"/>
              </a:ext>
            </a:extLst>
          </p:cNvPr>
          <p:cNvSpPr txBox="1">
            <a:spLocks noChangeArrowheads="1"/>
          </p:cNvSpPr>
          <p:nvPr/>
        </p:nvSpPr>
        <p:spPr bwMode="auto">
          <a:xfrm>
            <a:off x="990600" y="1143000"/>
            <a:ext cx="7467600" cy="489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marL="457200" indent="-457200">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spcBef>
                <a:spcPct val="0"/>
              </a:spcBef>
              <a:buFontTx/>
              <a:buNone/>
            </a:pPr>
            <a:r>
              <a:rPr lang="en-US" altLang="en-US" sz="1500" b="1" dirty="0"/>
              <a:t>Decision Alternatives</a:t>
            </a:r>
            <a:r>
              <a:rPr lang="en-US" altLang="en-US" sz="1500" dirty="0"/>
              <a:t> </a:t>
            </a:r>
          </a:p>
          <a:p>
            <a:pPr>
              <a:spcBef>
                <a:spcPct val="0"/>
              </a:spcBef>
            </a:pPr>
            <a:r>
              <a:rPr lang="en-US" altLang="en-US" sz="1500" dirty="0"/>
              <a:t>Your options  - factors that you have control over</a:t>
            </a:r>
          </a:p>
          <a:p>
            <a:pPr>
              <a:spcBef>
                <a:spcPct val="0"/>
              </a:spcBef>
            </a:pPr>
            <a:r>
              <a:rPr lang="en-US" altLang="en-US" sz="1500" dirty="0"/>
              <a:t>A set of alternative actions - We may chose whichever we please</a:t>
            </a:r>
          </a:p>
          <a:p>
            <a:pPr>
              <a:spcBef>
                <a:spcPct val="0"/>
              </a:spcBef>
            </a:pPr>
            <a:endParaRPr lang="en-US" altLang="en-US" sz="1500" dirty="0"/>
          </a:p>
          <a:p>
            <a:pPr>
              <a:spcBef>
                <a:spcPct val="0"/>
              </a:spcBef>
              <a:buFontTx/>
              <a:buNone/>
            </a:pPr>
            <a:r>
              <a:rPr lang="en-US" altLang="en-US" sz="1500" b="1" dirty="0"/>
              <a:t>States of Nature</a:t>
            </a:r>
          </a:p>
          <a:p>
            <a:pPr>
              <a:spcBef>
                <a:spcPct val="0"/>
              </a:spcBef>
            </a:pPr>
            <a:r>
              <a:rPr lang="en-US" altLang="en-US" sz="1500" dirty="0"/>
              <a:t>Possible outcomes – not affected by decision.  </a:t>
            </a:r>
          </a:p>
          <a:p>
            <a:pPr>
              <a:spcBef>
                <a:spcPct val="0"/>
              </a:spcBef>
            </a:pPr>
            <a:r>
              <a:rPr lang="en-US" altLang="en-US" sz="1500" dirty="0"/>
              <a:t>Probabilities are assigned to each state of nature</a:t>
            </a:r>
          </a:p>
          <a:p>
            <a:pPr>
              <a:spcBef>
                <a:spcPct val="0"/>
              </a:spcBef>
            </a:pPr>
            <a:endParaRPr lang="en-US" altLang="en-US" sz="1500" dirty="0"/>
          </a:p>
          <a:p>
            <a:pPr>
              <a:spcBef>
                <a:spcPct val="0"/>
              </a:spcBef>
              <a:buFontTx/>
              <a:buNone/>
            </a:pPr>
            <a:r>
              <a:rPr lang="en-US" altLang="en-US" sz="1500" b="1" dirty="0"/>
              <a:t>Certainty</a:t>
            </a:r>
          </a:p>
          <a:p>
            <a:pPr>
              <a:spcBef>
                <a:spcPct val="0"/>
              </a:spcBef>
            </a:pPr>
            <a:r>
              <a:rPr lang="en-US" altLang="en-US" sz="1500" dirty="0"/>
              <a:t>Only one possible state of nature</a:t>
            </a:r>
          </a:p>
          <a:p>
            <a:pPr>
              <a:spcBef>
                <a:spcPct val="0"/>
              </a:spcBef>
            </a:pPr>
            <a:r>
              <a:rPr lang="en-US" altLang="en-US" sz="1500" dirty="0"/>
              <a:t>Decision Maker (DM) knows with certainty what the state of nature will be</a:t>
            </a:r>
          </a:p>
          <a:p>
            <a:pPr>
              <a:spcBef>
                <a:spcPct val="0"/>
              </a:spcBef>
            </a:pPr>
            <a:endParaRPr lang="en-US" altLang="en-US" sz="1500" dirty="0"/>
          </a:p>
          <a:p>
            <a:pPr>
              <a:spcBef>
                <a:spcPct val="0"/>
              </a:spcBef>
              <a:buFontTx/>
              <a:buNone/>
            </a:pPr>
            <a:r>
              <a:rPr lang="en-US" altLang="en-US" sz="1500" b="1" dirty="0"/>
              <a:t>Ignorance</a:t>
            </a:r>
          </a:p>
          <a:p>
            <a:pPr>
              <a:spcBef>
                <a:spcPct val="0"/>
              </a:spcBef>
            </a:pPr>
            <a:r>
              <a:rPr lang="en-US" altLang="en-US" sz="1500" dirty="0"/>
              <a:t>Several possible states of nature</a:t>
            </a:r>
          </a:p>
          <a:p>
            <a:pPr>
              <a:spcBef>
                <a:spcPct val="0"/>
              </a:spcBef>
            </a:pPr>
            <a:r>
              <a:rPr lang="en-US" altLang="en-US" sz="1500" dirty="0"/>
              <a:t>DM Knows all possible states of nature, but does not know probability of occurrence</a:t>
            </a:r>
          </a:p>
          <a:p>
            <a:pPr>
              <a:spcBef>
                <a:spcPct val="0"/>
              </a:spcBef>
            </a:pPr>
            <a:endParaRPr lang="en-US" altLang="en-US" sz="1500" dirty="0"/>
          </a:p>
          <a:p>
            <a:pPr>
              <a:spcBef>
                <a:spcPct val="0"/>
              </a:spcBef>
              <a:buFontTx/>
              <a:buNone/>
            </a:pPr>
            <a:r>
              <a:rPr lang="en-US" altLang="en-US" sz="1500" b="1" dirty="0"/>
              <a:t>Risk</a:t>
            </a:r>
          </a:p>
          <a:p>
            <a:pPr>
              <a:spcBef>
                <a:spcPct val="0"/>
              </a:spcBef>
            </a:pPr>
            <a:r>
              <a:rPr lang="en-US" altLang="en-US" sz="1500" dirty="0"/>
              <a:t>Several possible states of nature with an estimate of the probability of each</a:t>
            </a:r>
          </a:p>
          <a:p>
            <a:pPr>
              <a:spcBef>
                <a:spcPct val="0"/>
              </a:spcBef>
            </a:pPr>
            <a:r>
              <a:rPr lang="en-US" altLang="en-US" sz="1500" dirty="0"/>
              <a:t>DM Knows all possible states of nature, and can assign probability of occurrence for each state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E428C0AC-169B-4642-BEAE-D42614A11139}"/>
              </a:ext>
            </a:extLst>
          </p:cNvPr>
          <p:cNvSpPr>
            <a:spLocks noGrp="1" noChangeArrowheads="1"/>
          </p:cNvSpPr>
          <p:nvPr>
            <p:ph type="title"/>
          </p:nvPr>
        </p:nvSpPr>
        <p:spPr/>
        <p:txBody>
          <a:bodyPr/>
          <a:lstStyle/>
          <a:p>
            <a:r>
              <a:rPr lang="en-US" altLang="en-US"/>
              <a:t>Decision Making Under Risk</a:t>
            </a:r>
          </a:p>
        </p:txBody>
      </p:sp>
      <p:sp>
        <p:nvSpPr>
          <p:cNvPr id="14339" name="Rectangle 3">
            <a:extLst>
              <a:ext uri="{FF2B5EF4-FFF2-40B4-BE49-F238E27FC236}">
                <a16:creationId xmlns:a16="http://schemas.microsoft.com/office/drawing/2014/main" id="{C232D45F-B789-4114-AF02-781D9339CBEF}"/>
              </a:ext>
            </a:extLst>
          </p:cNvPr>
          <p:cNvSpPr>
            <a:spLocks noGrp="1" noChangeArrowheads="1"/>
          </p:cNvSpPr>
          <p:nvPr>
            <p:ph type="body" idx="1"/>
          </p:nvPr>
        </p:nvSpPr>
        <p:spPr>
          <a:xfrm>
            <a:off x="762000" y="1143000"/>
            <a:ext cx="7772400" cy="4953000"/>
          </a:xfrm>
        </p:spPr>
        <p:txBody>
          <a:bodyPr/>
          <a:lstStyle/>
          <a:p>
            <a:r>
              <a:rPr lang="en-US" altLang="en-US"/>
              <a:t>Expected Return (</a:t>
            </a:r>
            <a:r>
              <a:rPr lang="en-US" altLang="en-US" b="1"/>
              <a:t>ER</a:t>
            </a:r>
            <a:r>
              <a:rPr lang="en-US" altLang="en-US"/>
              <a:t>) or Expected Value (</a:t>
            </a:r>
            <a:r>
              <a:rPr lang="en-US" altLang="en-US" b="1"/>
              <a:t>EV</a:t>
            </a:r>
            <a:r>
              <a:rPr lang="en-US" altLang="en-US"/>
              <a:t>) or Expected Monetary Value (</a:t>
            </a:r>
            <a:r>
              <a:rPr lang="en-US" altLang="en-US" b="1"/>
              <a:t>EMV</a:t>
            </a:r>
            <a:r>
              <a:rPr lang="en-US" altLang="en-US"/>
              <a:t>)</a:t>
            </a:r>
          </a:p>
          <a:p>
            <a:pPr lvl="1">
              <a:lnSpc>
                <a:spcPct val="110000"/>
              </a:lnSpc>
            </a:pPr>
            <a:r>
              <a:rPr lang="en-US" altLang="en-US" sz="1600"/>
              <a:t>S</a:t>
            </a:r>
            <a:r>
              <a:rPr lang="en-US" altLang="en-US" sz="1600" baseline="-4000"/>
              <a:t>j</a:t>
            </a:r>
            <a:r>
              <a:rPr lang="en-US" altLang="en-US" sz="1600"/>
              <a:t>	The j</a:t>
            </a:r>
            <a:r>
              <a:rPr lang="en-US" altLang="en-US" sz="1600" baseline="30000"/>
              <a:t>th</a:t>
            </a:r>
            <a:r>
              <a:rPr lang="en-US" altLang="en-US" sz="1600"/>
              <a:t> state of nature</a:t>
            </a:r>
          </a:p>
          <a:p>
            <a:pPr lvl="1"/>
            <a:r>
              <a:rPr lang="en-US" altLang="en-US" sz="1600"/>
              <a:t>D</a:t>
            </a:r>
            <a:r>
              <a:rPr lang="en-US" altLang="en-US" sz="1600" baseline="-6000"/>
              <a:t>i</a:t>
            </a:r>
            <a:r>
              <a:rPr lang="en-US" altLang="en-US" sz="1600"/>
              <a:t>	The i</a:t>
            </a:r>
            <a:r>
              <a:rPr lang="en-US" altLang="en-US" sz="1600" baseline="30000"/>
              <a:t>th</a:t>
            </a:r>
            <a:r>
              <a:rPr lang="en-US" altLang="en-US" sz="1600"/>
              <a:t> decision</a:t>
            </a:r>
          </a:p>
          <a:p>
            <a:pPr lvl="1"/>
            <a:r>
              <a:rPr lang="en-US" altLang="en-US" sz="1600"/>
              <a:t>P(S</a:t>
            </a:r>
            <a:r>
              <a:rPr lang="en-US" altLang="en-US" sz="1600" baseline="-4000"/>
              <a:t>j</a:t>
            </a:r>
            <a:r>
              <a:rPr lang="en-US" altLang="en-US" sz="1600"/>
              <a:t>)	The probability that S</a:t>
            </a:r>
            <a:r>
              <a:rPr lang="en-US" altLang="en-US" sz="1600" baseline="-4000"/>
              <a:t>j</a:t>
            </a:r>
            <a:r>
              <a:rPr lang="en-US" altLang="en-US" sz="1600"/>
              <a:t> will occur</a:t>
            </a:r>
          </a:p>
          <a:p>
            <a:pPr lvl="1"/>
            <a:r>
              <a:rPr lang="en-US" altLang="en-US" sz="1600"/>
              <a:t>R</a:t>
            </a:r>
            <a:r>
              <a:rPr lang="en-US" altLang="en-US" sz="1600" baseline="-6000"/>
              <a:t>ij</a:t>
            </a:r>
            <a:r>
              <a:rPr lang="en-US" altLang="en-US" sz="1600"/>
              <a:t>	The return if D</a:t>
            </a:r>
            <a:r>
              <a:rPr lang="en-US" altLang="en-US" sz="1600" baseline="-6000"/>
              <a:t>i</a:t>
            </a:r>
            <a:r>
              <a:rPr lang="en-US" altLang="en-US" sz="1600"/>
              <a:t> and S</a:t>
            </a:r>
            <a:r>
              <a:rPr lang="en-US" altLang="en-US" sz="1600" baseline="-6000"/>
              <a:t>j</a:t>
            </a:r>
            <a:r>
              <a:rPr lang="en-US" altLang="en-US" sz="1600"/>
              <a:t> occur</a:t>
            </a:r>
          </a:p>
          <a:p>
            <a:pPr lvl="1"/>
            <a:r>
              <a:rPr lang="en-US" altLang="en-US" sz="1600"/>
              <a:t>ER</a:t>
            </a:r>
            <a:r>
              <a:rPr lang="en-US" altLang="en-US" sz="1600" baseline="-25000"/>
              <a:t>j</a:t>
            </a:r>
            <a:r>
              <a:rPr lang="en-US" altLang="en-US" sz="1600"/>
              <a:t>	The long-term average return</a:t>
            </a:r>
          </a:p>
          <a:p>
            <a:pPr lvl="2">
              <a:lnSpc>
                <a:spcPct val="110000"/>
              </a:lnSpc>
            </a:pPr>
            <a:r>
              <a:rPr lang="en-US" altLang="en-US" sz="1600"/>
              <a:t>ER</a:t>
            </a:r>
            <a:r>
              <a:rPr lang="en-US" altLang="en-US" sz="1600" baseline="-25000"/>
              <a:t>i</a:t>
            </a:r>
            <a:r>
              <a:rPr lang="en-US" altLang="en-US" sz="1600"/>
              <a:t> = </a:t>
            </a:r>
            <a:r>
              <a:rPr lang="en-US" altLang="en-US" sz="1600">
                <a:latin typeface="Math A" pitchFamily="18" charset="2"/>
              </a:rPr>
              <a:t>S</a:t>
            </a:r>
            <a:r>
              <a:rPr lang="en-US" altLang="en-US" sz="1600"/>
              <a:t> R</a:t>
            </a:r>
            <a:r>
              <a:rPr lang="en-US" altLang="en-US" sz="1600" baseline="-6000"/>
              <a:t>ij</a:t>
            </a:r>
            <a:r>
              <a:rPr lang="en-US" altLang="en-US" sz="1600"/>
              <a:t> </a:t>
            </a:r>
            <a:r>
              <a:rPr lang="en-US" altLang="en-US" sz="1600">
                <a:latin typeface="Math B" pitchFamily="2" charset="2"/>
                <a:sym typeface="Symbol" panose="05050102010706020507" pitchFamily="18" charset="2"/>
              </a:rPr>
              <a:t></a:t>
            </a:r>
            <a:r>
              <a:rPr lang="en-US" altLang="en-US" sz="1600"/>
              <a:t> P(S</a:t>
            </a:r>
            <a:r>
              <a:rPr lang="en-US" altLang="en-US" sz="1600" baseline="-4000"/>
              <a:t>j</a:t>
            </a:r>
            <a:r>
              <a:rPr lang="en-US" altLang="en-US" sz="1600"/>
              <a:t>) </a:t>
            </a:r>
            <a:endParaRPr lang="en-US" altLang="en-US" sz="1600" baseline="-25000"/>
          </a:p>
          <a:p>
            <a:pPr lvl="2"/>
            <a:r>
              <a:rPr lang="en-US" altLang="en-US" sz="1600"/>
              <a:t>Variance = </a:t>
            </a:r>
            <a:r>
              <a:rPr lang="en-US" altLang="en-US" sz="1600">
                <a:latin typeface="Math A" pitchFamily="18" charset="2"/>
              </a:rPr>
              <a:t>S</a:t>
            </a:r>
            <a:r>
              <a:rPr lang="en-US" altLang="en-US" sz="1600"/>
              <a:t> (ER</a:t>
            </a:r>
            <a:r>
              <a:rPr lang="en-US" altLang="en-US" sz="1600" baseline="-6000"/>
              <a:t>i</a:t>
            </a:r>
            <a:r>
              <a:rPr lang="en-US" altLang="en-US" sz="1600"/>
              <a:t> - R</a:t>
            </a:r>
            <a:r>
              <a:rPr lang="en-US" altLang="en-US" sz="1600" baseline="-6000"/>
              <a:t>ij</a:t>
            </a:r>
            <a:r>
              <a:rPr lang="en-US" altLang="en-US" sz="1600"/>
              <a:t>)</a:t>
            </a:r>
            <a:r>
              <a:rPr lang="en-US" altLang="en-US" baseline="30000"/>
              <a:t>2</a:t>
            </a:r>
            <a:r>
              <a:rPr lang="en-US" altLang="en-US" sz="1600"/>
              <a:t> </a:t>
            </a:r>
            <a:r>
              <a:rPr lang="en-US" altLang="en-US" sz="1600">
                <a:latin typeface="Math B" pitchFamily="2" charset="2"/>
                <a:sym typeface="Symbol" panose="05050102010706020507" pitchFamily="18" charset="2"/>
              </a:rPr>
              <a:t></a:t>
            </a:r>
            <a:r>
              <a:rPr lang="en-US" altLang="en-US" sz="1600"/>
              <a:t> P(S</a:t>
            </a:r>
            <a:r>
              <a:rPr lang="en-US" altLang="en-US" sz="1600" baseline="-6000"/>
              <a:t>j</a:t>
            </a:r>
            <a:r>
              <a:rPr lang="en-US" altLang="en-US" sz="1600"/>
              <a:t>)</a:t>
            </a:r>
          </a:p>
          <a:p>
            <a:endParaRPr lang="en-US" altLang="en-US"/>
          </a:p>
          <a:p>
            <a:r>
              <a:rPr lang="en-US" altLang="en-US"/>
              <a:t>The EMV criterion chooses the decision alternative which has the highest EMV. We'll call this EMV the Expected Value Under Initial Information (EVUII) to distinguish it from what the EMV might become if we later get more information. </a:t>
            </a:r>
            <a:r>
              <a:rPr lang="en-US" altLang="en-US" b="1" i="1"/>
              <a:t>Do not </a:t>
            </a:r>
            <a:r>
              <a:rPr lang="en-US" altLang="en-US"/>
              <a:t>make the common student error of believing that the EMV is the payoff that the decision maker will get. The actual payoff will be the for that alternative (j) </a:t>
            </a:r>
            <a:r>
              <a:rPr lang="en-US" altLang="en-US" i="1"/>
              <a:t>Vi</a:t>
            </a:r>
            <a:r>
              <a:rPr lang="en-US" altLang="en-US"/>
              <a:t>,</a:t>
            </a:r>
            <a:r>
              <a:rPr lang="en-US" altLang="en-US" i="1"/>
              <a:t>j </a:t>
            </a:r>
            <a:r>
              <a:rPr lang="en-US" altLang="en-US"/>
              <a:t>and for the State of Nature (i) that actually occurs.</a:t>
            </a:r>
          </a:p>
          <a:p>
            <a:endParaRPr lang="en-US" altLang="en-US"/>
          </a:p>
          <a:p>
            <a:pPr>
              <a:buFontTx/>
              <a:buNone/>
            </a:pPr>
            <a:endParaRPr lang="en-US"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91F6B48D-2759-44C2-8F09-38E5FA2403E6}"/>
              </a:ext>
            </a:extLst>
          </p:cNvPr>
          <p:cNvSpPr>
            <a:spLocks noGrp="1" noChangeArrowheads="1"/>
          </p:cNvSpPr>
          <p:nvPr>
            <p:ph type="title"/>
          </p:nvPr>
        </p:nvSpPr>
        <p:spPr/>
        <p:txBody>
          <a:bodyPr/>
          <a:lstStyle/>
          <a:p>
            <a:r>
              <a:rPr lang="en-US" altLang="en-US"/>
              <a:t>Decision Making Under Risk</a:t>
            </a:r>
          </a:p>
        </p:txBody>
      </p:sp>
      <p:sp>
        <p:nvSpPr>
          <p:cNvPr id="15363" name="Rectangle 3">
            <a:extLst>
              <a:ext uri="{FF2B5EF4-FFF2-40B4-BE49-F238E27FC236}">
                <a16:creationId xmlns:a16="http://schemas.microsoft.com/office/drawing/2014/main" id="{FE621830-42DD-4709-83FA-9E344C3A0C3A}"/>
              </a:ext>
            </a:extLst>
          </p:cNvPr>
          <p:cNvSpPr>
            <a:spLocks noGrp="1" noChangeArrowheads="1"/>
          </p:cNvSpPr>
          <p:nvPr>
            <p:ph type="body" idx="1"/>
          </p:nvPr>
        </p:nvSpPr>
        <p:spPr>
          <a:xfrm>
            <a:off x="762000" y="1143000"/>
            <a:ext cx="7772400" cy="4953000"/>
          </a:xfrm>
        </p:spPr>
        <p:txBody>
          <a:bodyPr/>
          <a:lstStyle/>
          <a:p>
            <a:r>
              <a:rPr lang="en-US" altLang="en-US"/>
              <a:t>One way to evaluate the risk associated with an Alternative Action by calculating the variance of the payoffs. Depending on your willingness to accept risk, an Alternative Action with only a moderate EMV and a small variance may be superior to a choice that has a large EMV and also a large variance. The variance of the payoffs for an Alternative Action is defined as</a:t>
            </a:r>
          </a:p>
          <a:p>
            <a:endParaRPr lang="en-US" altLang="en-US" sz="2000" baseline="-25000"/>
          </a:p>
          <a:p>
            <a:pPr lvl="2"/>
            <a:r>
              <a:rPr lang="en-US" altLang="en-US" sz="1600"/>
              <a:t>Variance = </a:t>
            </a:r>
            <a:r>
              <a:rPr lang="en-US" altLang="en-US" sz="1600">
                <a:latin typeface="Math A" pitchFamily="18" charset="2"/>
              </a:rPr>
              <a:t>S</a:t>
            </a:r>
            <a:r>
              <a:rPr lang="en-US" altLang="en-US" sz="1600"/>
              <a:t> (ER</a:t>
            </a:r>
            <a:r>
              <a:rPr lang="en-US" altLang="en-US" sz="1600" baseline="-6000"/>
              <a:t>i</a:t>
            </a:r>
            <a:r>
              <a:rPr lang="en-US" altLang="en-US" sz="1600"/>
              <a:t> - R</a:t>
            </a:r>
            <a:r>
              <a:rPr lang="en-US" altLang="en-US" sz="1600" baseline="-6000"/>
              <a:t>ij</a:t>
            </a:r>
            <a:r>
              <a:rPr lang="en-US" altLang="en-US" sz="1600"/>
              <a:t>)</a:t>
            </a:r>
            <a:r>
              <a:rPr lang="en-US" altLang="en-US" baseline="30000"/>
              <a:t>2</a:t>
            </a:r>
            <a:r>
              <a:rPr lang="en-US" altLang="en-US" sz="1600"/>
              <a:t> </a:t>
            </a:r>
            <a:r>
              <a:rPr lang="en-US" altLang="en-US" sz="1600">
                <a:latin typeface="Math B" pitchFamily="2" charset="2"/>
                <a:sym typeface="Symbol" panose="05050102010706020507" pitchFamily="18" charset="2"/>
              </a:rPr>
              <a:t></a:t>
            </a:r>
            <a:r>
              <a:rPr lang="en-US" altLang="en-US" sz="1600"/>
              <a:t> P(S</a:t>
            </a:r>
            <a:r>
              <a:rPr lang="en-US" altLang="en-US" sz="1600" baseline="-6000"/>
              <a:t>j</a:t>
            </a:r>
            <a:r>
              <a:rPr lang="en-US" altLang="en-US" sz="1600"/>
              <a:t>)</a:t>
            </a:r>
          </a:p>
          <a:p>
            <a:endParaRPr lang="en-US" altLang="en-US"/>
          </a:p>
          <a:p>
            <a:r>
              <a:rPr lang="en-US" altLang="en-US"/>
              <a:t>Most of the time, we want to make EMV as large as possible and variance as small as possible.  Unfortunately, the maximum-EMV alternative and the minimum-variance alternative are usually not the same, so that in the end it boils down to an educated judgment call.</a:t>
            </a:r>
          </a:p>
          <a:p>
            <a:endParaRPr lang="en-US" altLang="en-US"/>
          </a:p>
          <a:p>
            <a:pPr>
              <a:buFontTx/>
              <a:buNone/>
            </a:pPr>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E6BCEEAA-3DCE-4275-BE5F-75EC7F1E6CA5}"/>
              </a:ext>
            </a:extLst>
          </p:cNvPr>
          <p:cNvSpPr>
            <a:spLocks noGrp="1" noChangeArrowheads="1"/>
          </p:cNvSpPr>
          <p:nvPr>
            <p:ph type="title"/>
          </p:nvPr>
        </p:nvSpPr>
        <p:spPr/>
        <p:txBody>
          <a:bodyPr/>
          <a:lstStyle/>
          <a:p>
            <a:r>
              <a:rPr lang="en-US" altLang="en-US"/>
              <a:t>Expected Return</a:t>
            </a:r>
          </a:p>
        </p:txBody>
      </p:sp>
      <p:graphicFrame>
        <p:nvGraphicFramePr>
          <p:cNvPr id="16387" name="Object 3">
            <a:extLst>
              <a:ext uri="{FF2B5EF4-FFF2-40B4-BE49-F238E27FC236}">
                <a16:creationId xmlns:a16="http://schemas.microsoft.com/office/drawing/2014/main" id="{14E9472D-04C5-48F5-92AE-080892195AC3}"/>
              </a:ext>
            </a:extLst>
          </p:cNvPr>
          <p:cNvGraphicFramePr>
            <a:graphicFrameLocks noChangeAspect="1"/>
          </p:cNvGraphicFramePr>
          <p:nvPr/>
        </p:nvGraphicFramePr>
        <p:xfrm>
          <a:off x="228600" y="2057400"/>
          <a:ext cx="8610600" cy="4114800"/>
        </p:xfrm>
        <a:graphic>
          <a:graphicData uri="http://schemas.openxmlformats.org/presentationml/2006/ole">
            <mc:AlternateContent xmlns:mc="http://schemas.openxmlformats.org/markup-compatibility/2006">
              <mc:Choice xmlns:v="urn:schemas-microsoft-com:vml" Requires="v">
                <p:oleObj spid="_x0000_s1026" name="Chart" r:id="rId3" imgW="8096250" imgH="3524250" progId="Excel.Chart.8">
                  <p:embed followColorScheme="full"/>
                </p:oleObj>
              </mc:Choice>
              <mc:Fallback>
                <p:oleObj name="Chart" r:id="rId3" imgW="8096250" imgH="3524250" progId="Excel.Chart.8">
                  <p:embed followColorScheme="full"/>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057400"/>
                        <a:ext cx="8610600" cy="4114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6388" name="Oval 4">
            <a:extLst>
              <a:ext uri="{FF2B5EF4-FFF2-40B4-BE49-F238E27FC236}">
                <a16:creationId xmlns:a16="http://schemas.microsoft.com/office/drawing/2014/main" id="{57E392E4-9FBD-4C1F-A286-AB99FD36DEBC}"/>
              </a:ext>
            </a:extLst>
          </p:cNvPr>
          <p:cNvSpPr>
            <a:spLocks noChangeArrowheads="1"/>
          </p:cNvSpPr>
          <p:nvPr/>
        </p:nvSpPr>
        <p:spPr bwMode="auto">
          <a:xfrm>
            <a:off x="7620000" y="4267200"/>
            <a:ext cx="1295400" cy="533400"/>
          </a:xfrm>
          <a:prstGeom prst="ellipse">
            <a:avLst/>
          </a:prstGeom>
          <a:solidFill>
            <a:schemeClr val="accent1">
              <a:alpha val="52156"/>
            </a:schemeClr>
          </a:solidFill>
          <a:ln w="9525">
            <a:solidFill>
              <a:schemeClr val="tx1"/>
            </a:solidFill>
            <a:round/>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4CB9431D-243B-42ED-8DB7-C6AE1640A1F1}"/>
              </a:ext>
            </a:extLst>
          </p:cNvPr>
          <p:cNvSpPr>
            <a:spLocks noGrp="1" noChangeArrowheads="1"/>
          </p:cNvSpPr>
          <p:nvPr>
            <p:ph type="title"/>
          </p:nvPr>
        </p:nvSpPr>
        <p:spPr/>
        <p:txBody>
          <a:bodyPr/>
          <a:lstStyle/>
          <a:p>
            <a:r>
              <a:rPr lang="en-US" altLang="en-US" sz="1800"/>
              <a:t>Expected Value of Perfect Information</a:t>
            </a:r>
          </a:p>
        </p:txBody>
      </p:sp>
      <p:sp>
        <p:nvSpPr>
          <p:cNvPr id="17411" name="Rectangle 3">
            <a:extLst>
              <a:ext uri="{FF2B5EF4-FFF2-40B4-BE49-F238E27FC236}">
                <a16:creationId xmlns:a16="http://schemas.microsoft.com/office/drawing/2014/main" id="{F5EE232F-067E-44A4-81C2-ADD63DF74BDE}"/>
              </a:ext>
            </a:extLst>
          </p:cNvPr>
          <p:cNvSpPr>
            <a:spLocks noGrp="1" noChangeArrowheads="1"/>
          </p:cNvSpPr>
          <p:nvPr>
            <p:ph type="body" idx="1"/>
          </p:nvPr>
        </p:nvSpPr>
        <p:spPr>
          <a:xfrm>
            <a:off x="762000" y="1143000"/>
            <a:ext cx="7772400" cy="4953000"/>
          </a:xfrm>
        </p:spPr>
        <p:txBody>
          <a:bodyPr/>
          <a:lstStyle/>
          <a:p>
            <a:r>
              <a:rPr lang="en-US" altLang="en-US"/>
              <a:t>EVPI measures how much better you could do on this decision if you could always know what state of nature would occur.</a:t>
            </a:r>
          </a:p>
          <a:p>
            <a:endParaRPr lang="en-US" altLang="en-US"/>
          </a:p>
          <a:p>
            <a:r>
              <a:rPr lang="en-US" altLang="en-US"/>
              <a:t>The </a:t>
            </a:r>
            <a:r>
              <a:rPr lang="en-US" altLang="en-US" b="1"/>
              <a:t>E</a:t>
            </a:r>
            <a:r>
              <a:rPr lang="en-US" altLang="en-US"/>
              <a:t>xpected </a:t>
            </a:r>
            <a:r>
              <a:rPr lang="en-US" altLang="en-US" b="1"/>
              <a:t>V</a:t>
            </a:r>
            <a:r>
              <a:rPr lang="en-US" altLang="en-US"/>
              <a:t>alue of </a:t>
            </a:r>
            <a:r>
              <a:rPr lang="en-US" altLang="en-US" b="1"/>
              <a:t>P</a:t>
            </a:r>
            <a:r>
              <a:rPr lang="en-US" altLang="en-US"/>
              <a:t>erfect </a:t>
            </a:r>
            <a:r>
              <a:rPr lang="en-US" altLang="en-US" b="1"/>
              <a:t>I</a:t>
            </a:r>
            <a:r>
              <a:rPr lang="en-US" altLang="en-US"/>
              <a:t>nformation (</a:t>
            </a:r>
            <a:r>
              <a:rPr lang="en-US" altLang="en-US" b="1"/>
              <a:t>EVPI) </a:t>
            </a:r>
            <a:r>
              <a:rPr lang="en-US" altLang="en-US"/>
              <a:t>provides an absolute upper limit on the value of additional information (ignoring the value of reduced risk). It measures the amount by which you could improve on your best EMV if you had perfect information. It is the difference between the </a:t>
            </a:r>
            <a:r>
              <a:rPr lang="en-US" altLang="en-US" b="1"/>
              <a:t>E</a:t>
            </a:r>
            <a:r>
              <a:rPr lang="en-US" altLang="en-US"/>
              <a:t>xpected </a:t>
            </a:r>
            <a:r>
              <a:rPr lang="en-US" altLang="en-US" b="1"/>
              <a:t>V</a:t>
            </a:r>
            <a:r>
              <a:rPr lang="en-US" altLang="en-US"/>
              <a:t>alue </a:t>
            </a:r>
            <a:r>
              <a:rPr lang="en-US" altLang="en-US" b="1"/>
              <a:t>U</a:t>
            </a:r>
            <a:r>
              <a:rPr lang="en-US" altLang="en-US"/>
              <a:t>nder </a:t>
            </a:r>
            <a:r>
              <a:rPr lang="en-US" altLang="en-US" b="1"/>
              <a:t>P</a:t>
            </a:r>
            <a:r>
              <a:rPr lang="en-US" altLang="en-US"/>
              <a:t>erfect </a:t>
            </a:r>
            <a:r>
              <a:rPr lang="en-US" altLang="en-US" b="1"/>
              <a:t>I</a:t>
            </a:r>
            <a:r>
              <a:rPr lang="en-US" altLang="en-US"/>
              <a:t>nformation (</a:t>
            </a:r>
            <a:r>
              <a:rPr lang="en-US" altLang="en-US" b="1"/>
              <a:t>EVUPI</a:t>
            </a:r>
            <a:r>
              <a:rPr lang="en-US" altLang="en-US"/>
              <a:t>) and the EMV of the best action (EVUII).</a:t>
            </a:r>
          </a:p>
          <a:p>
            <a:endParaRPr lang="en-US" altLang="en-US"/>
          </a:p>
          <a:p>
            <a:r>
              <a:rPr lang="en-US" altLang="en-US"/>
              <a:t>The Expected Value of Perfect Information measures how much better you could do on this decision, averaging over repeating the decision situation many times, if you could always know what State of Nature would occur, just in time to make the best decision for that State of Nature. Remember that it does </a:t>
            </a:r>
            <a:r>
              <a:rPr lang="en-US" altLang="en-US" b="1" i="1"/>
              <a:t>not </a:t>
            </a:r>
            <a:r>
              <a:rPr lang="en-US" altLang="en-US"/>
              <a:t>imply control of the States of Nature, just perfect prediction. Remember also that it is a long run average. It places an upper limit on the value of additional information.</a:t>
            </a:r>
          </a:p>
          <a:p>
            <a:endParaRPr lang="en-US"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C347FAD-D172-4E0C-B530-134E1E534212}"/>
              </a:ext>
            </a:extLst>
          </p:cNvPr>
          <p:cNvSpPr>
            <a:spLocks noGrp="1" noChangeArrowheads="1"/>
          </p:cNvSpPr>
          <p:nvPr>
            <p:ph type="title"/>
          </p:nvPr>
        </p:nvSpPr>
        <p:spPr/>
        <p:txBody>
          <a:bodyPr/>
          <a:lstStyle/>
          <a:p>
            <a:r>
              <a:rPr lang="en-US" altLang="en-US" sz="1800"/>
              <a:t>Expected Value of Perfect Information</a:t>
            </a:r>
          </a:p>
        </p:txBody>
      </p:sp>
      <p:sp>
        <p:nvSpPr>
          <p:cNvPr id="18435" name="Rectangle 3">
            <a:extLst>
              <a:ext uri="{FF2B5EF4-FFF2-40B4-BE49-F238E27FC236}">
                <a16:creationId xmlns:a16="http://schemas.microsoft.com/office/drawing/2014/main" id="{56B1B1B0-2EF2-41A6-A9C5-F537D99AD2CF}"/>
              </a:ext>
            </a:extLst>
          </p:cNvPr>
          <p:cNvSpPr>
            <a:spLocks noGrp="1" noChangeArrowheads="1"/>
          </p:cNvSpPr>
          <p:nvPr>
            <p:ph type="body" idx="1"/>
          </p:nvPr>
        </p:nvSpPr>
        <p:spPr>
          <a:xfrm>
            <a:off x="762000" y="1143000"/>
            <a:ext cx="7772400" cy="4953000"/>
          </a:xfrm>
        </p:spPr>
        <p:txBody>
          <a:bodyPr/>
          <a:lstStyle/>
          <a:p>
            <a:endParaRPr lang="en-US" altLang="en-US"/>
          </a:p>
          <a:p>
            <a:pPr lvl="1">
              <a:lnSpc>
                <a:spcPct val="110000"/>
              </a:lnSpc>
            </a:pPr>
            <a:r>
              <a:rPr lang="en-US" altLang="en-US" sz="1600"/>
              <a:t>EVUPI - Expected Value under perfect information</a:t>
            </a:r>
          </a:p>
          <a:p>
            <a:pPr lvl="2">
              <a:lnSpc>
                <a:spcPct val="90000"/>
              </a:lnSpc>
              <a:buFontTx/>
              <a:buNone/>
            </a:pPr>
            <a:r>
              <a:rPr lang="en-US" altLang="en-US" sz="1600" b="1">
                <a:latin typeface="Math A" pitchFamily="18" charset="2"/>
              </a:rPr>
              <a:t>S</a:t>
            </a:r>
            <a:r>
              <a:rPr lang="en-US" altLang="en-US" sz="1600" b="1"/>
              <a:t> P(S</a:t>
            </a:r>
            <a:r>
              <a:rPr lang="en-US" altLang="en-US" sz="1600" b="1" baseline="-25000"/>
              <a:t>i</a:t>
            </a:r>
            <a:r>
              <a:rPr lang="en-US" altLang="en-US" sz="1600" b="1"/>
              <a:t>) </a:t>
            </a:r>
            <a:r>
              <a:rPr lang="en-US" altLang="en-US" sz="1600">
                <a:latin typeface="Math B" pitchFamily="2" charset="2"/>
                <a:sym typeface="Symbol" panose="05050102010706020507" pitchFamily="18" charset="2"/>
              </a:rPr>
              <a:t></a:t>
            </a:r>
            <a:r>
              <a:rPr lang="en-US" altLang="en-US" sz="1600" b="1"/>
              <a:t> max(V</a:t>
            </a:r>
            <a:r>
              <a:rPr lang="en-US" altLang="en-US" sz="1600" b="1" baseline="-25000"/>
              <a:t>ij</a:t>
            </a:r>
            <a:r>
              <a:rPr lang="en-US" altLang="en-US" sz="1600" b="1"/>
              <a:t>)</a:t>
            </a:r>
          </a:p>
          <a:p>
            <a:pPr lvl="1">
              <a:lnSpc>
                <a:spcPct val="110000"/>
              </a:lnSpc>
            </a:pPr>
            <a:endParaRPr lang="en-US" altLang="en-US" sz="1600"/>
          </a:p>
          <a:p>
            <a:pPr lvl="1">
              <a:lnSpc>
                <a:spcPct val="110000"/>
              </a:lnSpc>
            </a:pPr>
            <a:r>
              <a:rPr lang="en-US" altLang="en-US" sz="1600"/>
              <a:t>EVUII – EMV of the best action</a:t>
            </a:r>
          </a:p>
          <a:p>
            <a:pPr lvl="2">
              <a:lnSpc>
                <a:spcPct val="90000"/>
              </a:lnSpc>
              <a:buFontTx/>
              <a:buNone/>
            </a:pPr>
            <a:r>
              <a:rPr lang="en-US" altLang="en-US" sz="1600" b="1"/>
              <a:t>max(EMV</a:t>
            </a:r>
            <a:r>
              <a:rPr lang="en-US" altLang="en-US" sz="1600" b="1" baseline="-25000"/>
              <a:t>j</a:t>
            </a:r>
            <a:r>
              <a:rPr lang="en-US" altLang="en-US" sz="1600" b="1"/>
              <a:t>)</a:t>
            </a:r>
            <a:endParaRPr lang="en-US" altLang="en-US" sz="1600" b="1" baseline="-25000"/>
          </a:p>
          <a:p>
            <a:pPr lvl="1">
              <a:lnSpc>
                <a:spcPct val="110000"/>
              </a:lnSpc>
            </a:pPr>
            <a:endParaRPr lang="en-US" altLang="en-US" sz="1600"/>
          </a:p>
          <a:p>
            <a:pPr lvl="1">
              <a:lnSpc>
                <a:spcPct val="110000"/>
              </a:lnSpc>
            </a:pPr>
            <a:r>
              <a:rPr lang="en-US" altLang="en-US" sz="1600"/>
              <a:t>EVPI  =  EVUPI - EVUII</a:t>
            </a:r>
          </a:p>
          <a:p>
            <a:endParaRPr lang="en-US"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D5654707-1A03-480F-A2B8-55CDF36641A2}"/>
              </a:ext>
            </a:extLst>
          </p:cNvPr>
          <p:cNvSpPr>
            <a:spLocks noGrp="1" noChangeArrowheads="1"/>
          </p:cNvSpPr>
          <p:nvPr>
            <p:ph type="title"/>
          </p:nvPr>
        </p:nvSpPr>
        <p:spPr/>
        <p:txBody>
          <a:bodyPr/>
          <a:lstStyle/>
          <a:p>
            <a:r>
              <a:rPr lang="en-US" altLang="en-US" sz="1800"/>
              <a:t>Expected Value of Perfect Information</a:t>
            </a:r>
          </a:p>
        </p:txBody>
      </p:sp>
      <p:graphicFrame>
        <p:nvGraphicFramePr>
          <p:cNvPr id="19459" name="Object 3">
            <a:extLst>
              <a:ext uri="{FF2B5EF4-FFF2-40B4-BE49-F238E27FC236}">
                <a16:creationId xmlns:a16="http://schemas.microsoft.com/office/drawing/2014/main" id="{7AEF939B-0814-4CFE-BBBB-DD919822E708}"/>
              </a:ext>
            </a:extLst>
          </p:cNvPr>
          <p:cNvGraphicFramePr>
            <a:graphicFrameLocks noChangeAspect="1"/>
          </p:cNvGraphicFramePr>
          <p:nvPr/>
        </p:nvGraphicFramePr>
        <p:xfrm>
          <a:off x="533400" y="1295400"/>
          <a:ext cx="8205788" cy="4267200"/>
        </p:xfrm>
        <a:graphic>
          <a:graphicData uri="http://schemas.openxmlformats.org/presentationml/2006/ole">
            <mc:AlternateContent xmlns:mc="http://schemas.openxmlformats.org/markup-compatibility/2006">
              <mc:Choice xmlns:v="urn:schemas-microsoft-com:vml" Requires="v">
                <p:oleObj spid="_x0000_s2050" name="Chart" r:id="rId3" imgW="8086725" imgH="3876675" progId="Excel.Chart.8">
                  <p:embed followColorScheme="full"/>
                </p:oleObj>
              </mc:Choice>
              <mc:Fallback>
                <p:oleObj name="Chart" r:id="rId3" imgW="8086725" imgH="3876675" progId="Excel.Chart.8">
                  <p:embed followColorScheme="full"/>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8205788" cy="426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19460" name="Oval 4">
            <a:extLst>
              <a:ext uri="{FF2B5EF4-FFF2-40B4-BE49-F238E27FC236}">
                <a16:creationId xmlns:a16="http://schemas.microsoft.com/office/drawing/2014/main" id="{680E6B9B-1708-40E9-BFFE-61B57CB88AFC}"/>
              </a:ext>
            </a:extLst>
          </p:cNvPr>
          <p:cNvSpPr>
            <a:spLocks noChangeArrowheads="1"/>
          </p:cNvSpPr>
          <p:nvPr/>
        </p:nvSpPr>
        <p:spPr bwMode="auto">
          <a:xfrm>
            <a:off x="7467600" y="3276600"/>
            <a:ext cx="1295400" cy="457200"/>
          </a:xfrm>
          <a:prstGeom prst="ellipse">
            <a:avLst/>
          </a:prstGeom>
          <a:solidFill>
            <a:schemeClr val="accent1">
              <a:alpha val="50980"/>
            </a:schemeClr>
          </a:solidFill>
          <a:ln w="9525">
            <a:solidFill>
              <a:schemeClr val="tx1"/>
            </a:solidFill>
            <a:round/>
            <a:headEnd/>
            <a:tailEnd/>
          </a:ln>
        </p:spPr>
        <p:txBody>
          <a:bodyPr wrap="none" anchor="ctr"/>
          <a:lstStyle>
            <a:lvl1pPr>
              <a:spcBef>
                <a:spcPct val="20000"/>
              </a:spcBef>
              <a:buChar char="•"/>
              <a:defRPr sz="1600">
                <a:solidFill>
                  <a:schemeClr val="tx1"/>
                </a:solidFill>
                <a:latin typeface="Arial" panose="020B0604020202020204" pitchFamily="34" charset="0"/>
              </a:defRPr>
            </a:lvl1pPr>
            <a:lvl2pPr marL="742950" indent="-285750">
              <a:spcBef>
                <a:spcPct val="20000"/>
              </a:spcBef>
              <a:buChar char="–"/>
              <a:defRPr sz="1400">
                <a:solidFill>
                  <a:schemeClr val="tx1"/>
                </a:solidFill>
                <a:latin typeface="Arial" panose="020B0604020202020204" pitchFamily="34" charset="0"/>
              </a:defRPr>
            </a:lvl2pPr>
            <a:lvl3pPr marL="1143000" indent="-228600">
              <a:spcBef>
                <a:spcPct val="20000"/>
              </a:spcBef>
              <a:buChar char="•"/>
              <a:defRPr sz="1200">
                <a:solidFill>
                  <a:schemeClr val="tx1"/>
                </a:solidFill>
                <a:latin typeface="Arial" panose="020B0604020202020204" pitchFamily="34" charset="0"/>
              </a:defRPr>
            </a:lvl3pPr>
            <a:lvl4pPr marL="1600200" indent="-228600">
              <a:spcBef>
                <a:spcPct val="20000"/>
              </a:spcBef>
              <a:buChar char="–"/>
              <a:defRPr sz="1200">
                <a:solidFill>
                  <a:schemeClr val="tx1"/>
                </a:solidFill>
                <a:latin typeface="Arial" panose="020B0604020202020204" pitchFamily="34" charset="0"/>
              </a:defRPr>
            </a:lvl4pPr>
            <a:lvl5pPr marL="2057400" indent="-228600">
              <a:spcBef>
                <a:spcPct val="20000"/>
              </a:spcBef>
              <a:buChar char="•"/>
              <a:defRPr sz="12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2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2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2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200">
                <a:solidFill>
                  <a:schemeClr val="tx1"/>
                </a:solidFill>
                <a:latin typeface="Arial" panose="020B0604020202020204" pitchFamily="34" charset="0"/>
              </a:defRPr>
            </a:lvl9pPr>
          </a:lstStyle>
          <a:p>
            <a:pPr algn="ctr">
              <a:spcBef>
                <a:spcPct val="0"/>
              </a:spcBef>
              <a:buFontTx/>
              <a:buNone/>
            </a:pPr>
            <a:endParaRPr lang="en-US" altLang="en-US"/>
          </a:p>
        </p:txBody>
      </p:sp>
    </p:spTree>
  </p:cSld>
  <p:clrMapOvr>
    <a:masterClrMapping/>
  </p:clrMapOvr>
</p:sld>
</file>

<file path=ppt/theme/theme1.xml><?xml version="1.0" encoding="utf-8"?>
<a:theme xmlns:a="http://schemas.openxmlformats.org/drawingml/2006/main" name="Default 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12700" cap="flat" cmpd="sng" algn="ctr">
          <a:solidFill>
            <a:srgbClr val="000000"/>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11757</TotalTime>
  <Words>1112</Words>
  <Application>Microsoft Office PowerPoint</Application>
  <PresentationFormat>On-screen Show (4:3)</PresentationFormat>
  <Paragraphs>134</Paragraphs>
  <Slides>19</Slides>
  <Notes>12</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6" baseType="lpstr">
      <vt:lpstr>Arial</vt:lpstr>
      <vt:lpstr>Arial Narrow</vt:lpstr>
      <vt:lpstr>Math A</vt:lpstr>
      <vt:lpstr>Math B</vt:lpstr>
      <vt:lpstr>Wingdings</vt:lpstr>
      <vt:lpstr>Default Design</vt:lpstr>
      <vt:lpstr>Chart</vt:lpstr>
      <vt:lpstr>MGT 4140  Business Modeling   Decision Analysis  Jan 31, 2022</vt:lpstr>
      <vt:lpstr>Agenda</vt:lpstr>
      <vt:lpstr> Decision Analysis  </vt:lpstr>
      <vt:lpstr>Decision Making Under Risk</vt:lpstr>
      <vt:lpstr>Decision Making Under Risk</vt:lpstr>
      <vt:lpstr>Expected Return</vt:lpstr>
      <vt:lpstr>Expected Value of Perfect Information</vt:lpstr>
      <vt:lpstr>Expected Value of Perfect Information</vt:lpstr>
      <vt:lpstr>Expected Value of Perfect Information</vt:lpstr>
      <vt:lpstr>Expected Value of Sample Information</vt:lpstr>
      <vt:lpstr>Agenda</vt:lpstr>
      <vt:lpstr>What kinds of problems?</vt:lpstr>
      <vt:lpstr>Basic Terms</vt:lpstr>
      <vt:lpstr>Example Problem 1 -  Expected Value &amp; Decision Tree</vt:lpstr>
      <vt:lpstr>Expected Value</vt:lpstr>
      <vt:lpstr>Decision Tree</vt:lpstr>
      <vt:lpstr>Example Problem 2 - Sequential Decisions</vt:lpstr>
      <vt:lpstr>Example Problem 2 - Sequential Decisions (Ans)  Open MGT4140_03Joint_Probabilities_Table.xlsx</vt:lpstr>
      <vt:lpstr>Example Problem 2 - Sequential Decisions (Ans)  Open MGT4140_03Joint_Probabilities_Table.xlsx</vt:lpstr>
    </vt:vector>
  </TitlesOfParts>
  <Company>Holiday Hospitality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 Brand Plan FY 2000</dc:title>
  <dc:creator>BHR End-User</dc:creator>
  <cp:lastModifiedBy>Steve Wong</cp:lastModifiedBy>
  <cp:revision>297</cp:revision>
  <cp:lastPrinted>2001-07-26T14:32:14Z</cp:lastPrinted>
  <dcterms:created xsi:type="dcterms:W3CDTF">2000-07-14T01:17:56Z</dcterms:created>
  <dcterms:modified xsi:type="dcterms:W3CDTF">2021-12-22T03:02:55Z</dcterms:modified>
</cp:coreProperties>
</file>