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1360" r:id="rId2"/>
    <p:sldId id="1440" r:id="rId3"/>
    <p:sldId id="1454" r:id="rId4"/>
    <p:sldId id="1450" r:id="rId5"/>
    <p:sldId id="1459" r:id="rId6"/>
    <p:sldId id="1455" r:id="rId7"/>
    <p:sldId id="1425" r:id="rId8"/>
    <p:sldId id="1456" r:id="rId9"/>
    <p:sldId id="1457" r:id="rId10"/>
    <p:sldId id="1451" r:id="rId11"/>
    <p:sldId id="1458" r:id="rId12"/>
  </p:sldIdLst>
  <p:sldSz cx="9144000" cy="6858000" type="screen4x3"/>
  <p:notesSz cx="6980238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23">
          <p15:clr>
            <a:srgbClr val="A4A3A4"/>
          </p15:clr>
        </p15:guide>
        <p15:guide id="2" pos="22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19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00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812" y="60"/>
      </p:cViewPr>
      <p:guideLst>
        <p:guide orient="horz" pos="2923"/>
        <p:guide pos="22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2904" y="72"/>
      </p:cViewPr>
      <p:guideLst>
        <p:guide orient="horz" pos="2909"/>
        <p:guide pos="219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1CB4BDE-2204-4B11-967F-0CC213B8492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384675"/>
            <a:ext cx="5118100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0" tIns="47625" rIns="95250" bIns="47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7437EC1-C5CD-4654-B8A5-8BC440E733D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700088"/>
            <a:ext cx="4598988" cy="34496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65138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31863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97000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62138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7026EF4-18C1-4EFE-8644-E3DCC1CB3E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C991916-E970-4BC3-B314-74A126A549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6AC94B7-D3B0-4A2C-8880-671AA11373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8E98BDF-1AF1-456E-B0B1-B44093A9E7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4682166A-7E39-4ADC-8D39-87BD9F4BC3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894FCD14-C710-45F5-96FA-C514404F0A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8FD2056-518A-4C4B-93C8-62648AEDE2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EFA59D8-F38E-4CB3-A86B-554A418092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98A09B0-506F-4CC6-B60B-C46DF907F3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7C4B4113-FBC8-4C95-9A4C-4386FFD859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71759C1-CDB7-4557-9295-4AB5085904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8F6EC07-497E-4CB2-96D5-63167B930B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BAC152A-4C54-42A8-98C5-D9F7900B84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78F2896-85F8-40ED-B19C-343895424F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8E7244E-1E34-4FC3-B51E-2E0042CDB2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ED668DA-E5DC-473C-B307-2FFAD54E0D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427F5D6-64EB-4FEE-A2F6-5AACCE8FDA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43BA559-E976-4435-A5D6-05CE2665B2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986716F-28B5-4A4F-A0A2-B25CDDAC3E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8AB66A5-2914-4D2A-8CBD-0FCF9DA388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C3CE2FA-E8AF-4E30-9CC6-35F49A3F54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5EDBF219-76E7-453D-BC18-D016B9CF17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08411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4321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228600"/>
            <a:ext cx="19431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28600"/>
            <a:ext cx="56769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361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6271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515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2954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2954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6187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2617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17522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433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8475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0391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DC708C4-359B-4E7A-9CCD-579D3D9110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228600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23A4427-1B53-4644-9DA8-21530DC5E7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295400"/>
            <a:ext cx="7772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D8397D1-CFD3-44B3-882F-225769BB5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6196013"/>
            <a:ext cx="3489325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dirty="0"/>
              <a:t>MGT4140_02.pptx/Jan 24, 2022/Page </a:t>
            </a:r>
            <a:fld id="{F5591DAF-E84F-4A58-A207-FEB40B85C59B}" type="slidenum">
              <a:rPr lang="en-US" altLang="en-US" sz="1000"/>
              <a:pPr algn="r"/>
              <a:t>‹#›</a:t>
            </a:fld>
            <a:endParaRPr lang="en-US" altLang="en-US" sz="1000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21ACF2E-5E4D-4D59-B2E8-C681A0D7A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6196013"/>
            <a:ext cx="3506788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1200" b="1"/>
              <a:t>Georgia State University - Confidential</a:t>
            </a:r>
          </a:p>
        </p:txBody>
      </p:sp>
      <p:sp>
        <p:nvSpPr>
          <p:cNvPr id="1030" name="Line 6">
            <a:extLst>
              <a:ext uri="{FF2B5EF4-FFF2-40B4-BE49-F238E27FC236}">
                <a16:creationId xmlns:a16="http://schemas.microsoft.com/office/drawing/2014/main" id="{FDF5435D-83C3-4578-B8CC-89EBBEFB95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1713" y="1143000"/>
            <a:ext cx="75199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2238A2E2-0B03-4224-9357-72D0B32D885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1713" y="6172200"/>
            <a:ext cx="75199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516671A-8466-43BB-8371-67A26F12BD8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2743200"/>
            <a:ext cx="7772400" cy="2057400"/>
          </a:xfrm>
          <a:noFill/>
        </p:spPr>
        <p:txBody>
          <a:bodyPr/>
          <a:lstStyle/>
          <a:p>
            <a:pPr algn="ctr"/>
            <a:r>
              <a:rPr lang="en-US" altLang="en-US" sz="1800" dirty="0"/>
              <a:t>MGT 4140</a:t>
            </a:r>
            <a:br>
              <a:rPr lang="en-US" altLang="en-US" sz="1800" dirty="0"/>
            </a:br>
            <a:br>
              <a:rPr lang="en-US" altLang="en-US" sz="1800" dirty="0"/>
            </a:br>
            <a:r>
              <a:rPr lang="en-US" altLang="en-US" sz="1800" dirty="0"/>
              <a:t>Business Modeling</a:t>
            </a:r>
            <a:br>
              <a:rPr lang="en-US" altLang="en-US" sz="1800" dirty="0"/>
            </a:br>
            <a:br>
              <a:rPr lang="en-US" altLang="en-US" sz="1800" dirty="0"/>
            </a:br>
            <a:r>
              <a:rPr lang="en-US" altLang="en-US" sz="1800" dirty="0"/>
              <a:t>Breakeven, Crossover &amp; Profit Models</a:t>
            </a:r>
            <a:br>
              <a:rPr lang="en-US" altLang="en-US" sz="1800" dirty="0"/>
            </a:br>
            <a:br>
              <a:rPr lang="en-US" altLang="en-US" sz="1800" dirty="0"/>
            </a:br>
            <a:r>
              <a:rPr lang="en-US" altLang="en-US" sz="1600" dirty="0"/>
              <a:t>Jan 24, 2022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9AAD32B-325B-452B-A6BA-6D4E88FC0E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>
                <a:solidFill>
                  <a:schemeClr val="tx1"/>
                </a:solidFill>
              </a:rPr>
              <a:t>Pricing Models Slope</a:t>
            </a:r>
          </a:p>
        </p:txBody>
      </p:sp>
      <p:sp>
        <p:nvSpPr>
          <p:cNvPr id="21507" name="Text Box 3">
            <a:extLst>
              <a:ext uri="{FF2B5EF4-FFF2-40B4-BE49-F238E27FC236}">
                <a16:creationId xmlns:a16="http://schemas.microsoft.com/office/drawing/2014/main" id="{0098CE88-F726-447E-9FDD-9A5DF1C5CE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143000"/>
            <a:ext cx="7467600" cy="417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Maximum profit is where the slope is zero.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Slope can be calculated by taking the derivative of the profit equation.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Slope = -6P+230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Set the slope equation equal to zero and solve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Max profit is $38.33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lvl="1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</a:pPr>
            <a:endParaRPr lang="en-US" altLang="en-US" sz="1600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4C0EF69D-D73F-41FD-94B5-568FC4052D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>
                <a:solidFill>
                  <a:schemeClr val="tx1"/>
                </a:solidFill>
              </a:rPr>
              <a:t>Pricing Models Demand</a:t>
            </a:r>
          </a:p>
        </p:txBody>
      </p:sp>
      <p:sp>
        <p:nvSpPr>
          <p:cNvPr id="23555" name="Text Box 3">
            <a:extLst>
              <a:ext uri="{FF2B5EF4-FFF2-40B4-BE49-F238E27FC236}">
                <a16:creationId xmlns:a16="http://schemas.microsoft.com/office/drawing/2014/main" id="{06D803CE-E76B-407B-95AF-3C90A94BB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143000"/>
            <a:ext cx="7467600" cy="398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To determine demand, plug the max profit price into the demand function…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Demand = 200 – 3P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Demand = 200 -115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Demand = 85 rooms</a:t>
            </a:r>
          </a:p>
          <a:p>
            <a:pPr eaLnBrk="1" hangingPunct="1"/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lvl="1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</a:pPr>
            <a:endParaRPr lang="en-US" altLang="en-US" sz="1600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47B2287-3195-4D9C-8E1A-676429B9E9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Agenda</a:t>
            </a:r>
          </a:p>
        </p:txBody>
      </p:sp>
      <p:grpSp>
        <p:nvGrpSpPr>
          <p:cNvPr id="5123" name="Group 3">
            <a:extLst>
              <a:ext uri="{FF2B5EF4-FFF2-40B4-BE49-F238E27FC236}">
                <a16:creationId xmlns:a16="http://schemas.microsoft.com/office/drawing/2014/main" id="{E0FE7147-1332-4651-989B-4C1C0AB9EC82}"/>
              </a:ext>
            </a:extLst>
          </p:cNvPr>
          <p:cNvGrpSpPr>
            <a:grpSpLocks/>
          </p:cNvGrpSpPr>
          <p:nvPr/>
        </p:nvGrpSpPr>
        <p:grpSpPr bwMode="auto">
          <a:xfrm>
            <a:off x="3902075" y="2133600"/>
            <a:ext cx="1855788" cy="1676400"/>
            <a:chOff x="1978" y="1344"/>
            <a:chExt cx="1169" cy="1056"/>
          </a:xfrm>
        </p:grpSpPr>
        <p:sp>
          <p:nvSpPr>
            <p:cNvPr id="5142" name="Line 4">
              <a:extLst>
                <a:ext uri="{FF2B5EF4-FFF2-40B4-BE49-F238E27FC236}">
                  <a16:creationId xmlns:a16="http://schemas.microsoft.com/office/drawing/2014/main" id="{8C5183BE-CA69-4BA4-9257-1A0227EE28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91" y="1375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Line 5">
              <a:extLst>
                <a:ext uri="{FF2B5EF4-FFF2-40B4-BE49-F238E27FC236}">
                  <a16:creationId xmlns:a16="http://schemas.microsoft.com/office/drawing/2014/main" id="{65347A3B-5CB0-4451-94B4-2E56B6E779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3" y="1933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4" name="Line 6">
              <a:extLst>
                <a:ext uri="{FF2B5EF4-FFF2-40B4-BE49-F238E27FC236}">
                  <a16:creationId xmlns:a16="http://schemas.microsoft.com/office/drawing/2014/main" id="{BD0A776A-57EF-479E-A829-151E9E32EB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1344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5" name="Line 7">
              <a:extLst>
                <a:ext uri="{FF2B5EF4-FFF2-40B4-BE49-F238E27FC236}">
                  <a16:creationId xmlns:a16="http://schemas.microsoft.com/office/drawing/2014/main" id="{053BEDF4-1A4A-403B-83EE-D266945D7A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2400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Line 8">
              <a:extLst>
                <a:ext uri="{FF2B5EF4-FFF2-40B4-BE49-F238E27FC236}">
                  <a16:creationId xmlns:a16="http://schemas.microsoft.com/office/drawing/2014/main" id="{4ADFC720-7295-4EE8-A078-08AEFF9D20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78" y="1375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Line 9">
              <a:extLst>
                <a:ext uri="{FF2B5EF4-FFF2-40B4-BE49-F238E27FC236}">
                  <a16:creationId xmlns:a16="http://schemas.microsoft.com/office/drawing/2014/main" id="{39FA8453-2313-41BA-A484-29FEEEBF30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1933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4" name="Rectangle 10">
            <a:extLst>
              <a:ext uri="{FF2B5EF4-FFF2-40B4-BE49-F238E27FC236}">
                <a16:creationId xmlns:a16="http://schemas.microsoft.com/office/drawing/2014/main" id="{E0F1869C-E385-4BE5-8BD3-3B4F8A270A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1336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marL="169863" indent="-169863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/>
              <a:t>Crossover</a:t>
            </a:r>
          </a:p>
        </p:txBody>
      </p:sp>
      <p:sp>
        <p:nvSpPr>
          <p:cNvPr id="5125" name="Rectangle 11">
            <a:extLst>
              <a:ext uri="{FF2B5EF4-FFF2-40B4-BE49-F238E27FC236}">
                <a16:creationId xmlns:a16="http://schemas.microsoft.com/office/drawing/2014/main" id="{E334FCDF-AB61-4801-BD65-60C977D845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1336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marL="169863" indent="-169863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/>
              <a:t>Pricing Model</a:t>
            </a:r>
          </a:p>
        </p:txBody>
      </p:sp>
      <p:grpSp>
        <p:nvGrpSpPr>
          <p:cNvPr id="5126" name="Group 12">
            <a:extLst>
              <a:ext uri="{FF2B5EF4-FFF2-40B4-BE49-F238E27FC236}">
                <a16:creationId xmlns:a16="http://schemas.microsoft.com/office/drawing/2014/main" id="{6284AD84-8D36-4489-B5EC-22CA47B2D94A}"/>
              </a:ext>
            </a:extLst>
          </p:cNvPr>
          <p:cNvGrpSpPr>
            <a:grpSpLocks/>
          </p:cNvGrpSpPr>
          <p:nvPr/>
        </p:nvGrpSpPr>
        <p:grpSpPr bwMode="auto">
          <a:xfrm>
            <a:off x="5535613" y="2133600"/>
            <a:ext cx="1855787" cy="1676400"/>
            <a:chOff x="3007" y="1344"/>
            <a:chExt cx="1169" cy="1056"/>
          </a:xfrm>
        </p:grpSpPr>
        <p:sp>
          <p:nvSpPr>
            <p:cNvPr id="5136" name="Line 13">
              <a:extLst>
                <a:ext uri="{FF2B5EF4-FFF2-40B4-BE49-F238E27FC236}">
                  <a16:creationId xmlns:a16="http://schemas.microsoft.com/office/drawing/2014/main" id="{C30BDD02-DA68-4294-8A4A-B4F7B5096F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20" y="1375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Line 14">
              <a:extLst>
                <a:ext uri="{FF2B5EF4-FFF2-40B4-BE49-F238E27FC236}">
                  <a16:creationId xmlns:a16="http://schemas.microsoft.com/office/drawing/2014/main" id="{A46C2A7C-4ECC-47D9-9B4A-98547363FF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52" y="1933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Line 15">
              <a:extLst>
                <a:ext uri="{FF2B5EF4-FFF2-40B4-BE49-F238E27FC236}">
                  <a16:creationId xmlns:a16="http://schemas.microsoft.com/office/drawing/2014/main" id="{03EF3AF1-7E87-494F-B75D-A5DA4D2906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0" y="1344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Line 16">
              <a:extLst>
                <a:ext uri="{FF2B5EF4-FFF2-40B4-BE49-F238E27FC236}">
                  <a16:creationId xmlns:a16="http://schemas.microsoft.com/office/drawing/2014/main" id="{BE94468D-3BA3-4368-823F-B57E2378FC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0" y="2400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Line 17">
              <a:extLst>
                <a:ext uri="{FF2B5EF4-FFF2-40B4-BE49-F238E27FC236}">
                  <a16:creationId xmlns:a16="http://schemas.microsoft.com/office/drawing/2014/main" id="{7C1279D0-E618-4624-AB8C-64339AAD72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07" y="1375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Line 18">
              <a:extLst>
                <a:ext uri="{FF2B5EF4-FFF2-40B4-BE49-F238E27FC236}">
                  <a16:creationId xmlns:a16="http://schemas.microsoft.com/office/drawing/2014/main" id="{3C28FDE5-8B48-4100-B464-4D69130CF2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0" y="1933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7" name="Group 19">
            <a:extLst>
              <a:ext uri="{FF2B5EF4-FFF2-40B4-BE49-F238E27FC236}">
                <a16:creationId xmlns:a16="http://schemas.microsoft.com/office/drawing/2014/main" id="{ED198155-E69A-4308-9D2F-4B5196BBF2A5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2133600"/>
            <a:ext cx="1909763" cy="1676400"/>
            <a:chOff x="960" y="1344"/>
            <a:chExt cx="1203" cy="1056"/>
          </a:xfrm>
        </p:grpSpPr>
        <p:sp>
          <p:nvSpPr>
            <p:cNvPr id="5129" name="Rectangle 20">
              <a:extLst>
                <a:ext uri="{FF2B5EF4-FFF2-40B4-BE49-F238E27FC236}">
                  <a16:creationId xmlns:a16="http://schemas.microsoft.com/office/drawing/2014/main" id="{615D8A1A-B4A2-41CC-8ABD-9D4420A2F6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344"/>
              <a:ext cx="864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 anchor="ctr"/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/>
                <a:t>Breakeven</a:t>
              </a:r>
            </a:p>
          </p:txBody>
        </p:sp>
        <p:grpSp>
          <p:nvGrpSpPr>
            <p:cNvPr id="5130" name="Group 21">
              <a:extLst>
                <a:ext uri="{FF2B5EF4-FFF2-40B4-BE49-F238E27FC236}">
                  <a16:creationId xmlns:a16="http://schemas.microsoft.com/office/drawing/2014/main" id="{3C334F0B-EC57-47AD-80ED-9B0C1648AD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1344"/>
              <a:ext cx="1203" cy="1056"/>
              <a:chOff x="960" y="1344"/>
              <a:chExt cx="1203" cy="1056"/>
            </a:xfrm>
          </p:grpSpPr>
          <p:sp>
            <p:nvSpPr>
              <p:cNvPr id="5131" name="Line 22">
                <a:extLst>
                  <a:ext uri="{FF2B5EF4-FFF2-40B4-BE49-F238E27FC236}">
                    <a16:creationId xmlns:a16="http://schemas.microsoft.com/office/drawing/2014/main" id="{483AA3CF-EDE7-4744-A2FD-3B9F36ADB5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007" y="1375"/>
                <a:ext cx="123" cy="46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2" name="Line 23">
                <a:extLst>
                  <a:ext uri="{FF2B5EF4-FFF2-40B4-BE49-F238E27FC236}">
                    <a16:creationId xmlns:a16="http://schemas.microsoft.com/office/drawing/2014/main" id="{0DC165A4-B3F3-4915-9664-6A6F27A485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39" y="1933"/>
                <a:ext cx="124" cy="46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3" name="Line 24">
                <a:extLst>
                  <a:ext uri="{FF2B5EF4-FFF2-40B4-BE49-F238E27FC236}">
                    <a16:creationId xmlns:a16="http://schemas.microsoft.com/office/drawing/2014/main" id="{9C09E247-4151-4D3A-8D47-2ED8391BDF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26" y="1344"/>
                <a:ext cx="94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4" name="Line 25">
                <a:extLst>
                  <a:ext uri="{FF2B5EF4-FFF2-40B4-BE49-F238E27FC236}">
                    <a16:creationId xmlns:a16="http://schemas.microsoft.com/office/drawing/2014/main" id="{900DA1D7-EB0B-4C3D-8940-D10A22FF5E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1405"/>
                <a:ext cx="0" cy="99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5" name="Line 26">
                <a:extLst>
                  <a:ext uri="{FF2B5EF4-FFF2-40B4-BE49-F238E27FC236}">
                    <a16:creationId xmlns:a16="http://schemas.microsoft.com/office/drawing/2014/main" id="{5C7B1051-9CA6-4CC3-9085-41B4541F78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26" y="2400"/>
                <a:ext cx="94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28" name="Rectangle 27">
            <a:extLst>
              <a:ext uri="{FF2B5EF4-FFF2-40B4-BE49-F238E27FC236}">
                <a16:creationId xmlns:a16="http://schemas.microsoft.com/office/drawing/2014/main" id="{6AC2B6CB-C24D-4D6C-BCBE-396610A5C5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114800"/>
            <a:ext cx="4130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marL="234950" indent="-23495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836B79C-5335-4CF1-9937-63977E9257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>
                <a:solidFill>
                  <a:schemeClr val="tx1"/>
                </a:solidFill>
              </a:rPr>
              <a:t>Breakeven</a:t>
            </a:r>
          </a:p>
        </p:txBody>
      </p:sp>
      <p:sp>
        <p:nvSpPr>
          <p:cNvPr id="7171" name="Text Box 3">
            <a:extLst>
              <a:ext uri="{FF2B5EF4-FFF2-40B4-BE49-F238E27FC236}">
                <a16:creationId xmlns:a16="http://schemas.microsoft.com/office/drawing/2014/main" id="{1A65EE6D-1790-462B-A69D-539CF1D854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143000"/>
            <a:ext cx="7467600" cy="444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b="1">
              <a:solidFill>
                <a:schemeClr val="bg2"/>
              </a:solidFill>
            </a:endParaRPr>
          </a:p>
          <a:p>
            <a:pPr>
              <a:spcBef>
                <a:spcPct val="0"/>
              </a:spcBef>
            </a:pPr>
            <a:r>
              <a:rPr lang="en-US" altLang="en-US"/>
              <a:t>Sales – Costs = Profit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B/E is the point at which you are not making or losing $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Must Account for Fixed and Variable costs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Example:</a:t>
            </a:r>
          </a:p>
          <a:p>
            <a:pPr lvl="4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lvl="4">
              <a:spcBef>
                <a:spcPct val="0"/>
              </a:spcBef>
              <a:buFontTx/>
              <a:buNone/>
            </a:pPr>
            <a:r>
              <a:rPr lang="en-US" altLang="en-US" sz="1600"/>
              <a:t>Suppose we own a hotel, and our rooms rent for $50 per night.  Our total fixed costs are $1,000 and out Variable costs are $10 per room.  What is the break-even?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lvl="1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</a:pPr>
            <a:endParaRPr lang="en-US" altLang="en-US" sz="1600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0864FDC-D0E9-440E-8D26-2ACE0901B8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>
                <a:solidFill>
                  <a:schemeClr val="tx1"/>
                </a:solidFill>
              </a:rPr>
              <a:t>Breakeven</a:t>
            </a:r>
          </a:p>
        </p:txBody>
      </p:sp>
      <p:sp>
        <p:nvSpPr>
          <p:cNvPr id="9219" name="Text Box 3">
            <a:extLst>
              <a:ext uri="{FF2B5EF4-FFF2-40B4-BE49-F238E27FC236}">
                <a16:creationId xmlns:a16="http://schemas.microsoft.com/office/drawing/2014/main" id="{E4EFCBD0-538E-4215-A401-50FE8112C0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143000"/>
            <a:ext cx="7467600" cy="395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b="1">
              <a:solidFill>
                <a:schemeClr val="bg2"/>
              </a:solidFill>
            </a:endParaRPr>
          </a:p>
          <a:p>
            <a:pPr>
              <a:spcBef>
                <a:spcPct val="0"/>
              </a:spcBef>
            </a:pPr>
            <a:r>
              <a:rPr lang="en-US" altLang="en-US"/>
              <a:t>Define the random variable X. 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Express Total Revenue, Fixed cost, Variable cost, Total cost, and Profit in terms of X. 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Calculate Breakeven point. 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Draw two graphs - one of Revenue and Total Cost against the number of rooms, the other of profit against the number of rooms.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lvl="1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</a:pPr>
            <a:endParaRPr lang="en-US" altLang="en-US" sz="1600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B0FF48D-7E65-45B7-81DF-D7134E4E3E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Agenda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F469977-B2EE-43CC-A111-07AE1DCE3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495800"/>
            <a:ext cx="413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marL="234950" indent="-23495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/>
          </a:p>
        </p:txBody>
      </p:sp>
      <p:grpSp>
        <p:nvGrpSpPr>
          <p:cNvPr id="11268" name="Group 4">
            <a:extLst>
              <a:ext uri="{FF2B5EF4-FFF2-40B4-BE49-F238E27FC236}">
                <a16:creationId xmlns:a16="http://schemas.microsoft.com/office/drawing/2014/main" id="{458C4C22-6056-419F-A2A7-E1E8675AC4F0}"/>
              </a:ext>
            </a:extLst>
          </p:cNvPr>
          <p:cNvGrpSpPr>
            <a:grpSpLocks/>
          </p:cNvGrpSpPr>
          <p:nvPr/>
        </p:nvGrpSpPr>
        <p:grpSpPr bwMode="auto">
          <a:xfrm>
            <a:off x="3978275" y="2286000"/>
            <a:ext cx="1855788" cy="1676400"/>
            <a:chOff x="1978" y="1344"/>
            <a:chExt cx="1169" cy="1056"/>
          </a:xfrm>
        </p:grpSpPr>
        <p:sp>
          <p:nvSpPr>
            <p:cNvPr id="11288" name="Line 5">
              <a:extLst>
                <a:ext uri="{FF2B5EF4-FFF2-40B4-BE49-F238E27FC236}">
                  <a16:creationId xmlns:a16="http://schemas.microsoft.com/office/drawing/2014/main" id="{E293A185-7347-4D12-9F2C-B149935868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91" y="1375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" name="Line 6">
              <a:extLst>
                <a:ext uri="{FF2B5EF4-FFF2-40B4-BE49-F238E27FC236}">
                  <a16:creationId xmlns:a16="http://schemas.microsoft.com/office/drawing/2014/main" id="{9F705669-66E8-4DCC-993E-FBE56ED9C2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3" y="1933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Line 7">
              <a:extLst>
                <a:ext uri="{FF2B5EF4-FFF2-40B4-BE49-F238E27FC236}">
                  <a16:creationId xmlns:a16="http://schemas.microsoft.com/office/drawing/2014/main" id="{D3893503-D943-4ABB-90BC-EFEC822B72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1344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1" name="Line 8">
              <a:extLst>
                <a:ext uri="{FF2B5EF4-FFF2-40B4-BE49-F238E27FC236}">
                  <a16:creationId xmlns:a16="http://schemas.microsoft.com/office/drawing/2014/main" id="{43133922-EE0C-4AFD-B833-03128F0FBB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2400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Line 9">
              <a:extLst>
                <a:ext uri="{FF2B5EF4-FFF2-40B4-BE49-F238E27FC236}">
                  <a16:creationId xmlns:a16="http://schemas.microsoft.com/office/drawing/2014/main" id="{7895F930-296E-4A93-8DDA-719E6377B8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78" y="1375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3" name="Line 10">
              <a:extLst>
                <a:ext uri="{FF2B5EF4-FFF2-40B4-BE49-F238E27FC236}">
                  <a16:creationId xmlns:a16="http://schemas.microsoft.com/office/drawing/2014/main" id="{104FD8FC-1A64-4903-AEFE-33D3A2C84E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1933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69" name="Group 11">
            <a:extLst>
              <a:ext uri="{FF2B5EF4-FFF2-40B4-BE49-F238E27FC236}">
                <a16:creationId xmlns:a16="http://schemas.microsoft.com/office/drawing/2014/main" id="{E3D28EDE-C2B7-42C9-824A-4FD75C5AD14E}"/>
              </a:ext>
            </a:extLst>
          </p:cNvPr>
          <p:cNvGrpSpPr>
            <a:grpSpLocks/>
          </p:cNvGrpSpPr>
          <p:nvPr/>
        </p:nvGrpSpPr>
        <p:grpSpPr bwMode="auto">
          <a:xfrm>
            <a:off x="5611813" y="2286000"/>
            <a:ext cx="1855787" cy="1676400"/>
            <a:chOff x="3007" y="1344"/>
            <a:chExt cx="1169" cy="1056"/>
          </a:xfrm>
        </p:grpSpPr>
        <p:sp>
          <p:nvSpPr>
            <p:cNvPr id="11282" name="Line 12">
              <a:extLst>
                <a:ext uri="{FF2B5EF4-FFF2-40B4-BE49-F238E27FC236}">
                  <a16:creationId xmlns:a16="http://schemas.microsoft.com/office/drawing/2014/main" id="{DBF36894-6A3D-45B4-A366-9DBFDC75FF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20" y="1375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Line 13">
              <a:extLst>
                <a:ext uri="{FF2B5EF4-FFF2-40B4-BE49-F238E27FC236}">
                  <a16:creationId xmlns:a16="http://schemas.microsoft.com/office/drawing/2014/main" id="{DCB18329-1AE1-4DD9-8782-6314AECA62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52" y="1933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Line 14">
              <a:extLst>
                <a:ext uri="{FF2B5EF4-FFF2-40B4-BE49-F238E27FC236}">
                  <a16:creationId xmlns:a16="http://schemas.microsoft.com/office/drawing/2014/main" id="{8B98189C-5AE4-494D-9BC8-0801F26C40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0" y="1344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Line 15">
              <a:extLst>
                <a:ext uri="{FF2B5EF4-FFF2-40B4-BE49-F238E27FC236}">
                  <a16:creationId xmlns:a16="http://schemas.microsoft.com/office/drawing/2014/main" id="{2705805E-992B-4ED4-A7EC-A953CFB768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0" y="2400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Line 16">
              <a:extLst>
                <a:ext uri="{FF2B5EF4-FFF2-40B4-BE49-F238E27FC236}">
                  <a16:creationId xmlns:a16="http://schemas.microsoft.com/office/drawing/2014/main" id="{019838C0-0044-49BF-908B-4A8C6C0427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07" y="1375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Line 17">
              <a:extLst>
                <a:ext uri="{FF2B5EF4-FFF2-40B4-BE49-F238E27FC236}">
                  <a16:creationId xmlns:a16="http://schemas.microsoft.com/office/drawing/2014/main" id="{36B0BE92-7C4F-482A-8512-F1910E5056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0" y="1933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70" name="Group 18">
            <a:extLst>
              <a:ext uri="{FF2B5EF4-FFF2-40B4-BE49-F238E27FC236}">
                <a16:creationId xmlns:a16="http://schemas.microsoft.com/office/drawing/2014/main" id="{4B807462-2A08-4913-B84F-B2759A66AB88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2286000"/>
            <a:ext cx="1909763" cy="1676400"/>
            <a:chOff x="960" y="1344"/>
            <a:chExt cx="1203" cy="1056"/>
          </a:xfrm>
        </p:grpSpPr>
        <p:sp>
          <p:nvSpPr>
            <p:cNvPr id="11275" name="Rectangle 19">
              <a:extLst>
                <a:ext uri="{FF2B5EF4-FFF2-40B4-BE49-F238E27FC236}">
                  <a16:creationId xmlns:a16="http://schemas.microsoft.com/office/drawing/2014/main" id="{A0EF5C37-90C5-49E3-B0C6-31E8A59393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344"/>
              <a:ext cx="864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 anchor="ctr"/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400"/>
            </a:p>
          </p:txBody>
        </p:sp>
        <p:grpSp>
          <p:nvGrpSpPr>
            <p:cNvPr id="11276" name="Group 20">
              <a:extLst>
                <a:ext uri="{FF2B5EF4-FFF2-40B4-BE49-F238E27FC236}">
                  <a16:creationId xmlns:a16="http://schemas.microsoft.com/office/drawing/2014/main" id="{1BEC4B17-DE95-4590-80F0-EC83EED4CF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1344"/>
              <a:ext cx="1203" cy="1056"/>
              <a:chOff x="960" y="1344"/>
              <a:chExt cx="1203" cy="1056"/>
            </a:xfrm>
          </p:grpSpPr>
          <p:sp>
            <p:nvSpPr>
              <p:cNvPr id="11277" name="Line 21">
                <a:extLst>
                  <a:ext uri="{FF2B5EF4-FFF2-40B4-BE49-F238E27FC236}">
                    <a16:creationId xmlns:a16="http://schemas.microsoft.com/office/drawing/2014/main" id="{27F09948-1B26-45A0-9C07-EF35A8DACC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007" y="1375"/>
                <a:ext cx="123" cy="46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8" name="Line 22">
                <a:extLst>
                  <a:ext uri="{FF2B5EF4-FFF2-40B4-BE49-F238E27FC236}">
                    <a16:creationId xmlns:a16="http://schemas.microsoft.com/office/drawing/2014/main" id="{D811AD26-2140-4690-B3D0-2CF08E1327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39" y="1933"/>
                <a:ext cx="124" cy="46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9" name="Line 23">
                <a:extLst>
                  <a:ext uri="{FF2B5EF4-FFF2-40B4-BE49-F238E27FC236}">
                    <a16:creationId xmlns:a16="http://schemas.microsoft.com/office/drawing/2014/main" id="{011C3182-EDE7-4527-AAE7-4E433D8301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26" y="1344"/>
                <a:ext cx="94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0" name="Line 24">
                <a:extLst>
                  <a:ext uri="{FF2B5EF4-FFF2-40B4-BE49-F238E27FC236}">
                    <a16:creationId xmlns:a16="http://schemas.microsoft.com/office/drawing/2014/main" id="{F68A3F39-51C5-4881-ACF6-DC3BF661C5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1405"/>
                <a:ext cx="0" cy="99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1" name="Line 25">
                <a:extLst>
                  <a:ext uri="{FF2B5EF4-FFF2-40B4-BE49-F238E27FC236}">
                    <a16:creationId xmlns:a16="http://schemas.microsoft.com/office/drawing/2014/main" id="{4F48C489-EE62-4349-A51C-1543210AAF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26" y="2400"/>
                <a:ext cx="94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1271" name="Rectangle 26">
            <a:extLst>
              <a:ext uri="{FF2B5EF4-FFF2-40B4-BE49-F238E27FC236}">
                <a16:creationId xmlns:a16="http://schemas.microsoft.com/office/drawing/2014/main" id="{A49F25EC-971C-4C0B-B4F1-CAEC8841D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495800"/>
            <a:ext cx="413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marL="234950" indent="-23495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/>
          </a:p>
        </p:txBody>
      </p:sp>
      <p:sp>
        <p:nvSpPr>
          <p:cNvPr id="11272" name="Rectangle 27">
            <a:extLst>
              <a:ext uri="{FF2B5EF4-FFF2-40B4-BE49-F238E27FC236}">
                <a16:creationId xmlns:a16="http://schemas.microsoft.com/office/drawing/2014/main" id="{794989F1-B3C2-4A82-8C3E-AC9BDFCF0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2860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marL="169863" indent="-169863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/>
              <a:t>Crossover</a:t>
            </a:r>
          </a:p>
        </p:txBody>
      </p:sp>
      <p:sp>
        <p:nvSpPr>
          <p:cNvPr id="11273" name="Rectangle 28">
            <a:extLst>
              <a:ext uri="{FF2B5EF4-FFF2-40B4-BE49-F238E27FC236}">
                <a16:creationId xmlns:a16="http://schemas.microsoft.com/office/drawing/2014/main" id="{99474E51-2103-4E62-9499-4B609757C4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22860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marL="169863" indent="-169863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40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/>
              <a:t>Pricing Model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1400"/>
          </a:p>
        </p:txBody>
      </p:sp>
      <p:sp>
        <p:nvSpPr>
          <p:cNvPr id="11274" name="Rectangle 29">
            <a:extLst>
              <a:ext uri="{FF2B5EF4-FFF2-40B4-BE49-F238E27FC236}">
                <a16:creationId xmlns:a16="http://schemas.microsoft.com/office/drawing/2014/main" id="{20BF137E-368B-4C37-BB0B-F60EC1C53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2860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marL="169863" indent="-169863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/>
              <a:t>Breakeven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AC02870-F289-4691-A653-37E4C0A100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>
                <a:solidFill>
                  <a:schemeClr val="tx1"/>
                </a:solidFill>
              </a:rPr>
              <a:t>Crossover</a:t>
            </a:r>
          </a:p>
        </p:txBody>
      </p:sp>
      <p:sp>
        <p:nvSpPr>
          <p:cNvPr id="13315" name="Text Box 3">
            <a:extLst>
              <a:ext uri="{FF2B5EF4-FFF2-40B4-BE49-F238E27FC236}">
                <a16:creationId xmlns:a16="http://schemas.microsoft.com/office/drawing/2014/main" id="{A9590481-5D92-4098-A50D-091D624C3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143000"/>
            <a:ext cx="7467600" cy="371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b="1">
              <a:solidFill>
                <a:schemeClr val="bg2"/>
              </a:solidFill>
            </a:endParaRPr>
          </a:p>
          <a:p>
            <a:pPr>
              <a:spcBef>
                <a:spcPct val="0"/>
              </a:spcBef>
            </a:pPr>
            <a:r>
              <a:rPr lang="en-US" altLang="en-US"/>
              <a:t>Determining the point where two alternatives yield equal results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You have the option of subcontracting to improve room quality.  Fixed Costs would increase to $1800, with no change to variable costs. You will, however, be able to charge $70 per room per day. At what point will you be indifferent between your current mode of operation and the new option?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Solution: Set the profit equations equal to each other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lvl="1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</a:pPr>
            <a:endParaRPr lang="en-US" altLang="en-US" sz="1600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9">
            <a:extLst>
              <a:ext uri="{FF2B5EF4-FFF2-40B4-BE49-F238E27FC236}">
                <a16:creationId xmlns:a16="http://schemas.microsoft.com/office/drawing/2014/main" id="{40E31F7F-6A04-40D6-8816-44EDE9FF7B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Agenda</a:t>
            </a:r>
          </a:p>
        </p:txBody>
      </p:sp>
      <p:sp>
        <p:nvSpPr>
          <p:cNvPr id="15363" name="Rectangle 67">
            <a:extLst>
              <a:ext uri="{FF2B5EF4-FFF2-40B4-BE49-F238E27FC236}">
                <a16:creationId xmlns:a16="http://schemas.microsoft.com/office/drawing/2014/main" id="{02B567D1-01FB-4C8B-96D6-4859BA4EF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495800"/>
            <a:ext cx="413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marL="234950" indent="-23495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/>
          </a:p>
        </p:txBody>
      </p:sp>
      <p:grpSp>
        <p:nvGrpSpPr>
          <p:cNvPr id="15364" name="Group 117">
            <a:extLst>
              <a:ext uri="{FF2B5EF4-FFF2-40B4-BE49-F238E27FC236}">
                <a16:creationId xmlns:a16="http://schemas.microsoft.com/office/drawing/2014/main" id="{2EC518A9-7C7D-46BE-9BF3-EB62713AC367}"/>
              </a:ext>
            </a:extLst>
          </p:cNvPr>
          <p:cNvGrpSpPr>
            <a:grpSpLocks/>
          </p:cNvGrpSpPr>
          <p:nvPr/>
        </p:nvGrpSpPr>
        <p:grpSpPr bwMode="auto">
          <a:xfrm>
            <a:off x="3978275" y="2286000"/>
            <a:ext cx="1855788" cy="1676400"/>
            <a:chOff x="1978" y="1344"/>
            <a:chExt cx="1169" cy="1056"/>
          </a:xfrm>
        </p:grpSpPr>
        <p:sp>
          <p:nvSpPr>
            <p:cNvPr id="15384" name="Line 118">
              <a:extLst>
                <a:ext uri="{FF2B5EF4-FFF2-40B4-BE49-F238E27FC236}">
                  <a16:creationId xmlns:a16="http://schemas.microsoft.com/office/drawing/2014/main" id="{9FE0F7D1-6F4D-491F-B512-3FB48376E2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91" y="1375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5" name="Line 119">
              <a:extLst>
                <a:ext uri="{FF2B5EF4-FFF2-40B4-BE49-F238E27FC236}">
                  <a16:creationId xmlns:a16="http://schemas.microsoft.com/office/drawing/2014/main" id="{F4B04AFE-4F9E-4EA7-BCC4-0BBD817F36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3" y="1933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6" name="Line 120">
              <a:extLst>
                <a:ext uri="{FF2B5EF4-FFF2-40B4-BE49-F238E27FC236}">
                  <a16:creationId xmlns:a16="http://schemas.microsoft.com/office/drawing/2014/main" id="{C78E4A4D-6B05-454E-A7B6-F7625F06C1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1344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7" name="Line 121">
              <a:extLst>
                <a:ext uri="{FF2B5EF4-FFF2-40B4-BE49-F238E27FC236}">
                  <a16:creationId xmlns:a16="http://schemas.microsoft.com/office/drawing/2014/main" id="{318D0199-C651-4586-95BF-F460D235C3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2400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Line 122">
              <a:extLst>
                <a:ext uri="{FF2B5EF4-FFF2-40B4-BE49-F238E27FC236}">
                  <a16:creationId xmlns:a16="http://schemas.microsoft.com/office/drawing/2014/main" id="{FC1ED17C-8CBF-4939-AEAB-001EB4E7C3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78" y="1375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Line 123">
              <a:extLst>
                <a:ext uri="{FF2B5EF4-FFF2-40B4-BE49-F238E27FC236}">
                  <a16:creationId xmlns:a16="http://schemas.microsoft.com/office/drawing/2014/main" id="{5C62837C-1B63-4FE6-B44E-70D9CBB11D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1933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65" name="Group 126">
            <a:extLst>
              <a:ext uri="{FF2B5EF4-FFF2-40B4-BE49-F238E27FC236}">
                <a16:creationId xmlns:a16="http://schemas.microsoft.com/office/drawing/2014/main" id="{E1F4F712-E45A-4B9F-BB03-E0ADEE26C655}"/>
              </a:ext>
            </a:extLst>
          </p:cNvPr>
          <p:cNvGrpSpPr>
            <a:grpSpLocks/>
          </p:cNvGrpSpPr>
          <p:nvPr/>
        </p:nvGrpSpPr>
        <p:grpSpPr bwMode="auto">
          <a:xfrm>
            <a:off x="5611813" y="2286000"/>
            <a:ext cx="1855787" cy="1676400"/>
            <a:chOff x="3007" y="1344"/>
            <a:chExt cx="1169" cy="1056"/>
          </a:xfrm>
        </p:grpSpPr>
        <p:sp>
          <p:nvSpPr>
            <p:cNvPr id="15378" name="Line 127">
              <a:extLst>
                <a:ext uri="{FF2B5EF4-FFF2-40B4-BE49-F238E27FC236}">
                  <a16:creationId xmlns:a16="http://schemas.microsoft.com/office/drawing/2014/main" id="{A428DAC5-5705-40F8-9B1F-F8084B013E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20" y="1375"/>
              <a:ext cx="123" cy="46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Line 128">
              <a:extLst>
                <a:ext uri="{FF2B5EF4-FFF2-40B4-BE49-F238E27FC236}">
                  <a16:creationId xmlns:a16="http://schemas.microsoft.com/office/drawing/2014/main" id="{017C062F-0788-487F-964B-84DDAF5A7B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52" y="1933"/>
              <a:ext cx="124" cy="46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0" name="Line 129">
              <a:extLst>
                <a:ext uri="{FF2B5EF4-FFF2-40B4-BE49-F238E27FC236}">
                  <a16:creationId xmlns:a16="http://schemas.microsoft.com/office/drawing/2014/main" id="{8E564E10-EABE-4810-A7EE-BB6DF7FD60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0" y="1344"/>
              <a:ext cx="94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1" name="Line 130">
              <a:extLst>
                <a:ext uri="{FF2B5EF4-FFF2-40B4-BE49-F238E27FC236}">
                  <a16:creationId xmlns:a16="http://schemas.microsoft.com/office/drawing/2014/main" id="{A53F82D5-F2D1-49FB-A816-EEC2DACDED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0" y="2400"/>
              <a:ext cx="94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2" name="Line 131">
              <a:extLst>
                <a:ext uri="{FF2B5EF4-FFF2-40B4-BE49-F238E27FC236}">
                  <a16:creationId xmlns:a16="http://schemas.microsoft.com/office/drawing/2014/main" id="{B47B7CC5-7568-47F9-A2B6-A1DDE626FA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07" y="1375"/>
              <a:ext cx="124" cy="46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3" name="Line 132">
              <a:extLst>
                <a:ext uri="{FF2B5EF4-FFF2-40B4-BE49-F238E27FC236}">
                  <a16:creationId xmlns:a16="http://schemas.microsoft.com/office/drawing/2014/main" id="{C27E1220-97A0-4C8A-BE41-819E82EB4D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0" y="1933"/>
              <a:ext cx="123" cy="46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66" name="Group 133">
            <a:extLst>
              <a:ext uri="{FF2B5EF4-FFF2-40B4-BE49-F238E27FC236}">
                <a16:creationId xmlns:a16="http://schemas.microsoft.com/office/drawing/2014/main" id="{4DB386CA-E8E5-40D1-9267-2CC1F385A610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2286000"/>
            <a:ext cx="1909763" cy="1676400"/>
            <a:chOff x="960" y="1344"/>
            <a:chExt cx="1203" cy="1056"/>
          </a:xfrm>
        </p:grpSpPr>
        <p:sp>
          <p:nvSpPr>
            <p:cNvPr id="15371" name="Rectangle 134">
              <a:extLst>
                <a:ext uri="{FF2B5EF4-FFF2-40B4-BE49-F238E27FC236}">
                  <a16:creationId xmlns:a16="http://schemas.microsoft.com/office/drawing/2014/main" id="{D72614C7-47DA-478D-95B6-91D0D1CA9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344"/>
              <a:ext cx="864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 anchor="ctr"/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400"/>
            </a:p>
          </p:txBody>
        </p:sp>
        <p:grpSp>
          <p:nvGrpSpPr>
            <p:cNvPr id="15372" name="Group 135">
              <a:extLst>
                <a:ext uri="{FF2B5EF4-FFF2-40B4-BE49-F238E27FC236}">
                  <a16:creationId xmlns:a16="http://schemas.microsoft.com/office/drawing/2014/main" id="{11338A02-DD57-4774-AFA1-86F881AE09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1344"/>
              <a:ext cx="1203" cy="1056"/>
              <a:chOff x="960" y="1344"/>
              <a:chExt cx="1203" cy="1056"/>
            </a:xfrm>
          </p:grpSpPr>
          <p:sp>
            <p:nvSpPr>
              <p:cNvPr id="15373" name="Line 136">
                <a:extLst>
                  <a:ext uri="{FF2B5EF4-FFF2-40B4-BE49-F238E27FC236}">
                    <a16:creationId xmlns:a16="http://schemas.microsoft.com/office/drawing/2014/main" id="{04AC66FC-CC57-4617-B15E-E6592C8138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007" y="1375"/>
                <a:ext cx="123" cy="467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4" name="Line 137">
                <a:extLst>
                  <a:ext uri="{FF2B5EF4-FFF2-40B4-BE49-F238E27FC236}">
                    <a16:creationId xmlns:a16="http://schemas.microsoft.com/office/drawing/2014/main" id="{09CE1B78-722B-4D4A-86FF-48B5CD4FEF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39" y="1933"/>
                <a:ext cx="124" cy="467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5" name="Line 138">
                <a:extLst>
                  <a:ext uri="{FF2B5EF4-FFF2-40B4-BE49-F238E27FC236}">
                    <a16:creationId xmlns:a16="http://schemas.microsoft.com/office/drawing/2014/main" id="{FFCDDFC0-A952-4310-8CAD-83DB15FCD6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26" y="1344"/>
                <a:ext cx="947" cy="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6" name="Line 139">
                <a:extLst>
                  <a:ext uri="{FF2B5EF4-FFF2-40B4-BE49-F238E27FC236}">
                    <a16:creationId xmlns:a16="http://schemas.microsoft.com/office/drawing/2014/main" id="{B6D86931-38F8-494B-BCDA-8F7FD2FF30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1405"/>
                <a:ext cx="0" cy="995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7" name="Line 140">
                <a:extLst>
                  <a:ext uri="{FF2B5EF4-FFF2-40B4-BE49-F238E27FC236}">
                    <a16:creationId xmlns:a16="http://schemas.microsoft.com/office/drawing/2014/main" id="{F013A072-780B-4169-B850-FCFEA5D53F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26" y="2400"/>
                <a:ext cx="947" cy="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5367" name="Rectangle 141">
            <a:extLst>
              <a:ext uri="{FF2B5EF4-FFF2-40B4-BE49-F238E27FC236}">
                <a16:creationId xmlns:a16="http://schemas.microsoft.com/office/drawing/2014/main" id="{7145F5B5-EA20-4393-80BC-05C485649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495800"/>
            <a:ext cx="413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marL="234950" indent="-23495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/>
          </a:p>
        </p:txBody>
      </p:sp>
      <p:sp>
        <p:nvSpPr>
          <p:cNvPr id="15368" name="Rectangle 150">
            <a:extLst>
              <a:ext uri="{FF2B5EF4-FFF2-40B4-BE49-F238E27FC236}">
                <a16:creationId xmlns:a16="http://schemas.microsoft.com/office/drawing/2014/main" id="{9A46102C-E430-4DD8-A1AB-BA0393139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2860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marL="169863" indent="-169863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/>
              <a:t>Crossover</a:t>
            </a:r>
          </a:p>
        </p:txBody>
      </p:sp>
      <p:sp>
        <p:nvSpPr>
          <p:cNvPr id="15369" name="Rectangle 151">
            <a:extLst>
              <a:ext uri="{FF2B5EF4-FFF2-40B4-BE49-F238E27FC236}">
                <a16:creationId xmlns:a16="http://schemas.microsoft.com/office/drawing/2014/main" id="{F7A34DAE-094D-415E-9FBA-843C6269D3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22860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marL="169863" indent="-169863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400" b="1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/>
              <a:t>Pricing Model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1400" b="1"/>
          </a:p>
        </p:txBody>
      </p:sp>
      <p:sp>
        <p:nvSpPr>
          <p:cNvPr id="15370" name="Rectangle 152">
            <a:extLst>
              <a:ext uri="{FF2B5EF4-FFF2-40B4-BE49-F238E27FC236}">
                <a16:creationId xmlns:a16="http://schemas.microsoft.com/office/drawing/2014/main" id="{2D77CEA2-7907-4E9B-A62D-6A20168DC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2860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marL="169863" indent="-169863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/>
              <a:t>Breakeven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88E3F29-7265-41A7-AA14-F50CBC3C88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>
                <a:solidFill>
                  <a:schemeClr val="tx1"/>
                </a:solidFill>
              </a:rPr>
              <a:t>Pricing Models Example</a:t>
            </a: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3DA92B8C-E15E-49FC-8F2F-680BDC52A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143000"/>
            <a:ext cx="7467600" cy="275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b="1">
              <a:solidFill>
                <a:schemeClr val="bg2"/>
              </a:solidFill>
            </a:endParaRPr>
          </a:p>
          <a:p>
            <a:pPr>
              <a:spcBef>
                <a:spcPct val="0"/>
              </a:spcBef>
            </a:pPr>
            <a:r>
              <a:rPr lang="en-US" altLang="en-US"/>
              <a:t>Going back to our hotel room example, suppose the demand is: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1600"/>
              <a:t>Demand=200-3*Price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What price would you charge to maximize profits?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lvl="1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</a:pPr>
            <a:endParaRPr lang="en-US" altLang="en-US" sz="1600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D6B4A66-58E9-4698-8BC5-FA5FB8A08B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>
                <a:solidFill>
                  <a:schemeClr val="tx1"/>
                </a:solidFill>
              </a:rPr>
              <a:t>Pricing Models Equation</a:t>
            </a:r>
          </a:p>
        </p:txBody>
      </p:sp>
      <p:sp>
        <p:nvSpPr>
          <p:cNvPr id="19459" name="Text Box 3">
            <a:extLst>
              <a:ext uri="{FF2B5EF4-FFF2-40B4-BE49-F238E27FC236}">
                <a16:creationId xmlns:a16="http://schemas.microsoft.com/office/drawing/2014/main" id="{6542E62A-43DD-4611-91A4-56EE9B55B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143000"/>
            <a:ext cx="7467600" cy="518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b="1">
              <a:solidFill>
                <a:schemeClr val="bg2"/>
              </a:solidFill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1600"/>
              <a:t>The profit equation would be: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1600"/>
              <a:t>Demand = 200-3P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1600"/>
              <a:t>Revenue = P(200-3P) = -3P</a:t>
            </a:r>
            <a:r>
              <a:rPr lang="en-US" altLang="en-US" sz="1600" baseline="30000">
                <a:cs typeface="Arial" panose="020B0604020202020204" pitchFamily="34" charset="0"/>
              </a:rPr>
              <a:t>2</a:t>
            </a:r>
            <a:r>
              <a:rPr lang="en-US" altLang="en-US" sz="1600"/>
              <a:t>+200P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1600"/>
              <a:t>Fixed cost = 1,000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1600"/>
              <a:t>Var Cost = 10(200-3P)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1600"/>
              <a:t>Total Cost = 1,000+2000-30P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1600"/>
              <a:t>Profit 	= -3P</a:t>
            </a:r>
            <a:r>
              <a:rPr lang="en-US" altLang="en-US" sz="1600" baseline="30000"/>
              <a:t>2</a:t>
            </a:r>
            <a:r>
              <a:rPr lang="en-US" altLang="en-US" sz="1600"/>
              <a:t>+200P-1,000-2,000+30P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			= -3P</a:t>
            </a:r>
            <a:r>
              <a:rPr lang="en-US" altLang="en-US" baseline="30000"/>
              <a:t>2</a:t>
            </a:r>
            <a:r>
              <a:rPr lang="en-US" altLang="en-US"/>
              <a:t>+230P-3,000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lvl="1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</a:pPr>
            <a:endParaRPr lang="en-US" altLang="en-US" sz="1600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000000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000000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10263</TotalTime>
  <Words>391</Words>
  <Application>Microsoft Office PowerPoint</Application>
  <PresentationFormat>On-screen Show (4:3)</PresentationFormat>
  <Paragraphs>115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Arial Narrow</vt:lpstr>
      <vt:lpstr>Wingdings</vt:lpstr>
      <vt:lpstr>Default Design</vt:lpstr>
      <vt:lpstr>MGT 4140  Business Modeling  Breakeven, Crossover &amp; Profit Models  Jan 24, 2022</vt:lpstr>
      <vt:lpstr>Agenda</vt:lpstr>
      <vt:lpstr>Breakeven</vt:lpstr>
      <vt:lpstr>Breakeven</vt:lpstr>
      <vt:lpstr>Agenda</vt:lpstr>
      <vt:lpstr>Crossover</vt:lpstr>
      <vt:lpstr>Agenda</vt:lpstr>
      <vt:lpstr>Pricing Models Example</vt:lpstr>
      <vt:lpstr>Pricing Models Equation</vt:lpstr>
      <vt:lpstr>Pricing Models Slope</vt:lpstr>
      <vt:lpstr>Pricing Models Demand</vt:lpstr>
    </vt:vector>
  </TitlesOfParts>
  <Company>Holiday Hospitality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Express Brand Plan FY 2000</dc:title>
  <dc:creator>BHR End-User</dc:creator>
  <cp:lastModifiedBy>Steve Wong</cp:lastModifiedBy>
  <cp:revision>254</cp:revision>
  <cp:lastPrinted>2001-07-26T14:32:14Z</cp:lastPrinted>
  <dcterms:created xsi:type="dcterms:W3CDTF">2000-07-14T01:17:56Z</dcterms:created>
  <dcterms:modified xsi:type="dcterms:W3CDTF">2021-12-22T03:02:16Z</dcterms:modified>
</cp:coreProperties>
</file>