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86" r:id="rId2"/>
    <p:sldMasterId id="2147483661" r:id="rId3"/>
  </p:sldMasterIdLst>
  <p:notesMasterIdLst>
    <p:notesMasterId r:id="rId24"/>
  </p:notesMasterIdLst>
  <p:handoutMasterIdLst>
    <p:handoutMasterId r:id="rId25"/>
  </p:handoutMasterIdLst>
  <p:sldIdLst>
    <p:sldId id="1360" r:id="rId4"/>
    <p:sldId id="1440" r:id="rId5"/>
    <p:sldId id="1442" r:id="rId6"/>
    <p:sldId id="1425" r:id="rId7"/>
    <p:sldId id="1223" r:id="rId8"/>
    <p:sldId id="1450" r:id="rId9"/>
    <p:sldId id="1451" r:id="rId10"/>
    <p:sldId id="1436" r:id="rId11"/>
    <p:sldId id="1446" r:id="rId12"/>
    <p:sldId id="1441" r:id="rId13"/>
    <p:sldId id="1434" r:id="rId14"/>
    <p:sldId id="1435" r:id="rId15"/>
    <p:sldId id="1437" r:id="rId16"/>
    <p:sldId id="1439" r:id="rId17"/>
    <p:sldId id="1445" r:id="rId18"/>
    <p:sldId id="1447" r:id="rId19"/>
    <p:sldId id="1448" r:id="rId20"/>
    <p:sldId id="1449" r:id="rId21"/>
    <p:sldId id="1452" r:id="rId22"/>
    <p:sldId id="1453" r:id="rId23"/>
  </p:sldIdLst>
  <p:sldSz cx="9144000" cy="6858000" type="screen4x3"/>
  <p:notesSz cx="6980238" cy="92360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23">
          <p15:clr>
            <a:srgbClr val="A4A3A4"/>
          </p15:clr>
        </p15:guide>
        <p15:guide id="2" pos="220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>
          <p15:clr>
            <a:srgbClr val="A4A3A4"/>
          </p15:clr>
        </p15:guide>
        <p15:guide id="2" pos="219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00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976" autoAdjust="0"/>
    <p:restoredTop sz="94660"/>
  </p:normalViewPr>
  <p:slideViewPr>
    <p:cSldViewPr>
      <p:cViewPr varScale="1">
        <p:scale>
          <a:sx n="70" d="100"/>
          <a:sy n="70" d="100"/>
        </p:scale>
        <p:origin x="1656" y="60"/>
      </p:cViewPr>
      <p:guideLst>
        <p:guide orient="horz" pos="2923"/>
        <p:guide pos="220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2904" y="72"/>
      </p:cViewPr>
      <p:guideLst>
        <p:guide orient="horz" pos="2909"/>
        <p:guide pos="219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75E94784-E2AF-4816-9630-8C8415B1E14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0275" y="4384675"/>
            <a:ext cx="5118100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50" tIns="47625" rIns="95250" bIns="476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AD76C114-65E7-4403-850B-7B753F7AA23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700088"/>
            <a:ext cx="4598988" cy="34496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493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65138" algn="l" defTabSz="9493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31863" algn="l" defTabSz="9493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97000" algn="l" defTabSz="9493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62138" algn="l" defTabSz="9493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34294A5C-2E41-42BF-8904-E0DBF58579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E3EFC7B4-1C29-4F30-AF76-B204EEF724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332F5BCA-597B-4234-A3C2-B6DBDBB57A3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801F0AC4-7DEB-4D84-8034-E8C6ED041C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05346E4C-07D8-48D5-B27C-05078DA041B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6223E4BD-D3FB-4FF7-A22A-2248472E30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B19EC812-99C7-43AE-97B7-9F90EB35397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3D56D376-1E27-43F9-B8A0-83E5CF6310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0241072B-91CC-4F52-95E7-2443BDB606E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454C8D2A-831A-41AF-8C99-24AF41374A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8EAF6130-892D-4C22-9AEE-D4DA97EFE3A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05125DA5-A60D-4D6F-8EAE-7A2BF9CAA3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2F314798-F656-4434-905F-C42CC0F07A5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16722A4B-5E2C-4964-823E-08271F25EA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58887641-F7C5-432B-B73E-CADCEB96176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59D37328-A8DB-4899-BBB1-7FFA3AAA80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1658ADD4-1634-4D95-898F-54D7C4892FB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D3D49AE9-3B8C-47E6-BF9E-B4CF75717B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61641925-AFE4-4801-9CE4-29F70C7FF83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4D80B69C-C98C-4406-91E3-F72992D705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2175AD15-A236-4415-A38B-B35F0AFD146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B3A34337-DE93-4B78-A64E-CBC0619A1F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B4C2E595-F691-4D20-8597-846E00915BC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41FCECDA-33C2-437B-9339-5F5398BAB4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2845A6E3-BA25-44D9-B735-FB236641772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907DC0B2-30A2-4B2C-9005-AD1C686B82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17B2DF62-16B8-406A-B187-0D35F7D6D72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BFC73CD4-CCEC-4A94-983B-513CBC9BD5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AAF994C7-1F5E-4301-BAD1-1AFF448EBE6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9D5BA04B-0CB4-4331-A4D2-D15EEA8CBE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EF79049B-1273-4DFC-B6E0-D01DBBBC536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1239AF5D-1528-4302-A2B1-1F1CD63B8F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1A5CF048-5993-4A47-8A90-26827269A03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E4233F53-1703-4991-AF95-227879F0CA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F93D1A7F-C8FA-4EC2-B2E4-E18FBBE141E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B8E263F6-163B-4A90-BB48-1BEB11F42A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AB0078CA-D836-4C92-A3EF-69B8FDDCFA3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409CF21A-1610-47C6-97C8-E6A4A5C32B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222C96CB-EF0C-4A6A-AC00-F4A738A4140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4AC86EDE-8F43-47E9-906E-BC21BF6C16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823167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92617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482246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1300" y="228600"/>
            <a:ext cx="194310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228600"/>
            <a:ext cx="56769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132057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28600"/>
            <a:ext cx="7772400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762000" y="1295400"/>
            <a:ext cx="7772400" cy="4800600"/>
          </a:xfrm>
        </p:spPr>
        <p:txBody>
          <a:bodyPr/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0579958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AC1874-8F81-4AC5-A5D8-53C798F2C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66098F-91CB-4EF5-9C81-E376E83BFE97}" type="datetimeFigureOut">
              <a:rPr lang="en-US"/>
              <a:pPr>
                <a:defRPr/>
              </a:pPr>
              <a:t>12/21/2021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ED0EF1-8250-490E-9AB6-47544A4C5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D6319E-97FC-4333-9A47-BA540FF84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C4B5F-8A07-4310-8AB3-384673BF38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50036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EE47AA-A161-4C42-A847-EF0B01E27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8D4F0D-0FC3-4EF6-A0E5-4436F3ADB8C3}" type="datetimeFigureOut">
              <a:rPr lang="en-US"/>
              <a:pPr>
                <a:defRPr/>
              </a:pPr>
              <a:t>12/21/2021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77AC5D-1023-4C0E-A2E3-A50F2385C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FC2085-952D-403B-BCC8-4C24BE791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6D9659-CE7E-4A02-BBF5-39F6719CDC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89147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FEEAF9-355A-44FB-A324-456E4AD46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11637E-06E6-4F0C-8F51-7960CD9249D1}" type="datetimeFigureOut">
              <a:rPr lang="en-US"/>
              <a:pPr>
                <a:defRPr/>
              </a:pPr>
              <a:t>12/21/2021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9B3DED-5C3B-4D20-9B2C-88AB7B099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00B29F-E055-479B-9F5A-BE8253121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C496A1-3CC0-47AF-A410-3431874407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47104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5DA1370-B266-4E2F-B42D-B3E2AF8F0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AFC4AC-E90F-40CE-9436-C893BD06FC28}" type="datetimeFigureOut">
              <a:rPr lang="en-US"/>
              <a:pPr>
                <a:defRPr/>
              </a:pPr>
              <a:t>12/21/2021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474A33A-963C-4C5F-961E-1758D2F32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ED31DD8-096C-4DDF-B88F-A5ED689EA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A3A479-9CC6-47A8-A5E9-3DABF652BE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35801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3CB2D500-381B-43C8-A4A4-38BBD9C39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2DDF4-3E41-446B-882B-34205E045ED5}" type="datetimeFigureOut">
              <a:rPr lang="en-US"/>
              <a:pPr>
                <a:defRPr/>
              </a:pPr>
              <a:t>12/21/2021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8435CDF-776E-4450-BBAA-5B3CDD67B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63A65AA-92B3-4D11-8426-E3525A5FD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ECAA10-B06B-431B-A1A0-4AC4F39356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09136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034B0CBC-099C-4D8F-88BD-49F9CDFEA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93526C-0871-4771-8175-9B9522730791}" type="datetimeFigureOut">
              <a:rPr lang="en-US"/>
              <a:pPr>
                <a:defRPr/>
              </a:pPr>
              <a:t>12/21/2021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EC7683DA-8615-4C89-8900-6B2C9B8C5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A72A98A-09AD-4D38-96F6-ACC1D0D49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EFB57-3488-4180-995F-F1593C741C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7195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804751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7348B0C-B876-42C8-9992-8B1C80D57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5767A8-C50A-4D0E-BB6B-A7EFA3284D7B}" type="datetimeFigureOut">
              <a:rPr lang="en-US"/>
              <a:pPr>
                <a:defRPr/>
              </a:pPr>
              <a:t>12/21/2021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BE03943D-9222-4143-BD76-BD1206790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03BF439-B63E-421B-8199-D64496BFC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C494AB-1FCC-425B-BF48-25D9C112B5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73751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0D1FDD9-3A07-4949-895D-EF09E4070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447F3-C424-47A6-BF9E-C9B51E045926}" type="datetimeFigureOut">
              <a:rPr lang="en-US"/>
              <a:pPr>
                <a:defRPr/>
              </a:pPr>
              <a:t>12/21/2021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A4527F2-ECBB-47E4-B069-03D557737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9872586-F3C8-4B00-B466-447550971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5375F3-F7F5-4089-B772-5349038038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55089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8196D98-FB21-42BD-A295-FE854B27E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856CBC-592D-45DC-A1C9-D1EF3AD9B5D1}" type="datetimeFigureOut">
              <a:rPr lang="en-US"/>
              <a:pPr>
                <a:defRPr/>
              </a:pPr>
              <a:t>12/21/2021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B2A90B5-5E08-4F7C-97CD-0C3A3E975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D9993F0-F096-45EB-8DDA-E8C61826B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2D9B35-145B-456F-975B-71CBAF1A7F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43070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F3E583-4B53-4BEC-9297-9DB284CAFE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2BD2ED-4217-4F20-871C-05437D50D687}" type="datetimeFigureOut">
              <a:rPr lang="en-US"/>
              <a:pPr>
                <a:defRPr/>
              </a:pPr>
              <a:t>12/21/2021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045E45-6E27-4B5E-8DC5-EFB9F9A9A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C1356-7451-4016-9080-00FB50D23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D5BCD8-8272-4A03-B263-053FF4488C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211416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096ABC-F481-4543-8DD8-C94578C24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981B88-04AA-44C2-ACEA-4702CB4A82CF}" type="datetimeFigureOut">
              <a:rPr lang="en-US"/>
              <a:pPr>
                <a:defRPr/>
              </a:pPr>
              <a:t>12/21/2021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5D6A11-2ED9-47B4-A10F-26D0E5FA9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659A98-9589-4972-9E1A-6B2C2B41F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F6D928-7AA9-4178-BDA2-1453980111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636753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6CAE55-89B7-4BC7-8F8B-E113451FF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B0CD4C-3DC2-4B50-A44E-86A69BD14CE2}" type="datetimeFigureOut">
              <a:rPr lang="en-US"/>
              <a:pPr>
                <a:defRPr/>
              </a:pPr>
              <a:t>12/21/2021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824EB1-9D6E-46FF-8819-621A12FBE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846385-820E-4853-8313-F796D29E8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35A776-3363-4C8C-AB86-CC07798B7F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095425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082627-D512-4594-A2BB-918E4E776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010DFB-6F1B-4571-ACFE-E90BF616C385}" type="datetimeFigureOut">
              <a:rPr lang="en-US"/>
              <a:pPr>
                <a:defRPr/>
              </a:pPr>
              <a:t>12/21/2021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41E193-731D-426E-B63C-DD2F42515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A13961-E5ED-4EEB-901A-3DD3AA415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024706-424B-475C-8AC7-209CCD0EDD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56927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25238A-1D87-4DF8-89E3-5914BE6BB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24E51-251F-4E33-8A56-3018CEE48D83}" type="datetimeFigureOut">
              <a:rPr lang="en-US"/>
              <a:pPr>
                <a:defRPr/>
              </a:pPr>
              <a:t>12/21/2021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5C93BB-B5FB-41CE-B4AD-24ED14D5B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6D3508-B823-42D8-8B0E-3695457D1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19B92F-AC95-4B91-BA37-816C52870E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434605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67F371-E0F5-4BC9-AB6E-9EED0E7F8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10710-1DD3-499C-AF86-2E016F35B842}" type="datetimeFigureOut">
              <a:rPr lang="en-US"/>
              <a:pPr>
                <a:defRPr/>
              </a:pPr>
              <a:t>12/21/2021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3167B73-FC47-420F-AE24-F8978C712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6CE3A37-7ACA-40E2-B891-2F0569459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EDE7FB-7862-4661-9DE9-8F928A5027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789350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B5EF12E-66DE-49B3-8766-4A161C5CF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E7456-26BB-4934-9D1F-2D4CABFCAE90}" type="datetimeFigureOut">
              <a:rPr lang="en-US"/>
              <a:pPr>
                <a:defRPr/>
              </a:pPr>
              <a:t>12/21/2021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059222E-3159-42A7-BF83-13E31A5F0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2D72F2E-A5A4-4B50-A9A5-E58D0B4DD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C2A0BA-E833-40FA-B728-ED87C8F87C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4495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4063008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5F5656F1-DB49-4D39-9D84-166223B98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EBF022-D374-48E5-A314-83362364749B}" type="datetimeFigureOut">
              <a:rPr lang="en-US"/>
              <a:pPr>
                <a:defRPr/>
              </a:pPr>
              <a:t>12/21/2021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8693B7EB-7B59-476F-A494-7016EF74B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DE49482-A2B6-481E-8052-B247CEA65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F815F-DEB9-49C2-A92F-9811AA2F02E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271870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B24A6C4-0FFA-4011-8FC0-7A3355D79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6910DE-2DEC-480A-855A-5A3712327D9B}" type="datetimeFigureOut">
              <a:rPr lang="en-US"/>
              <a:pPr>
                <a:defRPr/>
              </a:pPr>
              <a:t>12/21/2021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A0B2112-9C6A-487C-B8B2-FBB003DC4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1993204-E63F-4869-A1A2-175C5FA59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80D79B-63A1-4DEF-8AE6-3F016B432B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570792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4949CC2-B0CF-40A8-8C28-E5C251693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10F022-DDFE-4A56-B285-3955132552F0}" type="datetimeFigureOut">
              <a:rPr lang="en-US"/>
              <a:pPr>
                <a:defRPr/>
              </a:pPr>
              <a:t>12/21/2021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323218C-C6EF-46D1-906C-7E25679AC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2302DFA-C565-4098-9F8C-234492A37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76A1F-0218-47ED-BCBA-FD87B24006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393404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B59BEB-4FDB-4FDB-8E82-38C45640D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86D6AA-4A3A-40A9-9592-CAA54D7B0817}" type="datetimeFigureOut">
              <a:rPr lang="en-US"/>
              <a:pPr>
                <a:defRPr/>
              </a:pPr>
              <a:t>12/21/2021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D255784-287C-4454-A685-0351BD775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C6DB136-C5A3-47D4-ABF6-13307292B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67C9EE-B644-4F4B-B6BB-ABF43DF68C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854565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0359A7-FDD7-4342-A845-C4BDB7121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9A063D-A078-4497-92A3-B9A2F7B10BAB}" type="datetimeFigureOut">
              <a:rPr lang="en-US"/>
              <a:pPr>
                <a:defRPr/>
              </a:pPr>
              <a:t>12/21/2021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DA1456-C090-4626-8622-52B4CCCB8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E09CB1-80FB-4C3E-8705-BEFCBA6B3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041653-856C-4741-8497-BA7636F576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981335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233A36-B86B-4A40-8C3D-95E1D68A8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3FD67A-B90D-4C02-8814-60DEDFCBBF41}" type="datetimeFigureOut">
              <a:rPr lang="en-US"/>
              <a:pPr>
                <a:defRPr/>
              </a:pPr>
              <a:t>12/21/2021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E597B2-4F56-4972-8730-2C424DE9B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2F9F62-3E6D-4517-A4AE-4C81A3736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218A4-0246-4EED-AE32-2D48125AE8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4237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48303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295400"/>
            <a:ext cx="38100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295400"/>
            <a:ext cx="38100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2906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60901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26990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77134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81328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7212996-5349-4843-9886-61FE3DF4CD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228600"/>
            <a:ext cx="7772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7007CDD-4CF6-4EAD-AA55-8F42E1BE12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295400"/>
            <a:ext cx="77724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51842F2-D5D3-455C-B4D8-36BC234115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6196013"/>
            <a:ext cx="3489325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defRPr/>
            </a:pPr>
            <a:r>
              <a:rPr lang="en-US" altLang="en-US" sz="1000" dirty="0"/>
              <a:t>MGT4140_01.pptx/Jan 10, 2022/Page </a:t>
            </a:r>
            <a:fld id="{3F5357A9-C9EE-41DD-A316-6801C140385A}" type="slidenum">
              <a:rPr lang="en-US" altLang="en-US" sz="1000" smtClean="0"/>
              <a:pPr algn="r">
                <a:defRPr/>
              </a:pPr>
              <a:t>‹#›</a:t>
            </a:fld>
            <a:endParaRPr lang="en-US" altLang="en-US" sz="1000" dirty="0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82988D6-00E6-4A56-8AA9-5D3126D270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6196013"/>
            <a:ext cx="3506788" cy="271462"/>
          </a:xfrm>
          <a:prstGeom prst="rect">
            <a:avLst/>
          </a:prstGeom>
          <a:noFill/>
          <a:ln>
            <a:noFill/>
          </a:ln>
        </p:spPr>
        <p:txBody>
          <a:bodyPr lIns="90488" tIns="44450" rIns="90488" bIns="44450"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>
              <a:defRPr/>
            </a:pPr>
            <a:r>
              <a:rPr lang="en-US" altLang="en-US" sz="1200" b="1"/>
              <a:t>Georgia State University - Confidential</a:t>
            </a:r>
          </a:p>
        </p:txBody>
      </p:sp>
      <p:sp>
        <p:nvSpPr>
          <p:cNvPr id="1030" name="Line 6">
            <a:extLst>
              <a:ext uri="{FF2B5EF4-FFF2-40B4-BE49-F238E27FC236}">
                <a16:creationId xmlns:a16="http://schemas.microsoft.com/office/drawing/2014/main" id="{258A394C-E81D-42EA-B809-3FE15B22672D}"/>
              </a:ext>
            </a:extLst>
          </p:cNvPr>
          <p:cNvSpPr>
            <a:spLocks noChangeShapeType="1"/>
          </p:cNvSpPr>
          <p:nvPr/>
        </p:nvSpPr>
        <p:spPr bwMode="auto">
          <a:xfrm>
            <a:off x="1001713" y="1143000"/>
            <a:ext cx="75199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1" name="Line 7">
            <a:extLst>
              <a:ext uri="{FF2B5EF4-FFF2-40B4-BE49-F238E27FC236}">
                <a16:creationId xmlns:a16="http://schemas.microsoft.com/office/drawing/2014/main" id="{8A66962F-02D2-4D9C-B180-A61326EAF0EE}"/>
              </a:ext>
            </a:extLst>
          </p:cNvPr>
          <p:cNvSpPr>
            <a:spLocks noChangeShapeType="1"/>
          </p:cNvSpPr>
          <p:nvPr/>
        </p:nvSpPr>
        <p:spPr bwMode="auto">
          <a:xfrm>
            <a:off x="1001713" y="6172200"/>
            <a:ext cx="75199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2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9CDCF718-95CB-45D9-AAC5-9B4F0E0D5DD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13CC2CC7-88A5-4D61-BE68-ADDB6D3AA6A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1CEAA6-0FA2-4174-85CC-E8F8CC498E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574F0F1A-69FC-459E-B2E2-F0779C98932E}" type="datetimeFigureOut">
              <a:rPr lang="en-US"/>
              <a:pPr>
                <a:defRPr/>
              </a:pPr>
              <a:t>12/21/2021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0106E-BD69-4627-A40B-59F256CA6D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0DD110-AB96-4F42-B055-3BD7E66818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10480417-2153-49B3-AB27-23E5DE9DF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>
            <a:extLst>
              <a:ext uri="{FF2B5EF4-FFF2-40B4-BE49-F238E27FC236}">
                <a16:creationId xmlns:a16="http://schemas.microsoft.com/office/drawing/2014/main" id="{C55E95EB-154A-4A89-A5B1-B4499B9EBC7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5" name="Text Placeholder 2">
            <a:extLst>
              <a:ext uri="{FF2B5EF4-FFF2-40B4-BE49-F238E27FC236}">
                <a16:creationId xmlns:a16="http://schemas.microsoft.com/office/drawing/2014/main" id="{33811D3C-368D-4F29-8729-5825730FB0F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59B661-DECF-4116-9080-C6B73A6BCB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rgbClr val="898989"/>
                </a:solidFill>
                <a:latin typeface="Arial" charset="0"/>
              </a:defRPr>
            </a:lvl1pPr>
          </a:lstStyle>
          <a:p>
            <a:pPr>
              <a:defRPr/>
            </a:pPr>
            <a:fld id="{6FC16D99-95F7-4C05-AA1D-8AB28F470512}" type="datetimeFigureOut">
              <a:rPr lang="en-US"/>
              <a:pPr>
                <a:defRPr/>
              </a:pPr>
              <a:t>12/21/2021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451937-9011-4822-8766-64F73C283C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611F85-13E9-43FB-841F-59F94778A9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A80CB88-B6C5-4828-A5F3-A0CD31F002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83F13A86-6416-4BBB-8307-7E9ED696F7C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33400" y="2743200"/>
            <a:ext cx="7772400" cy="2057400"/>
          </a:xfrm>
          <a:noFill/>
        </p:spPr>
        <p:txBody>
          <a:bodyPr/>
          <a:lstStyle/>
          <a:p>
            <a:pPr algn="ctr"/>
            <a:r>
              <a:rPr lang="en-US" altLang="en-US" sz="1800" dirty="0"/>
              <a:t>MGT 4140</a:t>
            </a:r>
            <a:br>
              <a:rPr lang="en-US" altLang="en-US" sz="1800" dirty="0"/>
            </a:br>
            <a:br>
              <a:rPr lang="en-US" altLang="en-US" sz="1800" dirty="0"/>
            </a:br>
            <a:r>
              <a:rPr lang="en-US" altLang="en-US" sz="1800" dirty="0"/>
              <a:t>Business Modeling</a:t>
            </a:r>
            <a:br>
              <a:rPr lang="en-US" altLang="en-US" sz="1800" dirty="0"/>
            </a:br>
            <a:r>
              <a:rPr lang="en-US" altLang="en-US" sz="1800" dirty="0"/>
              <a:t> </a:t>
            </a:r>
            <a:br>
              <a:rPr lang="en-US" altLang="en-US" sz="1800" dirty="0"/>
            </a:br>
            <a:r>
              <a:rPr lang="en-US" altLang="en-US" sz="1800" dirty="0"/>
              <a:t>Introduction – What is Business Modeling</a:t>
            </a:r>
            <a:br>
              <a:rPr lang="en-US" altLang="en-US" sz="1800" dirty="0"/>
            </a:br>
            <a:br>
              <a:rPr lang="en-US" altLang="en-US" sz="1800" dirty="0"/>
            </a:br>
            <a:r>
              <a:rPr lang="en-US" altLang="en-US" sz="1600" dirty="0"/>
              <a:t>Jan 10, 2022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7ACB2ABF-3700-459F-8771-2743775A8F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Agenda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CB34165C-E274-4AD4-8FC3-DEA39B769C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4495800"/>
            <a:ext cx="41306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marL="234950" indent="-23495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 sz="1800"/>
          </a:p>
        </p:txBody>
      </p:sp>
      <p:sp>
        <p:nvSpPr>
          <p:cNvPr id="23556" name="Rectangle 26">
            <a:extLst>
              <a:ext uri="{FF2B5EF4-FFF2-40B4-BE49-F238E27FC236}">
                <a16:creationId xmlns:a16="http://schemas.microsoft.com/office/drawing/2014/main" id="{A64691CC-572E-4245-8E33-6B65CBE57E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4495800"/>
            <a:ext cx="41306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marL="234950" indent="-23495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 sz="1800"/>
          </a:p>
        </p:txBody>
      </p:sp>
      <p:grpSp>
        <p:nvGrpSpPr>
          <p:cNvPr id="23557" name="Group 30">
            <a:extLst>
              <a:ext uri="{FF2B5EF4-FFF2-40B4-BE49-F238E27FC236}">
                <a16:creationId xmlns:a16="http://schemas.microsoft.com/office/drawing/2014/main" id="{2D2D1865-C44F-4D11-A543-930C6EE0B748}"/>
              </a:ext>
            </a:extLst>
          </p:cNvPr>
          <p:cNvGrpSpPr>
            <a:grpSpLocks/>
          </p:cNvGrpSpPr>
          <p:nvPr/>
        </p:nvGrpSpPr>
        <p:grpSpPr bwMode="auto">
          <a:xfrm>
            <a:off x="3749675" y="2438400"/>
            <a:ext cx="1855788" cy="1676400"/>
            <a:chOff x="1978" y="1344"/>
            <a:chExt cx="1169" cy="1056"/>
          </a:xfrm>
        </p:grpSpPr>
        <p:sp>
          <p:nvSpPr>
            <p:cNvPr id="23575" name="Line 31">
              <a:extLst>
                <a:ext uri="{FF2B5EF4-FFF2-40B4-BE49-F238E27FC236}">
                  <a16:creationId xmlns:a16="http://schemas.microsoft.com/office/drawing/2014/main" id="{5702918B-9E90-4D47-9360-F46905E09F0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991" y="1375"/>
              <a:ext cx="123" cy="4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6" name="Line 32">
              <a:extLst>
                <a:ext uri="{FF2B5EF4-FFF2-40B4-BE49-F238E27FC236}">
                  <a16:creationId xmlns:a16="http://schemas.microsoft.com/office/drawing/2014/main" id="{886F144A-EC5C-4D86-81ED-D6316610646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23" y="1933"/>
              <a:ext cx="124" cy="4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7" name="Line 33">
              <a:extLst>
                <a:ext uri="{FF2B5EF4-FFF2-40B4-BE49-F238E27FC236}">
                  <a16:creationId xmlns:a16="http://schemas.microsoft.com/office/drawing/2014/main" id="{28DA802C-5C6D-4C78-9B5A-2E696600DB6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11" y="1344"/>
              <a:ext cx="94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8" name="Line 34">
              <a:extLst>
                <a:ext uri="{FF2B5EF4-FFF2-40B4-BE49-F238E27FC236}">
                  <a16:creationId xmlns:a16="http://schemas.microsoft.com/office/drawing/2014/main" id="{59AF87EC-6F32-433D-A765-49180AA2671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11" y="2400"/>
              <a:ext cx="94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9" name="Line 35">
              <a:extLst>
                <a:ext uri="{FF2B5EF4-FFF2-40B4-BE49-F238E27FC236}">
                  <a16:creationId xmlns:a16="http://schemas.microsoft.com/office/drawing/2014/main" id="{C916BE0F-842F-4A4E-B5E6-694BA5FBF24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978" y="1375"/>
              <a:ext cx="124" cy="4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0" name="Line 36">
              <a:extLst>
                <a:ext uri="{FF2B5EF4-FFF2-40B4-BE49-F238E27FC236}">
                  <a16:creationId xmlns:a16="http://schemas.microsoft.com/office/drawing/2014/main" id="{E6D35F50-16E6-46B9-82D8-B2E3323A1FC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11" y="1933"/>
              <a:ext cx="123" cy="4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3558" name="Rectangle 37">
            <a:extLst>
              <a:ext uri="{FF2B5EF4-FFF2-40B4-BE49-F238E27FC236}">
                <a16:creationId xmlns:a16="http://schemas.microsoft.com/office/drawing/2014/main" id="{9FD559B0-9489-4FF3-88A9-2BA8181D06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2438400"/>
            <a:ext cx="13716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marL="169863" indent="-169863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/>
              <a:t>Business Modeling</a:t>
            </a:r>
          </a:p>
        </p:txBody>
      </p:sp>
      <p:sp>
        <p:nvSpPr>
          <p:cNvPr id="23559" name="Rectangle 38">
            <a:extLst>
              <a:ext uri="{FF2B5EF4-FFF2-40B4-BE49-F238E27FC236}">
                <a16:creationId xmlns:a16="http://schemas.microsoft.com/office/drawing/2014/main" id="{E04AD5F7-B902-4363-8D0B-863C6646A5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2438400"/>
            <a:ext cx="13716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marL="169863" indent="-169863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1"/>
              <a:t>The Modeling Process</a:t>
            </a:r>
          </a:p>
        </p:txBody>
      </p:sp>
      <p:grpSp>
        <p:nvGrpSpPr>
          <p:cNvPr id="23560" name="Group 39">
            <a:extLst>
              <a:ext uri="{FF2B5EF4-FFF2-40B4-BE49-F238E27FC236}">
                <a16:creationId xmlns:a16="http://schemas.microsoft.com/office/drawing/2014/main" id="{0320FA30-246E-4801-A0D2-8EFE59157E4D}"/>
              </a:ext>
            </a:extLst>
          </p:cNvPr>
          <p:cNvGrpSpPr>
            <a:grpSpLocks/>
          </p:cNvGrpSpPr>
          <p:nvPr/>
        </p:nvGrpSpPr>
        <p:grpSpPr bwMode="auto">
          <a:xfrm>
            <a:off x="5383213" y="2438400"/>
            <a:ext cx="1855787" cy="1676400"/>
            <a:chOff x="3007" y="1344"/>
            <a:chExt cx="1169" cy="1056"/>
          </a:xfrm>
        </p:grpSpPr>
        <p:sp>
          <p:nvSpPr>
            <p:cNvPr id="23569" name="Line 40">
              <a:extLst>
                <a:ext uri="{FF2B5EF4-FFF2-40B4-BE49-F238E27FC236}">
                  <a16:creationId xmlns:a16="http://schemas.microsoft.com/office/drawing/2014/main" id="{CD2DB60B-B571-4F7F-BEA7-F4E8A1E2FE9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020" y="1375"/>
              <a:ext cx="123" cy="4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0" name="Line 41">
              <a:extLst>
                <a:ext uri="{FF2B5EF4-FFF2-40B4-BE49-F238E27FC236}">
                  <a16:creationId xmlns:a16="http://schemas.microsoft.com/office/drawing/2014/main" id="{7C7C25B9-4668-4784-9624-649F209F6DC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52" y="1933"/>
              <a:ext cx="124" cy="4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1" name="Line 42">
              <a:extLst>
                <a:ext uri="{FF2B5EF4-FFF2-40B4-BE49-F238E27FC236}">
                  <a16:creationId xmlns:a16="http://schemas.microsoft.com/office/drawing/2014/main" id="{BFB3FAF5-A444-49F6-9052-320979E0731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40" y="1344"/>
              <a:ext cx="94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2" name="Line 43">
              <a:extLst>
                <a:ext uri="{FF2B5EF4-FFF2-40B4-BE49-F238E27FC236}">
                  <a16:creationId xmlns:a16="http://schemas.microsoft.com/office/drawing/2014/main" id="{1CCA2FA0-0416-4BB6-B15B-56ED059FEF1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40" y="2400"/>
              <a:ext cx="94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3" name="Line 44">
              <a:extLst>
                <a:ext uri="{FF2B5EF4-FFF2-40B4-BE49-F238E27FC236}">
                  <a16:creationId xmlns:a16="http://schemas.microsoft.com/office/drawing/2014/main" id="{0E3639D6-5F70-4429-9211-3CAE1720CD9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007" y="1375"/>
              <a:ext cx="124" cy="4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4" name="Line 45">
              <a:extLst>
                <a:ext uri="{FF2B5EF4-FFF2-40B4-BE49-F238E27FC236}">
                  <a16:creationId xmlns:a16="http://schemas.microsoft.com/office/drawing/2014/main" id="{FA9FFADA-58F6-4710-B074-DBBA1766E0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40" y="1933"/>
              <a:ext cx="123" cy="4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3561" name="Group 46">
            <a:extLst>
              <a:ext uri="{FF2B5EF4-FFF2-40B4-BE49-F238E27FC236}">
                <a16:creationId xmlns:a16="http://schemas.microsoft.com/office/drawing/2014/main" id="{64A2EBE2-04F2-4BC4-A7F4-0F774723B5B5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2438400"/>
            <a:ext cx="1909763" cy="1676400"/>
            <a:chOff x="960" y="1344"/>
            <a:chExt cx="1203" cy="1056"/>
          </a:xfrm>
        </p:grpSpPr>
        <p:sp>
          <p:nvSpPr>
            <p:cNvPr id="23562" name="Rectangle 47">
              <a:extLst>
                <a:ext uri="{FF2B5EF4-FFF2-40B4-BE49-F238E27FC236}">
                  <a16:creationId xmlns:a16="http://schemas.microsoft.com/office/drawing/2014/main" id="{35D187A4-6DF0-48DF-9F73-19F630A0C9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1344"/>
              <a:ext cx="864" cy="10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 anchor="ctr"/>
            <a:lstStyle>
              <a:lvl1pPr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400"/>
                <a:t>Introduction to Decision Sciences</a:t>
              </a:r>
            </a:p>
          </p:txBody>
        </p:sp>
        <p:grpSp>
          <p:nvGrpSpPr>
            <p:cNvPr id="23563" name="Group 48">
              <a:extLst>
                <a:ext uri="{FF2B5EF4-FFF2-40B4-BE49-F238E27FC236}">
                  <a16:creationId xmlns:a16="http://schemas.microsoft.com/office/drawing/2014/main" id="{65FEE70C-941F-46BF-BDEF-BF9405833BE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60" y="1344"/>
              <a:ext cx="1203" cy="1056"/>
              <a:chOff x="960" y="1344"/>
              <a:chExt cx="1203" cy="1056"/>
            </a:xfrm>
          </p:grpSpPr>
          <p:sp>
            <p:nvSpPr>
              <p:cNvPr id="23564" name="Line 49">
                <a:extLst>
                  <a:ext uri="{FF2B5EF4-FFF2-40B4-BE49-F238E27FC236}">
                    <a16:creationId xmlns:a16="http://schemas.microsoft.com/office/drawing/2014/main" id="{A6977F6B-B5CC-49BB-9A40-87535A9DCF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007" y="1375"/>
                <a:ext cx="123" cy="467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65" name="Line 50">
                <a:extLst>
                  <a:ext uri="{FF2B5EF4-FFF2-40B4-BE49-F238E27FC236}">
                    <a16:creationId xmlns:a16="http://schemas.microsoft.com/office/drawing/2014/main" id="{4C5CBD12-13BC-47CA-9563-B1C35E9EF83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39" y="1933"/>
                <a:ext cx="124" cy="467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66" name="Line 51">
                <a:extLst>
                  <a:ext uri="{FF2B5EF4-FFF2-40B4-BE49-F238E27FC236}">
                    <a16:creationId xmlns:a16="http://schemas.microsoft.com/office/drawing/2014/main" id="{6E2EC05D-CD66-4B19-8CE0-A5FEBA11589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026" y="1344"/>
                <a:ext cx="947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67" name="Line 52">
                <a:extLst>
                  <a:ext uri="{FF2B5EF4-FFF2-40B4-BE49-F238E27FC236}">
                    <a16:creationId xmlns:a16="http://schemas.microsoft.com/office/drawing/2014/main" id="{B0D64915-D268-4391-A234-009EB05830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60" y="1405"/>
                <a:ext cx="0" cy="995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68" name="Line 53">
                <a:extLst>
                  <a:ext uri="{FF2B5EF4-FFF2-40B4-BE49-F238E27FC236}">
                    <a16:creationId xmlns:a16="http://schemas.microsoft.com/office/drawing/2014/main" id="{6367BC6C-6F2C-49EA-B6FE-2183E3F09FF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026" y="2400"/>
                <a:ext cx="947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DA8A6327-9334-49B8-BAB8-AD6A8FEF18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543800" cy="838200"/>
          </a:xfrm>
          <a:noFill/>
        </p:spPr>
        <p:txBody>
          <a:bodyPr/>
          <a:lstStyle/>
          <a:p>
            <a:r>
              <a:rPr lang="en-US" altLang="en-US" sz="1800"/>
              <a:t>The Modeling Process  </a:t>
            </a:r>
            <a:br>
              <a:rPr lang="en-US" altLang="en-US" sz="1800"/>
            </a:br>
            <a:r>
              <a:rPr lang="en-US" altLang="en-US" sz="1800"/>
              <a:t>Quantitative - Statistical</a:t>
            </a:r>
          </a:p>
        </p:txBody>
      </p:sp>
      <p:sp>
        <p:nvSpPr>
          <p:cNvPr id="25603" name="Rectangle 4">
            <a:extLst>
              <a:ext uri="{FF2B5EF4-FFF2-40B4-BE49-F238E27FC236}">
                <a16:creationId xmlns:a16="http://schemas.microsoft.com/office/drawing/2014/main" id="{0307B53C-C29B-4342-8699-40AB913C34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2286000"/>
            <a:ext cx="1905000" cy="506413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60000"/>
              </a:lnSpc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</a:rPr>
              <a:t>Variables </a:t>
            </a:r>
          </a:p>
          <a:p>
            <a:pPr algn="ctr">
              <a:lnSpc>
                <a:spcPct val="60000"/>
              </a:lnSpc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</a:rPr>
              <a:t>and Attributes</a:t>
            </a:r>
          </a:p>
        </p:txBody>
      </p:sp>
      <p:sp>
        <p:nvSpPr>
          <p:cNvPr id="25604" name="Rectangle 5">
            <a:extLst>
              <a:ext uri="{FF2B5EF4-FFF2-40B4-BE49-F238E27FC236}">
                <a16:creationId xmlns:a16="http://schemas.microsoft.com/office/drawing/2014/main" id="{1C412B1D-D379-4430-B730-C37990E40C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1524000"/>
            <a:ext cx="1905000" cy="506413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60000"/>
              </a:lnSpc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</a:rPr>
              <a:t>Objective</a:t>
            </a:r>
          </a:p>
          <a:p>
            <a:pPr algn="ctr">
              <a:lnSpc>
                <a:spcPct val="60000"/>
              </a:lnSpc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</a:rPr>
              <a:t>Hierarchies</a:t>
            </a:r>
          </a:p>
        </p:txBody>
      </p:sp>
      <p:sp>
        <p:nvSpPr>
          <p:cNvPr id="25605" name="Rectangle 6">
            <a:extLst>
              <a:ext uri="{FF2B5EF4-FFF2-40B4-BE49-F238E27FC236}">
                <a16:creationId xmlns:a16="http://schemas.microsoft.com/office/drawing/2014/main" id="{82502B40-73BD-4B50-B3DC-7E34D960D1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3078163"/>
            <a:ext cx="1905000" cy="506412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60000"/>
              </a:lnSpc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</a:rPr>
              <a:t>Influence </a:t>
            </a:r>
          </a:p>
          <a:p>
            <a:pPr algn="ctr">
              <a:lnSpc>
                <a:spcPct val="60000"/>
              </a:lnSpc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</a:rPr>
              <a:t>Diagrams</a:t>
            </a:r>
          </a:p>
        </p:txBody>
      </p:sp>
      <p:sp>
        <p:nvSpPr>
          <p:cNvPr id="25606" name="Rectangle 7">
            <a:extLst>
              <a:ext uri="{FF2B5EF4-FFF2-40B4-BE49-F238E27FC236}">
                <a16:creationId xmlns:a16="http://schemas.microsoft.com/office/drawing/2014/main" id="{19D01260-7BBD-4B14-A3DF-11EF5CAF1B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3854450"/>
            <a:ext cx="1905000" cy="506413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60000"/>
              </a:lnSpc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</a:rPr>
              <a:t>Mathematical </a:t>
            </a:r>
          </a:p>
          <a:p>
            <a:pPr algn="ctr">
              <a:lnSpc>
                <a:spcPct val="60000"/>
              </a:lnSpc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</a:rPr>
              <a:t>Representation</a:t>
            </a:r>
          </a:p>
        </p:txBody>
      </p:sp>
      <p:sp>
        <p:nvSpPr>
          <p:cNvPr id="25607" name="Rectangle 8">
            <a:extLst>
              <a:ext uri="{FF2B5EF4-FFF2-40B4-BE49-F238E27FC236}">
                <a16:creationId xmlns:a16="http://schemas.microsoft.com/office/drawing/2014/main" id="{87092195-5BC2-44DE-BA6B-E5E522D0B6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4632325"/>
            <a:ext cx="1905000" cy="506413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60000"/>
              </a:lnSpc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</a:rPr>
              <a:t>Testing and </a:t>
            </a:r>
          </a:p>
          <a:p>
            <a:pPr algn="ctr">
              <a:lnSpc>
                <a:spcPct val="60000"/>
              </a:lnSpc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</a:rPr>
              <a:t>Validation</a:t>
            </a:r>
          </a:p>
        </p:txBody>
      </p:sp>
      <p:sp>
        <p:nvSpPr>
          <p:cNvPr id="25608" name="Rectangle 9">
            <a:extLst>
              <a:ext uri="{FF2B5EF4-FFF2-40B4-BE49-F238E27FC236}">
                <a16:creationId xmlns:a16="http://schemas.microsoft.com/office/drawing/2014/main" id="{E5733CDF-97B9-430F-B842-449643884D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5410200"/>
            <a:ext cx="1905000" cy="506413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60000"/>
              </a:lnSpc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</a:rPr>
              <a:t>Implementation</a:t>
            </a:r>
          </a:p>
          <a:p>
            <a:pPr algn="ctr">
              <a:lnSpc>
                <a:spcPct val="60000"/>
              </a:lnSpc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</a:rPr>
              <a:t>and use</a:t>
            </a:r>
          </a:p>
        </p:txBody>
      </p:sp>
      <p:sp>
        <p:nvSpPr>
          <p:cNvPr id="25609" name="Freeform 10">
            <a:extLst>
              <a:ext uri="{FF2B5EF4-FFF2-40B4-BE49-F238E27FC236}">
                <a16:creationId xmlns:a16="http://schemas.microsoft.com/office/drawing/2014/main" id="{CDF63008-9473-4E06-811C-BBBBC62A6CF7}"/>
              </a:ext>
            </a:extLst>
          </p:cNvPr>
          <p:cNvSpPr>
            <a:spLocks/>
          </p:cNvSpPr>
          <p:nvPr/>
        </p:nvSpPr>
        <p:spPr bwMode="auto">
          <a:xfrm>
            <a:off x="914400" y="1905000"/>
            <a:ext cx="384175" cy="568325"/>
          </a:xfrm>
          <a:custGeom>
            <a:avLst/>
            <a:gdLst>
              <a:gd name="T0" fmla="*/ 2147483646 w 242"/>
              <a:gd name="T1" fmla="*/ 0 h 358"/>
              <a:gd name="T2" fmla="*/ 2147483646 w 242"/>
              <a:gd name="T3" fmla="*/ 2147483646 h 358"/>
              <a:gd name="T4" fmla="*/ 2147483646 w 242"/>
              <a:gd name="T5" fmla="*/ 2147483646 h 358"/>
              <a:gd name="T6" fmla="*/ 2147483646 w 242"/>
              <a:gd name="T7" fmla="*/ 2147483646 h 358"/>
              <a:gd name="T8" fmla="*/ 2147483646 w 242"/>
              <a:gd name="T9" fmla="*/ 2147483646 h 358"/>
              <a:gd name="T10" fmla="*/ 2147483646 w 242"/>
              <a:gd name="T11" fmla="*/ 2147483646 h 358"/>
              <a:gd name="T12" fmla="*/ 2147483646 w 242"/>
              <a:gd name="T13" fmla="*/ 2147483646 h 358"/>
              <a:gd name="T14" fmla="*/ 2147483646 w 242"/>
              <a:gd name="T15" fmla="*/ 2147483646 h 358"/>
              <a:gd name="T16" fmla="*/ 2147483646 w 242"/>
              <a:gd name="T17" fmla="*/ 2147483646 h 358"/>
              <a:gd name="T18" fmla="*/ 2147483646 w 242"/>
              <a:gd name="T19" fmla="*/ 2147483646 h 358"/>
              <a:gd name="T20" fmla="*/ 0 w 242"/>
              <a:gd name="T21" fmla="*/ 2147483646 h 358"/>
              <a:gd name="T22" fmla="*/ 0 w 242"/>
              <a:gd name="T23" fmla="*/ 2147483646 h 358"/>
              <a:gd name="T24" fmla="*/ 2147483646 w 242"/>
              <a:gd name="T25" fmla="*/ 2147483646 h 358"/>
              <a:gd name="T26" fmla="*/ 2147483646 w 242"/>
              <a:gd name="T27" fmla="*/ 2147483646 h 358"/>
              <a:gd name="T28" fmla="*/ 2147483646 w 242"/>
              <a:gd name="T29" fmla="*/ 2147483646 h 358"/>
              <a:gd name="T30" fmla="*/ 2147483646 w 242"/>
              <a:gd name="T31" fmla="*/ 2147483646 h 358"/>
              <a:gd name="T32" fmla="*/ 2147483646 w 242"/>
              <a:gd name="T33" fmla="*/ 2147483646 h 358"/>
              <a:gd name="T34" fmla="*/ 2147483646 w 242"/>
              <a:gd name="T35" fmla="*/ 2147483646 h 358"/>
              <a:gd name="T36" fmla="*/ 2147483646 w 242"/>
              <a:gd name="T37" fmla="*/ 2147483646 h 358"/>
              <a:gd name="T38" fmla="*/ 2147483646 w 242"/>
              <a:gd name="T39" fmla="*/ 2147483646 h 358"/>
              <a:gd name="T40" fmla="*/ 2147483646 w 242"/>
              <a:gd name="T41" fmla="*/ 2147483646 h 358"/>
              <a:gd name="T42" fmla="*/ 2147483646 w 242"/>
              <a:gd name="T43" fmla="*/ 2147483646 h 358"/>
              <a:gd name="T44" fmla="*/ 2147483646 w 242"/>
              <a:gd name="T45" fmla="*/ 2147483646 h 358"/>
              <a:gd name="T46" fmla="*/ 2147483646 w 242"/>
              <a:gd name="T47" fmla="*/ 2147483646 h 358"/>
              <a:gd name="T48" fmla="*/ 2147483646 w 242"/>
              <a:gd name="T49" fmla="*/ 2147483646 h 358"/>
              <a:gd name="T50" fmla="*/ 2147483646 w 242"/>
              <a:gd name="T51" fmla="*/ 2147483646 h 358"/>
              <a:gd name="T52" fmla="*/ 2147483646 w 242"/>
              <a:gd name="T53" fmla="*/ 2147483646 h 358"/>
              <a:gd name="T54" fmla="*/ 2147483646 w 242"/>
              <a:gd name="T55" fmla="*/ 2147483646 h 358"/>
              <a:gd name="T56" fmla="*/ 2147483646 w 242"/>
              <a:gd name="T57" fmla="*/ 2147483646 h 358"/>
              <a:gd name="T58" fmla="*/ 2147483646 w 242"/>
              <a:gd name="T59" fmla="*/ 2147483646 h 358"/>
              <a:gd name="T60" fmla="*/ 2147483646 w 242"/>
              <a:gd name="T61" fmla="*/ 2147483646 h 358"/>
              <a:gd name="T62" fmla="*/ 2147483646 w 242"/>
              <a:gd name="T63" fmla="*/ 2147483646 h 358"/>
              <a:gd name="T64" fmla="*/ 2147483646 w 242"/>
              <a:gd name="T65" fmla="*/ 2147483646 h 358"/>
              <a:gd name="T66" fmla="*/ 2147483646 w 242"/>
              <a:gd name="T67" fmla="*/ 2147483646 h 358"/>
              <a:gd name="T68" fmla="*/ 2147483646 w 242"/>
              <a:gd name="T69" fmla="*/ 2147483646 h 358"/>
              <a:gd name="T70" fmla="*/ 2147483646 w 242"/>
              <a:gd name="T71" fmla="*/ 2147483646 h 358"/>
              <a:gd name="T72" fmla="*/ 2147483646 w 242"/>
              <a:gd name="T73" fmla="*/ 2147483646 h 358"/>
              <a:gd name="T74" fmla="*/ 2147483646 w 242"/>
              <a:gd name="T75" fmla="*/ 0 h 358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242"/>
              <a:gd name="T115" fmla="*/ 0 h 358"/>
              <a:gd name="T116" fmla="*/ 242 w 242"/>
              <a:gd name="T117" fmla="*/ 358 h 358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242" h="358">
                <a:moveTo>
                  <a:pt x="241" y="0"/>
                </a:moveTo>
                <a:lnTo>
                  <a:pt x="191" y="3"/>
                </a:lnTo>
                <a:lnTo>
                  <a:pt x="146" y="12"/>
                </a:lnTo>
                <a:lnTo>
                  <a:pt x="106" y="24"/>
                </a:lnTo>
                <a:lnTo>
                  <a:pt x="71" y="39"/>
                </a:lnTo>
                <a:lnTo>
                  <a:pt x="42" y="60"/>
                </a:lnTo>
                <a:lnTo>
                  <a:pt x="19" y="81"/>
                </a:lnTo>
                <a:lnTo>
                  <a:pt x="11" y="93"/>
                </a:lnTo>
                <a:lnTo>
                  <a:pt x="4" y="106"/>
                </a:lnTo>
                <a:lnTo>
                  <a:pt x="2" y="121"/>
                </a:lnTo>
                <a:lnTo>
                  <a:pt x="0" y="133"/>
                </a:lnTo>
                <a:lnTo>
                  <a:pt x="0" y="212"/>
                </a:lnTo>
                <a:lnTo>
                  <a:pt x="2" y="227"/>
                </a:lnTo>
                <a:lnTo>
                  <a:pt x="7" y="242"/>
                </a:lnTo>
                <a:lnTo>
                  <a:pt x="15" y="257"/>
                </a:lnTo>
                <a:lnTo>
                  <a:pt x="25" y="272"/>
                </a:lnTo>
                <a:lnTo>
                  <a:pt x="38" y="284"/>
                </a:lnTo>
                <a:lnTo>
                  <a:pt x="52" y="296"/>
                </a:lnTo>
                <a:lnTo>
                  <a:pt x="71" y="309"/>
                </a:lnTo>
                <a:lnTo>
                  <a:pt x="92" y="318"/>
                </a:lnTo>
                <a:lnTo>
                  <a:pt x="92" y="357"/>
                </a:lnTo>
                <a:lnTo>
                  <a:pt x="241" y="306"/>
                </a:lnTo>
                <a:lnTo>
                  <a:pt x="92" y="203"/>
                </a:lnTo>
                <a:lnTo>
                  <a:pt x="92" y="239"/>
                </a:lnTo>
                <a:lnTo>
                  <a:pt x="65" y="227"/>
                </a:lnTo>
                <a:lnTo>
                  <a:pt x="42" y="212"/>
                </a:lnTo>
                <a:lnTo>
                  <a:pt x="23" y="193"/>
                </a:lnTo>
                <a:lnTo>
                  <a:pt x="11" y="172"/>
                </a:lnTo>
                <a:lnTo>
                  <a:pt x="25" y="151"/>
                </a:lnTo>
                <a:lnTo>
                  <a:pt x="44" y="133"/>
                </a:lnTo>
                <a:lnTo>
                  <a:pt x="69" y="118"/>
                </a:lnTo>
                <a:lnTo>
                  <a:pt x="96" y="103"/>
                </a:lnTo>
                <a:lnTo>
                  <a:pt x="129" y="93"/>
                </a:lnTo>
                <a:lnTo>
                  <a:pt x="164" y="84"/>
                </a:lnTo>
                <a:lnTo>
                  <a:pt x="202" y="81"/>
                </a:lnTo>
                <a:lnTo>
                  <a:pt x="241" y="78"/>
                </a:lnTo>
                <a:lnTo>
                  <a:pt x="241" y="0"/>
                </a:lnTo>
              </a:path>
            </a:pathLst>
          </a:custGeom>
          <a:solidFill>
            <a:schemeClr val="accent1"/>
          </a:solidFill>
          <a:ln w="12700" cap="rnd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10" name="Freeform 11">
            <a:extLst>
              <a:ext uri="{FF2B5EF4-FFF2-40B4-BE49-F238E27FC236}">
                <a16:creationId xmlns:a16="http://schemas.microsoft.com/office/drawing/2014/main" id="{AB6A8EB0-28F6-4C31-8DD5-D7768FB37A5E}"/>
              </a:ext>
            </a:extLst>
          </p:cNvPr>
          <p:cNvSpPr>
            <a:spLocks/>
          </p:cNvSpPr>
          <p:nvPr/>
        </p:nvSpPr>
        <p:spPr bwMode="auto">
          <a:xfrm>
            <a:off x="3200400" y="2670175"/>
            <a:ext cx="384175" cy="596900"/>
          </a:xfrm>
          <a:custGeom>
            <a:avLst/>
            <a:gdLst>
              <a:gd name="T0" fmla="*/ 0 w 242"/>
              <a:gd name="T1" fmla="*/ 0 h 376"/>
              <a:gd name="T2" fmla="*/ 2147483646 w 242"/>
              <a:gd name="T3" fmla="*/ 2147483646 h 376"/>
              <a:gd name="T4" fmla="*/ 2147483646 w 242"/>
              <a:gd name="T5" fmla="*/ 2147483646 h 376"/>
              <a:gd name="T6" fmla="*/ 2147483646 w 242"/>
              <a:gd name="T7" fmla="*/ 2147483646 h 376"/>
              <a:gd name="T8" fmla="*/ 2147483646 w 242"/>
              <a:gd name="T9" fmla="*/ 2147483646 h 376"/>
              <a:gd name="T10" fmla="*/ 2147483646 w 242"/>
              <a:gd name="T11" fmla="*/ 2147483646 h 376"/>
              <a:gd name="T12" fmla="*/ 2147483646 w 242"/>
              <a:gd name="T13" fmla="*/ 2147483646 h 376"/>
              <a:gd name="T14" fmla="*/ 2147483646 w 242"/>
              <a:gd name="T15" fmla="*/ 2147483646 h 376"/>
              <a:gd name="T16" fmla="*/ 2147483646 w 242"/>
              <a:gd name="T17" fmla="*/ 2147483646 h 376"/>
              <a:gd name="T18" fmla="*/ 2147483646 w 242"/>
              <a:gd name="T19" fmla="*/ 2147483646 h 376"/>
              <a:gd name="T20" fmla="*/ 2147483646 w 242"/>
              <a:gd name="T21" fmla="*/ 2147483646 h 376"/>
              <a:gd name="T22" fmla="*/ 2147483646 w 242"/>
              <a:gd name="T23" fmla="*/ 2147483646 h 376"/>
              <a:gd name="T24" fmla="*/ 2147483646 w 242"/>
              <a:gd name="T25" fmla="*/ 2147483646 h 376"/>
              <a:gd name="T26" fmla="*/ 2147483646 w 242"/>
              <a:gd name="T27" fmla="*/ 2147483646 h 376"/>
              <a:gd name="T28" fmla="*/ 2147483646 w 242"/>
              <a:gd name="T29" fmla="*/ 2147483646 h 376"/>
              <a:gd name="T30" fmla="*/ 2147483646 w 242"/>
              <a:gd name="T31" fmla="*/ 2147483646 h 376"/>
              <a:gd name="T32" fmla="*/ 2147483646 w 242"/>
              <a:gd name="T33" fmla="*/ 2147483646 h 376"/>
              <a:gd name="T34" fmla="*/ 2147483646 w 242"/>
              <a:gd name="T35" fmla="*/ 2147483646 h 376"/>
              <a:gd name="T36" fmla="*/ 0 w 242"/>
              <a:gd name="T37" fmla="*/ 2147483646 h 376"/>
              <a:gd name="T38" fmla="*/ 2147483646 w 242"/>
              <a:gd name="T39" fmla="*/ 2147483646 h 376"/>
              <a:gd name="T40" fmla="*/ 2147483646 w 242"/>
              <a:gd name="T41" fmla="*/ 2147483646 h 376"/>
              <a:gd name="T42" fmla="*/ 2147483646 w 242"/>
              <a:gd name="T43" fmla="*/ 2147483646 h 376"/>
              <a:gd name="T44" fmla="*/ 2147483646 w 242"/>
              <a:gd name="T45" fmla="*/ 2147483646 h 376"/>
              <a:gd name="T46" fmla="*/ 2147483646 w 242"/>
              <a:gd name="T47" fmla="*/ 2147483646 h 376"/>
              <a:gd name="T48" fmla="*/ 2147483646 w 242"/>
              <a:gd name="T49" fmla="*/ 2147483646 h 376"/>
              <a:gd name="T50" fmla="*/ 2147483646 w 242"/>
              <a:gd name="T51" fmla="*/ 2147483646 h 376"/>
              <a:gd name="T52" fmla="*/ 2147483646 w 242"/>
              <a:gd name="T53" fmla="*/ 2147483646 h 376"/>
              <a:gd name="T54" fmla="*/ 2147483646 w 242"/>
              <a:gd name="T55" fmla="*/ 2147483646 h 376"/>
              <a:gd name="T56" fmla="*/ 2147483646 w 242"/>
              <a:gd name="T57" fmla="*/ 2147483646 h 376"/>
              <a:gd name="T58" fmla="*/ 2147483646 w 242"/>
              <a:gd name="T59" fmla="*/ 2147483646 h 376"/>
              <a:gd name="T60" fmla="*/ 2147483646 w 242"/>
              <a:gd name="T61" fmla="*/ 2147483646 h 376"/>
              <a:gd name="T62" fmla="*/ 0 w 242"/>
              <a:gd name="T63" fmla="*/ 2147483646 h 376"/>
              <a:gd name="T64" fmla="*/ 0 w 242"/>
              <a:gd name="T65" fmla="*/ 0 h 37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242"/>
              <a:gd name="T100" fmla="*/ 0 h 376"/>
              <a:gd name="T101" fmla="*/ 242 w 242"/>
              <a:gd name="T102" fmla="*/ 376 h 37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242" h="376">
                <a:moveTo>
                  <a:pt x="0" y="0"/>
                </a:moveTo>
                <a:lnTo>
                  <a:pt x="48" y="4"/>
                </a:lnTo>
                <a:lnTo>
                  <a:pt x="92" y="11"/>
                </a:lnTo>
                <a:lnTo>
                  <a:pt x="136" y="23"/>
                </a:lnTo>
                <a:lnTo>
                  <a:pt x="171" y="38"/>
                </a:lnTo>
                <a:lnTo>
                  <a:pt x="202" y="57"/>
                </a:lnTo>
                <a:lnTo>
                  <a:pt x="223" y="80"/>
                </a:lnTo>
                <a:lnTo>
                  <a:pt x="237" y="107"/>
                </a:lnTo>
                <a:lnTo>
                  <a:pt x="241" y="134"/>
                </a:lnTo>
                <a:lnTo>
                  <a:pt x="241" y="210"/>
                </a:lnTo>
                <a:lnTo>
                  <a:pt x="237" y="233"/>
                </a:lnTo>
                <a:lnTo>
                  <a:pt x="228" y="252"/>
                </a:lnTo>
                <a:lnTo>
                  <a:pt x="215" y="272"/>
                </a:lnTo>
                <a:lnTo>
                  <a:pt x="197" y="287"/>
                </a:lnTo>
                <a:lnTo>
                  <a:pt x="171" y="302"/>
                </a:lnTo>
                <a:lnTo>
                  <a:pt x="145" y="318"/>
                </a:lnTo>
                <a:lnTo>
                  <a:pt x="79" y="337"/>
                </a:lnTo>
                <a:lnTo>
                  <a:pt x="79" y="375"/>
                </a:lnTo>
                <a:lnTo>
                  <a:pt x="0" y="306"/>
                </a:lnTo>
                <a:lnTo>
                  <a:pt x="79" y="222"/>
                </a:lnTo>
                <a:lnTo>
                  <a:pt x="79" y="260"/>
                </a:lnTo>
                <a:lnTo>
                  <a:pt x="132" y="245"/>
                </a:lnTo>
                <a:lnTo>
                  <a:pt x="175" y="226"/>
                </a:lnTo>
                <a:lnTo>
                  <a:pt x="206" y="199"/>
                </a:lnTo>
                <a:lnTo>
                  <a:pt x="228" y="172"/>
                </a:lnTo>
                <a:lnTo>
                  <a:pt x="215" y="153"/>
                </a:lnTo>
                <a:lnTo>
                  <a:pt x="197" y="134"/>
                </a:lnTo>
                <a:lnTo>
                  <a:pt x="171" y="118"/>
                </a:lnTo>
                <a:lnTo>
                  <a:pt x="145" y="103"/>
                </a:lnTo>
                <a:lnTo>
                  <a:pt x="75" y="84"/>
                </a:lnTo>
                <a:lnTo>
                  <a:pt x="0" y="76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 w="12700" cap="rnd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11" name="Freeform 12">
            <a:extLst>
              <a:ext uri="{FF2B5EF4-FFF2-40B4-BE49-F238E27FC236}">
                <a16:creationId xmlns:a16="http://schemas.microsoft.com/office/drawing/2014/main" id="{13CCF9D7-90D7-4494-AE89-DB69635C360F}"/>
              </a:ext>
            </a:extLst>
          </p:cNvPr>
          <p:cNvSpPr>
            <a:spLocks/>
          </p:cNvSpPr>
          <p:nvPr/>
        </p:nvSpPr>
        <p:spPr bwMode="auto">
          <a:xfrm>
            <a:off x="914400" y="3430588"/>
            <a:ext cx="384175" cy="566737"/>
          </a:xfrm>
          <a:custGeom>
            <a:avLst/>
            <a:gdLst>
              <a:gd name="T0" fmla="*/ 2147483646 w 242"/>
              <a:gd name="T1" fmla="*/ 0 h 357"/>
              <a:gd name="T2" fmla="*/ 2147483646 w 242"/>
              <a:gd name="T3" fmla="*/ 2147483646 h 357"/>
              <a:gd name="T4" fmla="*/ 2147483646 w 242"/>
              <a:gd name="T5" fmla="*/ 2147483646 h 357"/>
              <a:gd name="T6" fmla="*/ 2147483646 w 242"/>
              <a:gd name="T7" fmla="*/ 2147483646 h 357"/>
              <a:gd name="T8" fmla="*/ 2147483646 w 242"/>
              <a:gd name="T9" fmla="*/ 2147483646 h 357"/>
              <a:gd name="T10" fmla="*/ 2147483646 w 242"/>
              <a:gd name="T11" fmla="*/ 2147483646 h 357"/>
              <a:gd name="T12" fmla="*/ 2147483646 w 242"/>
              <a:gd name="T13" fmla="*/ 2147483646 h 357"/>
              <a:gd name="T14" fmla="*/ 2147483646 w 242"/>
              <a:gd name="T15" fmla="*/ 2147483646 h 357"/>
              <a:gd name="T16" fmla="*/ 2147483646 w 242"/>
              <a:gd name="T17" fmla="*/ 2147483646 h 357"/>
              <a:gd name="T18" fmla="*/ 2147483646 w 242"/>
              <a:gd name="T19" fmla="*/ 2147483646 h 357"/>
              <a:gd name="T20" fmla="*/ 0 w 242"/>
              <a:gd name="T21" fmla="*/ 2147483646 h 357"/>
              <a:gd name="T22" fmla="*/ 0 w 242"/>
              <a:gd name="T23" fmla="*/ 2147483646 h 357"/>
              <a:gd name="T24" fmla="*/ 2147483646 w 242"/>
              <a:gd name="T25" fmla="*/ 2147483646 h 357"/>
              <a:gd name="T26" fmla="*/ 2147483646 w 242"/>
              <a:gd name="T27" fmla="*/ 2147483646 h 357"/>
              <a:gd name="T28" fmla="*/ 2147483646 w 242"/>
              <a:gd name="T29" fmla="*/ 2147483646 h 357"/>
              <a:gd name="T30" fmla="*/ 2147483646 w 242"/>
              <a:gd name="T31" fmla="*/ 2147483646 h 357"/>
              <a:gd name="T32" fmla="*/ 2147483646 w 242"/>
              <a:gd name="T33" fmla="*/ 2147483646 h 357"/>
              <a:gd name="T34" fmla="*/ 2147483646 w 242"/>
              <a:gd name="T35" fmla="*/ 2147483646 h 357"/>
              <a:gd name="T36" fmla="*/ 2147483646 w 242"/>
              <a:gd name="T37" fmla="*/ 2147483646 h 357"/>
              <a:gd name="T38" fmla="*/ 2147483646 w 242"/>
              <a:gd name="T39" fmla="*/ 2147483646 h 357"/>
              <a:gd name="T40" fmla="*/ 2147483646 w 242"/>
              <a:gd name="T41" fmla="*/ 2147483646 h 357"/>
              <a:gd name="T42" fmla="*/ 2147483646 w 242"/>
              <a:gd name="T43" fmla="*/ 2147483646 h 357"/>
              <a:gd name="T44" fmla="*/ 2147483646 w 242"/>
              <a:gd name="T45" fmla="*/ 2147483646 h 357"/>
              <a:gd name="T46" fmla="*/ 2147483646 w 242"/>
              <a:gd name="T47" fmla="*/ 2147483646 h 357"/>
              <a:gd name="T48" fmla="*/ 2147483646 w 242"/>
              <a:gd name="T49" fmla="*/ 2147483646 h 357"/>
              <a:gd name="T50" fmla="*/ 2147483646 w 242"/>
              <a:gd name="T51" fmla="*/ 2147483646 h 357"/>
              <a:gd name="T52" fmla="*/ 2147483646 w 242"/>
              <a:gd name="T53" fmla="*/ 2147483646 h 357"/>
              <a:gd name="T54" fmla="*/ 2147483646 w 242"/>
              <a:gd name="T55" fmla="*/ 2147483646 h 357"/>
              <a:gd name="T56" fmla="*/ 2147483646 w 242"/>
              <a:gd name="T57" fmla="*/ 2147483646 h 357"/>
              <a:gd name="T58" fmla="*/ 2147483646 w 242"/>
              <a:gd name="T59" fmla="*/ 2147483646 h 357"/>
              <a:gd name="T60" fmla="*/ 2147483646 w 242"/>
              <a:gd name="T61" fmla="*/ 2147483646 h 357"/>
              <a:gd name="T62" fmla="*/ 2147483646 w 242"/>
              <a:gd name="T63" fmla="*/ 2147483646 h 357"/>
              <a:gd name="T64" fmla="*/ 2147483646 w 242"/>
              <a:gd name="T65" fmla="*/ 2147483646 h 357"/>
              <a:gd name="T66" fmla="*/ 2147483646 w 242"/>
              <a:gd name="T67" fmla="*/ 2147483646 h 357"/>
              <a:gd name="T68" fmla="*/ 2147483646 w 242"/>
              <a:gd name="T69" fmla="*/ 2147483646 h 357"/>
              <a:gd name="T70" fmla="*/ 2147483646 w 242"/>
              <a:gd name="T71" fmla="*/ 2147483646 h 357"/>
              <a:gd name="T72" fmla="*/ 2147483646 w 242"/>
              <a:gd name="T73" fmla="*/ 2147483646 h 357"/>
              <a:gd name="T74" fmla="*/ 2147483646 w 242"/>
              <a:gd name="T75" fmla="*/ 0 h 357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242"/>
              <a:gd name="T115" fmla="*/ 0 h 357"/>
              <a:gd name="T116" fmla="*/ 242 w 242"/>
              <a:gd name="T117" fmla="*/ 357 h 357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242" h="357">
                <a:moveTo>
                  <a:pt x="241" y="0"/>
                </a:moveTo>
                <a:lnTo>
                  <a:pt x="191" y="5"/>
                </a:lnTo>
                <a:lnTo>
                  <a:pt x="146" y="9"/>
                </a:lnTo>
                <a:lnTo>
                  <a:pt x="106" y="23"/>
                </a:lnTo>
                <a:lnTo>
                  <a:pt x="71" y="41"/>
                </a:lnTo>
                <a:lnTo>
                  <a:pt x="42" y="59"/>
                </a:lnTo>
                <a:lnTo>
                  <a:pt x="19" y="82"/>
                </a:lnTo>
                <a:lnTo>
                  <a:pt x="11" y="91"/>
                </a:lnTo>
                <a:lnTo>
                  <a:pt x="4" y="105"/>
                </a:lnTo>
                <a:lnTo>
                  <a:pt x="2" y="119"/>
                </a:lnTo>
                <a:lnTo>
                  <a:pt x="0" y="132"/>
                </a:lnTo>
                <a:lnTo>
                  <a:pt x="0" y="210"/>
                </a:lnTo>
                <a:lnTo>
                  <a:pt x="2" y="224"/>
                </a:lnTo>
                <a:lnTo>
                  <a:pt x="7" y="242"/>
                </a:lnTo>
                <a:lnTo>
                  <a:pt x="15" y="256"/>
                </a:lnTo>
                <a:lnTo>
                  <a:pt x="25" y="269"/>
                </a:lnTo>
                <a:lnTo>
                  <a:pt x="38" y="283"/>
                </a:lnTo>
                <a:lnTo>
                  <a:pt x="52" y="297"/>
                </a:lnTo>
                <a:lnTo>
                  <a:pt x="71" y="306"/>
                </a:lnTo>
                <a:lnTo>
                  <a:pt x="92" y="315"/>
                </a:lnTo>
                <a:lnTo>
                  <a:pt x="92" y="356"/>
                </a:lnTo>
                <a:lnTo>
                  <a:pt x="241" y="306"/>
                </a:lnTo>
                <a:lnTo>
                  <a:pt x="92" y="201"/>
                </a:lnTo>
                <a:lnTo>
                  <a:pt x="92" y="237"/>
                </a:lnTo>
                <a:lnTo>
                  <a:pt x="65" y="224"/>
                </a:lnTo>
                <a:lnTo>
                  <a:pt x="42" y="210"/>
                </a:lnTo>
                <a:lnTo>
                  <a:pt x="23" y="192"/>
                </a:lnTo>
                <a:lnTo>
                  <a:pt x="11" y="173"/>
                </a:lnTo>
                <a:lnTo>
                  <a:pt x="25" y="151"/>
                </a:lnTo>
                <a:lnTo>
                  <a:pt x="44" y="132"/>
                </a:lnTo>
                <a:lnTo>
                  <a:pt x="69" y="119"/>
                </a:lnTo>
                <a:lnTo>
                  <a:pt x="96" y="105"/>
                </a:lnTo>
                <a:lnTo>
                  <a:pt x="129" y="91"/>
                </a:lnTo>
                <a:lnTo>
                  <a:pt x="164" y="82"/>
                </a:lnTo>
                <a:lnTo>
                  <a:pt x="202" y="78"/>
                </a:lnTo>
                <a:lnTo>
                  <a:pt x="241" y="78"/>
                </a:lnTo>
                <a:lnTo>
                  <a:pt x="241" y="0"/>
                </a:lnTo>
              </a:path>
            </a:pathLst>
          </a:custGeom>
          <a:solidFill>
            <a:schemeClr val="accent1"/>
          </a:solidFill>
          <a:ln w="12700" cap="rnd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12" name="Freeform 13">
            <a:extLst>
              <a:ext uri="{FF2B5EF4-FFF2-40B4-BE49-F238E27FC236}">
                <a16:creationId xmlns:a16="http://schemas.microsoft.com/office/drawing/2014/main" id="{8F22BBE8-103C-41E8-99C9-5BE6FADCB473}"/>
              </a:ext>
            </a:extLst>
          </p:cNvPr>
          <p:cNvSpPr>
            <a:spLocks/>
          </p:cNvSpPr>
          <p:nvPr/>
        </p:nvSpPr>
        <p:spPr bwMode="auto">
          <a:xfrm>
            <a:off x="914400" y="4948238"/>
            <a:ext cx="384175" cy="573087"/>
          </a:xfrm>
          <a:custGeom>
            <a:avLst/>
            <a:gdLst>
              <a:gd name="T0" fmla="*/ 2147483646 w 242"/>
              <a:gd name="T1" fmla="*/ 0 h 361"/>
              <a:gd name="T2" fmla="*/ 2147483646 w 242"/>
              <a:gd name="T3" fmla="*/ 0 h 361"/>
              <a:gd name="T4" fmla="*/ 2147483646 w 242"/>
              <a:gd name="T5" fmla="*/ 2147483646 h 361"/>
              <a:gd name="T6" fmla="*/ 2147483646 w 242"/>
              <a:gd name="T7" fmla="*/ 2147483646 h 361"/>
              <a:gd name="T8" fmla="*/ 2147483646 w 242"/>
              <a:gd name="T9" fmla="*/ 2147483646 h 361"/>
              <a:gd name="T10" fmla="*/ 2147483646 w 242"/>
              <a:gd name="T11" fmla="*/ 2147483646 h 361"/>
              <a:gd name="T12" fmla="*/ 2147483646 w 242"/>
              <a:gd name="T13" fmla="*/ 2147483646 h 361"/>
              <a:gd name="T14" fmla="*/ 2147483646 w 242"/>
              <a:gd name="T15" fmla="*/ 2147483646 h 361"/>
              <a:gd name="T16" fmla="*/ 2147483646 w 242"/>
              <a:gd name="T17" fmla="*/ 2147483646 h 361"/>
              <a:gd name="T18" fmla="*/ 2147483646 w 242"/>
              <a:gd name="T19" fmla="*/ 2147483646 h 361"/>
              <a:gd name="T20" fmla="*/ 0 w 242"/>
              <a:gd name="T21" fmla="*/ 2147483646 h 361"/>
              <a:gd name="T22" fmla="*/ 0 w 242"/>
              <a:gd name="T23" fmla="*/ 2147483646 h 361"/>
              <a:gd name="T24" fmla="*/ 2147483646 w 242"/>
              <a:gd name="T25" fmla="*/ 2147483646 h 361"/>
              <a:gd name="T26" fmla="*/ 2147483646 w 242"/>
              <a:gd name="T27" fmla="*/ 2147483646 h 361"/>
              <a:gd name="T28" fmla="*/ 2147483646 w 242"/>
              <a:gd name="T29" fmla="*/ 2147483646 h 361"/>
              <a:gd name="T30" fmla="*/ 2147483646 w 242"/>
              <a:gd name="T31" fmla="*/ 2147483646 h 361"/>
              <a:gd name="T32" fmla="*/ 2147483646 w 242"/>
              <a:gd name="T33" fmla="*/ 2147483646 h 361"/>
              <a:gd name="T34" fmla="*/ 2147483646 w 242"/>
              <a:gd name="T35" fmla="*/ 2147483646 h 361"/>
              <a:gd name="T36" fmla="*/ 2147483646 w 242"/>
              <a:gd name="T37" fmla="*/ 2147483646 h 361"/>
              <a:gd name="T38" fmla="*/ 2147483646 w 242"/>
              <a:gd name="T39" fmla="*/ 2147483646 h 361"/>
              <a:gd name="T40" fmla="*/ 2147483646 w 242"/>
              <a:gd name="T41" fmla="*/ 2147483646 h 361"/>
              <a:gd name="T42" fmla="*/ 2147483646 w 242"/>
              <a:gd name="T43" fmla="*/ 2147483646 h 361"/>
              <a:gd name="T44" fmla="*/ 2147483646 w 242"/>
              <a:gd name="T45" fmla="*/ 2147483646 h 361"/>
              <a:gd name="T46" fmla="*/ 2147483646 w 242"/>
              <a:gd name="T47" fmla="*/ 2147483646 h 361"/>
              <a:gd name="T48" fmla="*/ 2147483646 w 242"/>
              <a:gd name="T49" fmla="*/ 2147483646 h 361"/>
              <a:gd name="T50" fmla="*/ 2147483646 w 242"/>
              <a:gd name="T51" fmla="*/ 2147483646 h 361"/>
              <a:gd name="T52" fmla="*/ 2147483646 w 242"/>
              <a:gd name="T53" fmla="*/ 2147483646 h 361"/>
              <a:gd name="T54" fmla="*/ 2147483646 w 242"/>
              <a:gd name="T55" fmla="*/ 2147483646 h 361"/>
              <a:gd name="T56" fmla="*/ 2147483646 w 242"/>
              <a:gd name="T57" fmla="*/ 2147483646 h 361"/>
              <a:gd name="T58" fmla="*/ 2147483646 w 242"/>
              <a:gd name="T59" fmla="*/ 2147483646 h 361"/>
              <a:gd name="T60" fmla="*/ 2147483646 w 242"/>
              <a:gd name="T61" fmla="*/ 2147483646 h 361"/>
              <a:gd name="T62" fmla="*/ 2147483646 w 242"/>
              <a:gd name="T63" fmla="*/ 2147483646 h 361"/>
              <a:gd name="T64" fmla="*/ 2147483646 w 242"/>
              <a:gd name="T65" fmla="*/ 2147483646 h 361"/>
              <a:gd name="T66" fmla="*/ 2147483646 w 242"/>
              <a:gd name="T67" fmla="*/ 2147483646 h 361"/>
              <a:gd name="T68" fmla="*/ 2147483646 w 242"/>
              <a:gd name="T69" fmla="*/ 2147483646 h 361"/>
              <a:gd name="T70" fmla="*/ 2147483646 w 242"/>
              <a:gd name="T71" fmla="*/ 2147483646 h 361"/>
              <a:gd name="T72" fmla="*/ 2147483646 w 242"/>
              <a:gd name="T73" fmla="*/ 2147483646 h 361"/>
              <a:gd name="T74" fmla="*/ 2147483646 w 242"/>
              <a:gd name="T75" fmla="*/ 0 h 361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242"/>
              <a:gd name="T115" fmla="*/ 0 h 361"/>
              <a:gd name="T116" fmla="*/ 242 w 242"/>
              <a:gd name="T117" fmla="*/ 361 h 361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242" h="361">
                <a:moveTo>
                  <a:pt x="241" y="0"/>
                </a:moveTo>
                <a:lnTo>
                  <a:pt x="191" y="0"/>
                </a:lnTo>
                <a:lnTo>
                  <a:pt x="146" y="12"/>
                </a:lnTo>
                <a:lnTo>
                  <a:pt x="106" y="24"/>
                </a:lnTo>
                <a:lnTo>
                  <a:pt x="71" y="43"/>
                </a:lnTo>
                <a:lnTo>
                  <a:pt x="42" y="61"/>
                </a:lnTo>
                <a:lnTo>
                  <a:pt x="19" y="85"/>
                </a:lnTo>
                <a:lnTo>
                  <a:pt x="11" y="98"/>
                </a:lnTo>
                <a:lnTo>
                  <a:pt x="4" y="110"/>
                </a:lnTo>
                <a:lnTo>
                  <a:pt x="2" y="122"/>
                </a:lnTo>
                <a:lnTo>
                  <a:pt x="0" y="134"/>
                </a:lnTo>
                <a:lnTo>
                  <a:pt x="0" y="214"/>
                </a:lnTo>
                <a:lnTo>
                  <a:pt x="2" y="232"/>
                </a:lnTo>
                <a:lnTo>
                  <a:pt x="7" y="244"/>
                </a:lnTo>
                <a:lnTo>
                  <a:pt x="15" y="256"/>
                </a:lnTo>
                <a:lnTo>
                  <a:pt x="25" y="275"/>
                </a:lnTo>
                <a:lnTo>
                  <a:pt x="38" y="287"/>
                </a:lnTo>
                <a:lnTo>
                  <a:pt x="52" y="299"/>
                </a:lnTo>
                <a:lnTo>
                  <a:pt x="71" y="305"/>
                </a:lnTo>
                <a:lnTo>
                  <a:pt x="92" y="317"/>
                </a:lnTo>
                <a:lnTo>
                  <a:pt x="92" y="360"/>
                </a:lnTo>
                <a:lnTo>
                  <a:pt x="241" y="311"/>
                </a:lnTo>
                <a:lnTo>
                  <a:pt x="92" y="207"/>
                </a:lnTo>
                <a:lnTo>
                  <a:pt x="92" y="244"/>
                </a:lnTo>
                <a:lnTo>
                  <a:pt x="65" y="232"/>
                </a:lnTo>
                <a:lnTo>
                  <a:pt x="42" y="214"/>
                </a:lnTo>
                <a:lnTo>
                  <a:pt x="23" y="195"/>
                </a:lnTo>
                <a:lnTo>
                  <a:pt x="11" y="177"/>
                </a:lnTo>
                <a:lnTo>
                  <a:pt x="25" y="153"/>
                </a:lnTo>
                <a:lnTo>
                  <a:pt x="44" y="134"/>
                </a:lnTo>
                <a:lnTo>
                  <a:pt x="69" y="122"/>
                </a:lnTo>
                <a:lnTo>
                  <a:pt x="96" y="104"/>
                </a:lnTo>
                <a:lnTo>
                  <a:pt x="129" y="92"/>
                </a:lnTo>
                <a:lnTo>
                  <a:pt x="164" y="85"/>
                </a:lnTo>
                <a:lnTo>
                  <a:pt x="202" y="79"/>
                </a:lnTo>
                <a:lnTo>
                  <a:pt x="241" y="79"/>
                </a:lnTo>
                <a:lnTo>
                  <a:pt x="241" y="0"/>
                </a:lnTo>
              </a:path>
            </a:pathLst>
          </a:custGeom>
          <a:solidFill>
            <a:schemeClr val="accent1"/>
          </a:solidFill>
          <a:ln w="12700" cap="rnd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13" name="Freeform 14">
            <a:extLst>
              <a:ext uri="{FF2B5EF4-FFF2-40B4-BE49-F238E27FC236}">
                <a16:creationId xmlns:a16="http://schemas.microsoft.com/office/drawing/2014/main" id="{CBFDB24D-0F8C-4834-9955-E529AF2E05E3}"/>
              </a:ext>
            </a:extLst>
          </p:cNvPr>
          <p:cNvSpPr>
            <a:spLocks/>
          </p:cNvSpPr>
          <p:nvPr/>
        </p:nvSpPr>
        <p:spPr bwMode="auto">
          <a:xfrm>
            <a:off x="3200400" y="4192588"/>
            <a:ext cx="384175" cy="598487"/>
          </a:xfrm>
          <a:custGeom>
            <a:avLst/>
            <a:gdLst>
              <a:gd name="T0" fmla="*/ 0 w 242"/>
              <a:gd name="T1" fmla="*/ 0 h 377"/>
              <a:gd name="T2" fmla="*/ 2147483646 w 242"/>
              <a:gd name="T3" fmla="*/ 2147483646 h 377"/>
              <a:gd name="T4" fmla="*/ 2147483646 w 242"/>
              <a:gd name="T5" fmla="*/ 2147483646 h 377"/>
              <a:gd name="T6" fmla="*/ 2147483646 w 242"/>
              <a:gd name="T7" fmla="*/ 2147483646 h 377"/>
              <a:gd name="T8" fmla="*/ 2147483646 w 242"/>
              <a:gd name="T9" fmla="*/ 2147483646 h 377"/>
              <a:gd name="T10" fmla="*/ 2147483646 w 242"/>
              <a:gd name="T11" fmla="*/ 2147483646 h 377"/>
              <a:gd name="T12" fmla="*/ 2147483646 w 242"/>
              <a:gd name="T13" fmla="*/ 2147483646 h 377"/>
              <a:gd name="T14" fmla="*/ 2147483646 w 242"/>
              <a:gd name="T15" fmla="*/ 2147483646 h 377"/>
              <a:gd name="T16" fmla="*/ 2147483646 w 242"/>
              <a:gd name="T17" fmla="*/ 2147483646 h 377"/>
              <a:gd name="T18" fmla="*/ 2147483646 w 242"/>
              <a:gd name="T19" fmla="*/ 2147483646 h 377"/>
              <a:gd name="T20" fmla="*/ 2147483646 w 242"/>
              <a:gd name="T21" fmla="*/ 2147483646 h 377"/>
              <a:gd name="T22" fmla="*/ 2147483646 w 242"/>
              <a:gd name="T23" fmla="*/ 2147483646 h 377"/>
              <a:gd name="T24" fmla="*/ 2147483646 w 242"/>
              <a:gd name="T25" fmla="*/ 2147483646 h 377"/>
              <a:gd name="T26" fmla="*/ 2147483646 w 242"/>
              <a:gd name="T27" fmla="*/ 2147483646 h 377"/>
              <a:gd name="T28" fmla="*/ 2147483646 w 242"/>
              <a:gd name="T29" fmla="*/ 2147483646 h 377"/>
              <a:gd name="T30" fmla="*/ 2147483646 w 242"/>
              <a:gd name="T31" fmla="*/ 2147483646 h 377"/>
              <a:gd name="T32" fmla="*/ 2147483646 w 242"/>
              <a:gd name="T33" fmla="*/ 2147483646 h 377"/>
              <a:gd name="T34" fmla="*/ 2147483646 w 242"/>
              <a:gd name="T35" fmla="*/ 2147483646 h 377"/>
              <a:gd name="T36" fmla="*/ 0 w 242"/>
              <a:gd name="T37" fmla="*/ 2147483646 h 377"/>
              <a:gd name="T38" fmla="*/ 2147483646 w 242"/>
              <a:gd name="T39" fmla="*/ 2147483646 h 377"/>
              <a:gd name="T40" fmla="*/ 2147483646 w 242"/>
              <a:gd name="T41" fmla="*/ 2147483646 h 377"/>
              <a:gd name="T42" fmla="*/ 2147483646 w 242"/>
              <a:gd name="T43" fmla="*/ 2147483646 h 377"/>
              <a:gd name="T44" fmla="*/ 2147483646 w 242"/>
              <a:gd name="T45" fmla="*/ 2147483646 h 377"/>
              <a:gd name="T46" fmla="*/ 2147483646 w 242"/>
              <a:gd name="T47" fmla="*/ 2147483646 h 377"/>
              <a:gd name="T48" fmla="*/ 2147483646 w 242"/>
              <a:gd name="T49" fmla="*/ 2147483646 h 377"/>
              <a:gd name="T50" fmla="*/ 2147483646 w 242"/>
              <a:gd name="T51" fmla="*/ 2147483646 h 377"/>
              <a:gd name="T52" fmla="*/ 2147483646 w 242"/>
              <a:gd name="T53" fmla="*/ 2147483646 h 377"/>
              <a:gd name="T54" fmla="*/ 2147483646 w 242"/>
              <a:gd name="T55" fmla="*/ 2147483646 h 377"/>
              <a:gd name="T56" fmla="*/ 2147483646 w 242"/>
              <a:gd name="T57" fmla="*/ 2147483646 h 377"/>
              <a:gd name="T58" fmla="*/ 2147483646 w 242"/>
              <a:gd name="T59" fmla="*/ 2147483646 h 377"/>
              <a:gd name="T60" fmla="*/ 2147483646 w 242"/>
              <a:gd name="T61" fmla="*/ 2147483646 h 377"/>
              <a:gd name="T62" fmla="*/ 0 w 242"/>
              <a:gd name="T63" fmla="*/ 2147483646 h 377"/>
              <a:gd name="T64" fmla="*/ 0 w 242"/>
              <a:gd name="T65" fmla="*/ 0 h 377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242"/>
              <a:gd name="T100" fmla="*/ 0 h 377"/>
              <a:gd name="T101" fmla="*/ 242 w 242"/>
              <a:gd name="T102" fmla="*/ 377 h 377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242" h="377">
                <a:moveTo>
                  <a:pt x="0" y="0"/>
                </a:moveTo>
                <a:lnTo>
                  <a:pt x="48" y="6"/>
                </a:lnTo>
                <a:lnTo>
                  <a:pt x="92" y="11"/>
                </a:lnTo>
                <a:lnTo>
                  <a:pt x="136" y="22"/>
                </a:lnTo>
                <a:lnTo>
                  <a:pt x="171" y="38"/>
                </a:lnTo>
                <a:lnTo>
                  <a:pt x="202" y="59"/>
                </a:lnTo>
                <a:lnTo>
                  <a:pt x="223" y="81"/>
                </a:lnTo>
                <a:lnTo>
                  <a:pt x="237" y="108"/>
                </a:lnTo>
                <a:lnTo>
                  <a:pt x="241" y="135"/>
                </a:lnTo>
                <a:lnTo>
                  <a:pt x="241" y="210"/>
                </a:lnTo>
                <a:lnTo>
                  <a:pt x="237" y="231"/>
                </a:lnTo>
                <a:lnTo>
                  <a:pt x="228" y="253"/>
                </a:lnTo>
                <a:lnTo>
                  <a:pt x="215" y="269"/>
                </a:lnTo>
                <a:lnTo>
                  <a:pt x="197" y="290"/>
                </a:lnTo>
                <a:lnTo>
                  <a:pt x="171" y="306"/>
                </a:lnTo>
                <a:lnTo>
                  <a:pt x="145" y="317"/>
                </a:lnTo>
                <a:lnTo>
                  <a:pt x="79" y="338"/>
                </a:lnTo>
                <a:lnTo>
                  <a:pt x="79" y="376"/>
                </a:lnTo>
                <a:lnTo>
                  <a:pt x="0" y="306"/>
                </a:lnTo>
                <a:lnTo>
                  <a:pt x="79" y="220"/>
                </a:lnTo>
                <a:lnTo>
                  <a:pt x="79" y="258"/>
                </a:lnTo>
                <a:lnTo>
                  <a:pt x="132" y="247"/>
                </a:lnTo>
                <a:lnTo>
                  <a:pt x="175" y="226"/>
                </a:lnTo>
                <a:lnTo>
                  <a:pt x="206" y="204"/>
                </a:lnTo>
                <a:lnTo>
                  <a:pt x="228" y="172"/>
                </a:lnTo>
                <a:lnTo>
                  <a:pt x="215" y="151"/>
                </a:lnTo>
                <a:lnTo>
                  <a:pt x="197" y="135"/>
                </a:lnTo>
                <a:lnTo>
                  <a:pt x="171" y="118"/>
                </a:lnTo>
                <a:lnTo>
                  <a:pt x="145" y="102"/>
                </a:lnTo>
                <a:lnTo>
                  <a:pt x="75" y="81"/>
                </a:lnTo>
                <a:lnTo>
                  <a:pt x="0" y="76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 w="12700" cap="rnd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14" name="Rectangle 15">
            <a:extLst>
              <a:ext uri="{FF2B5EF4-FFF2-40B4-BE49-F238E27FC236}">
                <a16:creationId xmlns:a16="http://schemas.microsoft.com/office/drawing/2014/main" id="{BEEBC81C-3052-4D7D-B0D9-0A9D9E2249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1295400"/>
            <a:ext cx="46482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altLang="en-US" sz="1200" b="1"/>
              <a:t>   Describe  Problem / opportunity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altLang="en-US" sz="1200" b="1"/>
              <a:t>   Identify  Overall  Objective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altLang="en-US" sz="1200" b="1"/>
              <a:t>   Organize   Sub-Objectives  into  a  hierarchy</a:t>
            </a:r>
          </a:p>
        </p:txBody>
      </p:sp>
      <p:sp>
        <p:nvSpPr>
          <p:cNvPr id="25615" name="Rectangle 16">
            <a:extLst>
              <a:ext uri="{FF2B5EF4-FFF2-40B4-BE49-F238E27FC236}">
                <a16:creationId xmlns:a16="http://schemas.microsoft.com/office/drawing/2014/main" id="{24891E2F-6089-46BE-9517-1B406CFC3B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2286000"/>
            <a:ext cx="40386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altLang="en-US" sz="1200" b="1"/>
              <a:t>   Identify  Model’s   Objective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altLang="en-US" sz="1200" b="1"/>
              <a:t>   Determine  all  variables  and  their  attributes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altLang="en-US" sz="1200" b="1"/>
              <a:t>   Decide on Measurement / Data Collection </a:t>
            </a:r>
          </a:p>
        </p:txBody>
      </p:sp>
      <p:sp>
        <p:nvSpPr>
          <p:cNvPr id="25616" name="Rectangle 17">
            <a:extLst>
              <a:ext uri="{FF2B5EF4-FFF2-40B4-BE49-F238E27FC236}">
                <a16:creationId xmlns:a16="http://schemas.microsoft.com/office/drawing/2014/main" id="{079DED27-F71C-4B67-9D54-0E82AC17CD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3200400"/>
            <a:ext cx="4572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altLang="en-US" sz="1200" b="1"/>
              <a:t>  Graphically  depict  relationships  among  variables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altLang="en-US" sz="1200" b="1"/>
              <a:t>   Distinguish  between  Decision  and  outcome  variables </a:t>
            </a:r>
          </a:p>
        </p:txBody>
      </p:sp>
      <p:sp>
        <p:nvSpPr>
          <p:cNvPr id="25617" name="Rectangle 18">
            <a:extLst>
              <a:ext uri="{FF2B5EF4-FFF2-40B4-BE49-F238E27FC236}">
                <a16:creationId xmlns:a16="http://schemas.microsoft.com/office/drawing/2014/main" id="{EB08377A-6D05-4C40-A298-6BA7FD0338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3962400"/>
            <a:ext cx="4572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altLang="en-US" sz="1200" b="1"/>
              <a:t>   Determine  mathematical  relationships  among  variables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altLang="en-US" sz="1200" b="1"/>
              <a:t>   Develop  mathematical  model(s)</a:t>
            </a:r>
          </a:p>
        </p:txBody>
      </p:sp>
      <p:sp>
        <p:nvSpPr>
          <p:cNvPr id="25618" name="Rectangle 19">
            <a:extLst>
              <a:ext uri="{FF2B5EF4-FFF2-40B4-BE49-F238E27FC236}">
                <a16:creationId xmlns:a16="http://schemas.microsoft.com/office/drawing/2014/main" id="{C6E4AA18-7F04-4DD5-91F8-3B2F230A40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4724400"/>
            <a:ext cx="4038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altLang="en-US" sz="1200" b="1"/>
              <a:t>   Evaluate   reliability  and  validity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altLang="en-US" sz="1200" b="1"/>
              <a:t>   Understand  limitations</a:t>
            </a:r>
          </a:p>
        </p:txBody>
      </p:sp>
      <p:sp>
        <p:nvSpPr>
          <p:cNvPr id="25619" name="Rectangle 20">
            <a:extLst>
              <a:ext uri="{FF2B5EF4-FFF2-40B4-BE49-F238E27FC236}">
                <a16:creationId xmlns:a16="http://schemas.microsoft.com/office/drawing/2014/main" id="{098C0CA8-8544-4DF5-8038-4D16173357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5410200"/>
            <a:ext cx="4038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altLang="en-US" sz="1200" b="1"/>
              <a:t>   Implement models in DSSs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altLang="en-US" sz="1200" b="1"/>
              <a:t>   Clarify assumptions, inputs, and outputs 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2CF066E5-FE53-4272-9C34-41A32BEA97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 sz="1800"/>
              <a:t>The Modeling Process  </a:t>
            </a:r>
            <a:br>
              <a:rPr lang="en-US" altLang="en-US" sz="1800"/>
            </a:br>
            <a:r>
              <a:rPr lang="en-US" altLang="en-US" sz="1800"/>
              <a:t>Quantitative – Non-Statistical</a:t>
            </a:r>
          </a:p>
        </p:txBody>
      </p:sp>
      <p:sp>
        <p:nvSpPr>
          <p:cNvPr id="90122" name="Text Box 10">
            <a:extLst>
              <a:ext uri="{FF2B5EF4-FFF2-40B4-BE49-F238E27FC236}">
                <a16:creationId xmlns:a16="http://schemas.microsoft.com/office/drawing/2014/main" id="{B8AD65DA-E8D4-4168-84B3-098CD7F10A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519238"/>
            <a:ext cx="41592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/>
              <a:t>Managerial Approach to Decision Making</a:t>
            </a:r>
          </a:p>
        </p:txBody>
      </p:sp>
      <p:grpSp>
        <p:nvGrpSpPr>
          <p:cNvPr id="2" name="Group 11">
            <a:extLst>
              <a:ext uri="{FF2B5EF4-FFF2-40B4-BE49-F238E27FC236}">
                <a16:creationId xmlns:a16="http://schemas.microsoft.com/office/drawing/2014/main" id="{C3C73E4E-AA7A-45E3-8D8A-C2F6B689E11E}"/>
              </a:ext>
            </a:extLst>
          </p:cNvPr>
          <p:cNvGrpSpPr>
            <a:grpSpLocks/>
          </p:cNvGrpSpPr>
          <p:nvPr/>
        </p:nvGrpSpPr>
        <p:grpSpPr bwMode="auto">
          <a:xfrm>
            <a:off x="609600" y="1989138"/>
            <a:ext cx="4794250" cy="812800"/>
            <a:chOff x="576" y="1872"/>
            <a:chExt cx="3020" cy="512"/>
          </a:xfrm>
        </p:grpSpPr>
        <p:sp>
          <p:nvSpPr>
            <p:cNvPr id="27668" name="Text Box 12">
              <a:extLst>
                <a:ext uri="{FF2B5EF4-FFF2-40B4-BE49-F238E27FC236}">
                  <a16:creationId xmlns:a16="http://schemas.microsoft.com/office/drawing/2014/main" id="{0B2A028E-9C70-4BCF-927E-002F7D4B11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2" y="1884"/>
              <a:ext cx="1484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/>
                <a:t>Manager analyzes 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/>
                <a:t>situation (alternatives)</a:t>
              </a:r>
            </a:p>
          </p:txBody>
        </p:sp>
        <p:pic>
          <p:nvPicPr>
            <p:cNvPr id="27669" name="Picture 13" descr="button_chp1_01">
              <a:extLst>
                <a:ext uri="{FF2B5EF4-FFF2-40B4-BE49-F238E27FC236}">
                  <a16:creationId xmlns:a16="http://schemas.microsoft.com/office/drawing/2014/main" id="{986D415A-B082-46E4-92D2-DAF54E7C8AB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6" y="1872"/>
              <a:ext cx="1248" cy="5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oup 14">
            <a:extLst>
              <a:ext uri="{FF2B5EF4-FFF2-40B4-BE49-F238E27FC236}">
                <a16:creationId xmlns:a16="http://schemas.microsoft.com/office/drawing/2014/main" id="{AD80E6CE-9AB2-4537-89C0-48696A6AD1ED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2446338"/>
            <a:ext cx="4449763" cy="1117600"/>
            <a:chOff x="1824" y="2160"/>
            <a:chExt cx="2803" cy="704"/>
          </a:xfrm>
        </p:grpSpPr>
        <p:sp>
          <p:nvSpPr>
            <p:cNvPr id="27665" name="Line 15">
              <a:extLst>
                <a:ext uri="{FF2B5EF4-FFF2-40B4-BE49-F238E27FC236}">
                  <a16:creationId xmlns:a16="http://schemas.microsoft.com/office/drawing/2014/main" id="{342D4E4E-FE0F-41E2-9703-D83D6CC31F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24" y="2160"/>
              <a:ext cx="24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7666" name="Text Box 16">
              <a:extLst>
                <a:ext uri="{FF2B5EF4-FFF2-40B4-BE49-F238E27FC236}">
                  <a16:creationId xmlns:a16="http://schemas.microsoft.com/office/drawing/2014/main" id="{1D0A73D3-602E-4BC7-B8C7-E03119B9DD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8" y="2412"/>
              <a:ext cx="1219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/>
                <a:t>Makes decision to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/>
                <a:t>resolve conflict</a:t>
              </a:r>
            </a:p>
          </p:txBody>
        </p:sp>
        <p:pic>
          <p:nvPicPr>
            <p:cNvPr id="27667" name="Picture 17" descr="button_chp1_02">
              <a:extLst>
                <a:ext uri="{FF2B5EF4-FFF2-40B4-BE49-F238E27FC236}">
                  <a16:creationId xmlns:a16="http://schemas.microsoft.com/office/drawing/2014/main" id="{21971C63-59C2-430E-8763-C2922EF8541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8" y="2352"/>
              <a:ext cx="1248" cy="5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" name="Group 18">
            <a:extLst>
              <a:ext uri="{FF2B5EF4-FFF2-40B4-BE49-F238E27FC236}">
                <a16:creationId xmlns:a16="http://schemas.microsoft.com/office/drawing/2014/main" id="{081A910E-6207-4DAD-B1B6-F1F58282BD4B}"/>
              </a:ext>
            </a:extLst>
          </p:cNvPr>
          <p:cNvGrpSpPr>
            <a:grpSpLocks/>
          </p:cNvGrpSpPr>
          <p:nvPr/>
        </p:nvGrpSpPr>
        <p:grpSpPr bwMode="auto">
          <a:xfrm>
            <a:off x="2971800" y="3360738"/>
            <a:ext cx="4343400" cy="1174750"/>
            <a:chOff x="2064" y="2736"/>
            <a:chExt cx="2736" cy="740"/>
          </a:xfrm>
        </p:grpSpPr>
        <p:sp>
          <p:nvSpPr>
            <p:cNvPr id="27662" name="Line 19">
              <a:extLst>
                <a:ext uri="{FF2B5EF4-FFF2-40B4-BE49-F238E27FC236}">
                  <a16:creationId xmlns:a16="http://schemas.microsoft.com/office/drawing/2014/main" id="{69C8718B-F6EF-4811-98F5-6A36660F90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16" y="2736"/>
              <a:ext cx="192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7663" name="Text Box 20">
              <a:extLst>
                <a:ext uri="{FF2B5EF4-FFF2-40B4-BE49-F238E27FC236}">
                  <a16:creationId xmlns:a16="http://schemas.microsoft.com/office/drawing/2014/main" id="{9510379A-049D-40F4-961C-B00EBE9A5C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64" y="3036"/>
              <a:ext cx="984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/>
                <a:t>Decisions are 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/>
                <a:t>implemented</a:t>
              </a:r>
            </a:p>
          </p:txBody>
        </p:sp>
        <p:pic>
          <p:nvPicPr>
            <p:cNvPr id="27664" name="Picture 21" descr="button_chp1_03">
              <a:extLst>
                <a:ext uri="{FF2B5EF4-FFF2-40B4-BE49-F238E27FC236}">
                  <a16:creationId xmlns:a16="http://schemas.microsoft.com/office/drawing/2014/main" id="{A797730F-2486-47DA-BA08-35C6B9CF51E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64" y="2928"/>
              <a:ext cx="1536" cy="5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" name="Group 22">
            <a:extLst>
              <a:ext uri="{FF2B5EF4-FFF2-40B4-BE49-F238E27FC236}">
                <a16:creationId xmlns:a16="http://schemas.microsoft.com/office/drawing/2014/main" id="{35F65EF6-FF31-4AD7-A8BC-20F144A95F97}"/>
              </a:ext>
            </a:extLst>
          </p:cNvPr>
          <p:cNvGrpSpPr>
            <a:grpSpLocks/>
          </p:cNvGrpSpPr>
          <p:nvPr/>
        </p:nvGrpSpPr>
        <p:grpSpPr bwMode="auto">
          <a:xfrm>
            <a:off x="4495800" y="4503738"/>
            <a:ext cx="4114800" cy="1193800"/>
            <a:chOff x="3168" y="3456"/>
            <a:chExt cx="2592" cy="752"/>
          </a:xfrm>
        </p:grpSpPr>
        <p:sp>
          <p:nvSpPr>
            <p:cNvPr id="27659" name="Line 23">
              <a:extLst>
                <a:ext uri="{FF2B5EF4-FFF2-40B4-BE49-F238E27FC236}">
                  <a16:creationId xmlns:a16="http://schemas.microsoft.com/office/drawing/2014/main" id="{687166E4-9424-43FE-BE74-C7DF47BF4D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56" y="3456"/>
              <a:ext cx="24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7660" name="Text Box 24">
              <a:extLst>
                <a:ext uri="{FF2B5EF4-FFF2-40B4-BE49-F238E27FC236}">
                  <a16:creationId xmlns:a16="http://schemas.microsoft.com/office/drawing/2014/main" id="{B38CDBA0-BC0E-4590-872A-4BEAA3F9A2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8" y="3756"/>
              <a:ext cx="1060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/>
                <a:t>Consequences </a:t>
              </a:r>
              <a:br>
                <a:rPr lang="en-US" altLang="en-US" b="1"/>
              </a:br>
              <a:r>
                <a:rPr lang="en-US" altLang="en-US" b="1"/>
                <a:t>of decision</a:t>
              </a:r>
            </a:p>
          </p:txBody>
        </p:sp>
        <p:pic>
          <p:nvPicPr>
            <p:cNvPr id="27661" name="Picture 25" descr="button_chp1_04">
              <a:extLst>
                <a:ext uri="{FF2B5EF4-FFF2-40B4-BE49-F238E27FC236}">
                  <a16:creationId xmlns:a16="http://schemas.microsoft.com/office/drawing/2014/main" id="{33A83063-5B38-4CF2-9BA8-B08014D1BE0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2" y="3696"/>
              <a:ext cx="1248" cy="5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" name="Group 26">
            <a:extLst>
              <a:ext uri="{FF2B5EF4-FFF2-40B4-BE49-F238E27FC236}">
                <a16:creationId xmlns:a16="http://schemas.microsoft.com/office/drawing/2014/main" id="{0E0C488C-ECBA-4C94-B4AE-CD4C475B8A22}"/>
              </a:ext>
            </a:extLst>
          </p:cNvPr>
          <p:cNvGrpSpPr>
            <a:grpSpLocks/>
          </p:cNvGrpSpPr>
          <p:nvPr/>
        </p:nvGrpSpPr>
        <p:grpSpPr bwMode="auto">
          <a:xfrm>
            <a:off x="6934200" y="1676400"/>
            <a:ext cx="1516063" cy="1600200"/>
            <a:chOff x="4800" y="1824"/>
            <a:chExt cx="955" cy="1008"/>
          </a:xfrm>
        </p:grpSpPr>
        <p:sp>
          <p:nvSpPr>
            <p:cNvPr id="27657" name="AutoShape 27">
              <a:extLst>
                <a:ext uri="{FF2B5EF4-FFF2-40B4-BE49-F238E27FC236}">
                  <a16:creationId xmlns:a16="http://schemas.microsoft.com/office/drawing/2014/main" id="{85116623-9C3B-434C-989C-04C5F293731A}"/>
                </a:ext>
              </a:extLst>
            </p:cNvPr>
            <p:cNvSpPr>
              <a:spLocks/>
            </p:cNvSpPr>
            <p:nvPr/>
          </p:nvSpPr>
          <p:spPr bwMode="auto">
            <a:xfrm>
              <a:off x="4800" y="1824"/>
              <a:ext cx="192" cy="1008"/>
            </a:xfrm>
            <a:prstGeom prst="rightBrace">
              <a:avLst>
                <a:gd name="adj1" fmla="val 43750"/>
                <a:gd name="adj2" fmla="val 50000"/>
              </a:avLst>
            </a:prstGeom>
            <a:noFill/>
            <a:ln w="254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/>
            </a:p>
          </p:txBody>
        </p:sp>
        <p:sp>
          <p:nvSpPr>
            <p:cNvPr id="27658" name="Text Box 28">
              <a:extLst>
                <a:ext uri="{FF2B5EF4-FFF2-40B4-BE49-F238E27FC236}">
                  <a16:creationId xmlns:a16="http://schemas.microsoft.com/office/drawing/2014/main" id="{948EE6CC-A871-4F70-B3F0-32F13D7E05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72" y="2061"/>
              <a:ext cx="883" cy="6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>
                  <a:solidFill>
                    <a:schemeClr val="bg2"/>
                  </a:solidFill>
                </a:rPr>
                <a:t>These steps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>
                  <a:solidFill>
                    <a:schemeClr val="bg2"/>
                  </a:solidFill>
                </a:rPr>
                <a:t>Use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>
                  <a:solidFill>
                    <a:schemeClr val="bg2"/>
                  </a:solidFill>
                </a:rPr>
                <a:t>Spreadsheet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>
                  <a:solidFill>
                    <a:schemeClr val="bg2"/>
                  </a:solidFill>
                </a:rPr>
                <a:t>Modeling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22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89889E37-02E2-4002-AB2A-FEAC239A34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543800" cy="838200"/>
          </a:xfrm>
          <a:noFill/>
        </p:spPr>
        <p:txBody>
          <a:bodyPr/>
          <a:lstStyle/>
          <a:p>
            <a:r>
              <a:rPr lang="en-US" altLang="en-US" sz="1800"/>
              <a:t>The Modeling Process</a:t>
            </a:r>
          </a:p>
        </p:txBody>
      </p:sp>
      <p:sp>
        <p:nvSpPr>
          <p:cNvPr id="29699" name="AutoShape 97">
            <a:extLst>
              <a:ext uri="{FF2B5EF4-FFF2-40B4-BE49-F238E27FC236}">
                <a16:creationId xmlns:a16="http://schemas.microsoft.com/office/drawing/2014/main" id="{711A1299-B8A7-485B-BEEC-68C516CEEB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4724400"/>
            <a:ext cx="2057400" cy="838200"/>
          </a:xfrm>
          <a:prstGeom prst="flowChartAlternateProcess">
            <a:avLst/>
          </a:prstGeom>
          <a:solidFill>
            <a:schemeClr val="accent1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chemeClr val="bg2"/>
                </a:solidFill>
                <a:latin typeface="Comic Sans MS" panose="030F0702030302020204" pitchFamily="66" charset="0"/>
              </a:rPr>
              <a:t>Management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chemeClr val="bg2"/>
                </a:solidFill>
                <a:latin typeface="Comic Sans MS" panose="030F0702030302020204" pitchFamily="66" charset="0"/>
              </a:rPr>
              <a:t>Situation</a:t>
            </a:r>
          </a:p>
        </p:txBody>
      </p:sp>
      <p:sp>
        <p:nvSpPr>
          <p:cNvPr id="29700" name="AutoShape 98">
            <a:extLst>
              <a:ext uri="{FF2B5EF4-FFF2-40B4-BE49-F238E27FC236}">
                <a16:creationId xmlns:a16="http://schemas.microsoft.com/office/drawing/2014/main" id="{72CD483D-2A3B-4D2E-A1E3-6F823C2787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4724400"/>
            <a:ext cx="2057400" cy="838200"/>
          </a:xfrm>
          <a:prstGeom prst="flowChartAlternateProcess">
            <a:avLst/>
          </a:prstGeom>
          <a:solidFill>
            <a:schemeClr val="accent1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chemeClr val="bg2"/>
                </a:solidFill>
                <a:latin typeface="Comic Sans MS" panose="030F0702030302020204" pitchFamily="66" charset="0"/>
              </a:rPr>
              <a:t>Decisions</a:t>
            </a:r>
          </a:p>
        </p:txBody>
      </p:sp>
      <p:sp>
        <p:nvSpPr>
          <p:cNvPr id="29701" name="Line 99">
            <a:extLst>
              <a:ext uri="{FF2B5EF4-FFF2-40B4-BE49-F238E27FC236}">
                <a16:creationId xmlns:a16="http://schemas.microsoft.com/office/drawing/2014/main" id="{4E0AE24A-D2C8-4BC1-AFFA-2D0DC87B850D}"/>
              </a:ext>
            </a:extLst>
          </p:cNvPr>
          <p:cNvSpPr>
            <a:spLocks noChangeShapeType="1"/>
          </p:cNvSpPr>
          <p:nvPr/>
        </p:nvSpPr>
        <p:spPr bwMode="auto">
          <a:xfrm>
            <a:off x="681038" y="3979863"/>
            <a:ext cx="80772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9702" name="Line 100">
            <a:extLst>
              <a:ext uri="{FF2B5EF4-FFF2-40B4-BE49-F238E27FC236}">
                <a16:creationId xmlns:a16="http://schemas.microsoft.com/office/drawing/2014/main" id="{40300660-9979-4350-B4D0-0810BEBBA3D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86000" y="3276600"/>
            <a:ext cx="0" cy="1447800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9703" name="AutoShape 101">
            <a:extLst>
              <a:ext uri="{FF2B5EF4-FFF2-40B4-BE49-F238E27FC236}">
                <a16:creationId xmlns:a16="http://schemas.microsoft.com/office/drawing/2014/main" id="{6FD37ACF-E753-41AD-BD00-3FB300FDC3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2438400"/>
            <a:ext cx="2057400" cy="838200"/>
          </a:xfrm>
          <a:prstGeom prst="flowChartAlternateProcess">
            <a:avLst/>
          </a:prstGeom>
          <a:solidFill>
            <a:schemeClr val="accent1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chemeClr val="bg2"/>
                </a:solidFill>
                <a:latin typeface="Comic Sans MS" panose="030F0702030302020204" pitchFamily="66" charset="0"/>
              </a:rPr>
              <a:t>Model</a:t>
            </a:r>
          </a:p>
        </p:txBody>
      </p:sp>
      <p:sp>
        <p:nvSpPr>
          <p:cNvPr id="29704" name="Text Box 102">
            <a:extLst>
              <a:ext uri="{FF2B5EF4-FFF2-40B4-BE49-F238E27FC236}">
                <a16:creationId xmlns:a16="http://schemas.microsoft.com/office/drawing/2014/main" id="{C8813C96-A6E3-475B-92B2-93C145082D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2509838"/>
            <a:ext cx="10191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000000"/>
                </a:solidFill>
              </a:rPr>
              <a:t>Analysis</a:t>
            </a:r>
          </a:p>
        </p:txBody>
      </p:sp>
      <p:sp>
        <p:nvSpPr>
          <p:cNvPr id="29705" name="AutoShape 103">
            <a:extLst>
              <a:ext uri="{FF2B5EF4-FFF2-40B4-BE49-F238E27FC236}">
                <a16:creationId xmlns:a16="http://schemas.microsoft.com/office/drawing/2014/main" id="{93DBB7C3-DF3A-4042-9D63-384623B329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2438400"/>
            <a:ext cx="2057400" cy="838200"/>
          </a:xfrm>
          <a:prstGeom prst="flowChartAlternateProcess">
            <a:avLst/>
          </a:prstGeom>
          <a:solidFill>
            <a:schemeClr val="accent1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chemeClr val="bg2"/>
                </a:solidFill>
                <a:latin typeface="Comic Sans MS" panose="030F0702030302020204" pitchFamily="66" charset="0"/>
              </a:rPr>
              <a:t>Results</a:t>
            </a:r>
          </a:p>
        </p:txBody>
      </p:sp>
      <p:sp>
        <p:nvSpPr>
          <p:cNvPr id="29706" name="Line 104">
            <a:extLst>
              <a:ext uri="{FF2B5EF4-FFF2-40B4-BE49-F238E27FC236}">
                <a16:creationId xmlns:a16="http://schemas.microsoft.com/office/drawing/2014/main" id="{6DE79D5F-D8ED-4F62-A812-B7363B3EB11E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2819400"/>
            <a:ext cx="2743200" cy="0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9707" name="Line 105">
            <a:extLst>
              <a:ext uri="{FF2B5EF4-FFF2-40B4-BE49-F238E27FC236}">
                <a16:creationId xmlns:a16="http://schemas.microsoft.com/office/drawing/2014/main" id="{9286E631-2104-4A9A-AB56-0B8628C4D744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3276600"/>
            <a:ext cx="0" cy="1447800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9708" name="Line 106">
            <a:extLst>
              <a:ext uri="{FF2B5EF4-FFF2-40B4-BE49-F238E27FC236}">
                <a16:creationId xmlns:a16="http://schemas.microsoft.com/office/drawing/2014/main" id="{37D4BC28-E9F9-451E-B065-862353CD35E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52800" y="5105400"/>
            <a:ext cx="2743200" cy="0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9709" name="Text Box 107">
            <a:extLst>
              <a:ext uri="{FF2B5EF4-FFF2-40B4-BE49-F238E27FC236}">
                <a16:creationId xmlns:a16="http://schemas.microsoft.com/office/drawing/2014/main" id="{AE36157A-FB67-4F4F-85E8-28431EA586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4795838"/>
            <a:ext cx="9874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000000"/>
                </a:solidFill>
              </a:rPr>
              <a:t>Intuition</a:t>
            </a:r>
          </a:p>
        </p:txBody>
      </p:sp>
      <p:sp>
        <p:nvSpPr>
          <p:cNvPr id="29710" name="Text Box 108">
            <a:extLst>
              <a:ext uri="{FF2B5EF4-FFF2-40B4-BE49-F238E27FC236}">
                <a16:creationId xmlns:a16="http://schemas.microsoft.com/office/drawing/2014/main" id="{3739FA60-7F1E-4659-BB50-B07F48F56FF6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1459707" y="3788569"/>
            <a:ext cx="13128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000000"/>
                </a:solidFill>
              </a:rPr>
              <a:t>Abstraction</a:t>
            </a:r>
          </a:p>
        </p:txBody>
      </p:sp>
      <p:sp>
        <p:nvSpPr>
          <p:cNvPr id="29711" name="Text Box 109">
            <a:extLst>
              <a:ext uri="{FF2B5EF4-FFF2-40B4-BE49-F238E27FC236}">
                <a16:creationId xmlns:a16="http://schemas.microsoft.com/office/drawing/2014/main" id="{56EC4205-EB62-471D-B09D-EB599AC81A4C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6578600" y="3797301"/>
            <a:ext cx="14954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000000"/>
                </a:solidFill>
              </a:rPr>
              <a:t>Interpretation</a:t>
            </a:r>
          </a:p>
        </p:txBody>
      </p:sp>
      <p:sp>
        <p:nvSpPr>
          <p:cNvPr id="29712" name="Text Box 110">
            <a:extLst>
              <a:ext uri="{FF2B5EF4-FFF2-40B4-BE49-F238E27FC236}">
                <a16:creationId xmlns:a16="http://schemas.microsoft.com/office/drawing/2014/main" id="{89747446-8661-44C9-8873-FC7C8022EB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038" y="4029075"/>
            <a:ext cx="760412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000000"/>
                </a:solidFill>
              </a:rPr>
              <a:t>Real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000000"/>
                </a:solidFill>
              </a:rPr>
              <a:t>World</a:t>
            </a:r>
          </a:p>
        </p:txBody>
      </p:sp>
      <p:sp>
        <p:nvSpPr>
          <p:cNvPr id="29713" name="Text Box 111">
            <a:extLst>
              <a:ext uri="{FF2B5EF4-FFF2-40B4-BE49-F238E27FC236}">
                <a16:creationId xmlns:a16="http://schemas.microsoft.com/office/drawing/2014/main" id="{3FA858B9-3AD7-45EE-A8BD-9134CD05B3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398838"/>
            <a:ext cx="1144588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000000"/>
                </a:solidFill>
              </a:rPr>
              <a:t>Symbolic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000000"/>
                </a:solidFill>
              </a:rPr>
              <a:t>World</a:t>
            </a:r>
          </a:p>
        </p:txBody>
      </p:sp>
      <p:sp>
        <p:nvSpPr>
          <p:cNvPr id="94320" name="Text Box 112">
            <a:extLst>
              <a:ext uri="{FF2B5EF4-FFF2-40B4-BE49-F238E27FC236}">
                <a16:creationId xmlns:a16="http://schemas.microsoft.com/office/drawing/2014/main" id="{4A0B0A2D-585C-46FA-8D22-363F762860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219200"/>
            <a:ext cx="48498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/>
              <a:t>As applied to the first two stages of decision making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320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A0B82698-91ED-4DC3-B145-C1A70FAB73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543800" cy="838200"/>
          </a:xfrm>
          <a:noFill/>
        </p:spPr>
        <p:txBody>
          <a:bodyPr/>
          <a:lstStyle/>
          <a:p>
            <a:r>
              <a:rPr lang="en-US" altLang="en-US" sz="1800"/>
              <a:t>The Modeling Process</a:t>
            </a:r>
          </a:p>
        </p:txBody>
      </p:sp>
      <p:sp>
        <p:nvSpPr>
          <p:cNvPr id="31747" name="AutoShape 9">
            <a:extLst>
              <a:ext uri="{FF2B5EF4-FFF2-40B4-BE49-F238E27FC236}">
                <a16:creationId xmlns:a16="http://schemas.microsoft.com/office/drawing/2014/main" id="{FD301C9B-2D23-4379-B4F5-CE972D8471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4800600"/>
            <a:ext cx="2057400" cy="838200"/>
          </a:xfrm>
          <a:prstGeom prst="flowChartAlternateProcess">
            <a:avLst/>
          </a:prstGeom>
          <a:solidFill>
            <a:schemeClr val="accent1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chemeClr val="bg2"/>
                </a:solidFill>
                <a:latin typeface="Comic Sans MS" panose="030F0702030302020204" pitchFamily="66" charset="0"/>
              </a:rPr>
              <a:t>Management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chemeClr val="bg2"/>
                </a:solidFill>
                <a:latin typeface="Comic Sans MS" panose="030F0702030302020204" pitchFamily="66" charset="0"/>
              </a:rPr>
              <a:t>Situation</a:t>
            </a:r>
          </a:p>
        </p:txBody>
      </p:sp>
      <p:sp>
        <p:nvSpPr>
          <p:cNvPr id="31748" name="AutoShape 10">
            <a:extLst>
              <a:ext uri="{FF2B5EF4-FFF2-40B4-BE49-F238E27FC236}">
                <a16:creationId xmlns:a16="http://schemas.microsoft.com/office/drawing/2014/main" id="{8E7EB695-E0EA-4F73-A2C1-9F28BA7CD9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4800600"/>
            <a:ext cx="2057400" cy="838200"/>
          </a:xfrm>
          <a:prstGeom prst="flowChartAlternateProcess">
            <a:avLst/>
          </a:prstGeom>
          <a:solidFill>
            <a:schemeClr val="accent1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chemeClr val="bg2"/>
                </a:solidFill>
                <a:latin typeface="Comic Sans MS" panose="030F0702030302020204" pitchFamily="66" charset="0"/>
              </a:rPr>
              <a:t>Decisions</a:t>
            </a:r>
          </a:p>
        </p:txBody>
      </p:sp>
      <p:sp>
        <p:nvSpPr>
          <p:cNvPr id="31749" name="Line 11">
            <a:extLst>
              <a:ext uri="{FF2B5EF4-FFF2-40B4-BE49-F238E27FC236}">
                <a16:creationId xmlns:a16="http://schemas.microsoft.com/office/drawing/2014/main" id="{0772219C-93A2-47A4-A440-15A7FF961DD1}"/>
              </a:ext>
            </a:extLst>
          </p:cNvPr>
          <p:cNvSpPr>
            <a:spLocks noChangeShapeType="1"/>
          </p:cNvSpPr>
          <p:nvPr/>
        </p:nvSpPr>
        <p:spPr bwMode="auto">
          <a:xfrm>
            <a:off x="528638" y="4056063"/>
            <a:ext cx="80772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1750" name="Line 12">
            <a:extLst>
              <a:ext uri="{FF2B5EF4-FFF2-40B4-BE49-F238E27FC236}">
                <a16:creationId xmlns:a16="http://schemas.microsoft.com/office/drawing/2014/main" id="{6173F8A2-E783-4716-9769-3B764A2D91A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33600" y="3352800"/>
            <a:ext cx="0" cy="1447800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1751" name="AutoShape 13">
            <a:extLst>
              <a:ext uri="{FF2B5EF4-FFF2-40B4-BE49-F238E27FC236}">
                <a16:creationId xmlns:a16="http://schemas.microsoft.com/office/drawing/2014/main" id="{32420FF8-B4EF-4F74-B0B5-6739182A9D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514600"/>
            <a:ext cx="2057400" cy="838200"/>
          </a:xfrm>
          <a:prstGeom prst="flowChartAlternateProcess">
            <a:avLst/>
          </a:prstGeom>
          <a:solidFill>
            <a:schemeClr val="accent1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chemeClr val="bg2"/>
                </a:solidFill>
                <a:latin typeface="Comic Sans MS" panose="030F0702030302020204" pitchFamily="66" charset="0"/>
              </a:rPr>
              <a:t>Model</a:t>
            </a:r>
          </a:p>
        </p:txBody>
      </p:sp>
      <p:sp>
        <p:nvSpPr>
          <p:cNvPr id="31752" name="Text Box 14">
            <a:extLst>
              <a:ext uri="{FF2B5EF4-FFF2-40B4-BE49-F238E27FC236}">
                <a16:creationId xmlns:a16="http://schemas.microsoft.com/office/drawing/2014/main" id="{23386B0E-E4A2-47D1-ACC5-16D888D407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1438" y="2276475"/>
            <a:ext cx="10191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000000"/>
                </a:solidFill>
              </a:rPr>
              <a:t>Analysis</a:t>
            </a:r>
          </a:p>
        </p:txBody>
      </p:sp>
      <p:sp>
        <p:nvSpPr>
          <p:cNvPr id="31753" name="AutoShape 15">
            <a:extLst>
              <a:ext uri="{FF2B5EF4-FFF2-40B4-BE49-F238E27FC236}">
                <a16:creationId xmlns:a16="http://schemas.microsoft.com/office/drawing/2014/main" id="{E7815EFB-68E9-45E0-B167-EF15BCFEE3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2514600"/>
            <a:ext cx="2057400" cy="838200"/>
          </a:xfrm>
          <a:prstGeom prst="flowChartAlternateProcess">
            <a:avLst/>
          </a:prstGeom>
          <a:solidFill>
            <a:schemeClr val="accent1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chemeClr val="bg2"/>
                </a:solidFill>
                <a:latin typeface="Comic Sans MS" panose="030F0702030302020204" pitchFamily="66" charset="0"/>
              </a:rPr>
              <a:t>Results</a:t>
            </a:r>
          </a:p>
        </p:txBody>
      </p:sp>
      <p:sp>
        <p:nvSpPr>
          <p:cNvPr id="31754" name="Line 16">
            <a:extLst>
              <a:ext uri="{FF2B5EF4-FFF2-40B4-BE49-F238E27FC236}">
                <a16:creationId xmlns:a16="http://schemas.microsoft.com/office/drawing/2014/main" id="{9E3FF367-17A9-4149-A3AE-D4A99EC88666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2895600"/>
            <a:ext cx="2743200" cy="0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1755" name="Line 17">
            <a:extLst>
              <a:ext uri="{FF2B5EF4-FFF2-40B4-BE49-F238E27FC236}">
                <a16:creationId xmlns:a16="http://schemas.microsoft.com/office/drawing/2014/main" id="{D1E092E0-F6BF-44A1-A394-26A0EB07439C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3352800"/>
            <a:ext cx="0" cy="1447800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1756" name="Line 18">
            <a:extLst>
              <a:ext uri="{FF2B5EF4-FFF2-40B4-BE49-F238E27FC236}">
                <a16:creationId xmlns:a16="http://schemas.microsoft.com/office/drawing/2014/main" id="{33BBED79-5B68-439B-8373-8178AC2FF2E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00400" y="5181600"/>
            <a:ext cx="2743200" cy="0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1757" name="Text Box 19">
            <a:extLst>
              <a:ext uri="{FF2B5EF4-FFF2-40B4-BE49-F238E27FC236}">
                <a16:creationId xmlns:a16="http://schemas.microsoft.com/office/drawing/2014/main" id="{D0AD42E8-20CB-491D-8430-A473A7C103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7638" y="5400675"/>
            <a:ext cx="9874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000000"/>
                </a:solidFill>
              </a:rPr>
              <a:t>Intuition</a:t>
            </a:r>
          </a:p>
        </p:txBody>
      </p:sp>
      <p:sp>
        <p:nvSpPr>
          <p:cNvPr id="31758" name="Text Box 20">
            <a:extLst>
              <a:ext uri="{FF2B5EF4-FFF2-40B4-BE49-F238E27FC236}">
                <a16:creationId xmlns:a16="http://schemas.microsoft.com/office/drawing/2014/main" id="{7BA24F60-2BBE-4A78-BD70-B4A3DC3E251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1002507" y="3864769"/>
            <a:ext cx="13128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000000"/>
                </a:solidFill>
              </a:rPr>
              <a:t>Abstraction</a:t>
            </a:r>
          </a:p>
        </p:txBody>
      </p:sp>
      <p:sp>
        <p:nvSpPr>
          <p:cNvPr id="31759" name="Text Box 21">
            <a:extLst>
              <a:ext uri="{FF2B5EF4-FFF2-40B4-BE49-F238E27FC236}">
                <a16:creationId xmlns:a16="http://schemas.microsoft.com/office/drawing/2014/main" id="{5F086595-2172-44E7-88AC-693E20DBD8BA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6654800" y="3949701"/>
            <a:ext cx="14954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000000"/>
                </a:solidFill>
              </a:rPr>
              <a:t>Interpretation</a:t>
            </a:r>
          </a:p>
        </p:txBody>
      </p:sp>
      <p:sp>
        <p:nvSpPr>
          <p:cNvPr id="31760" name="Text Box 22">
            <a:extLst>
              <a:ext uri="{FF2B5EF4-FFF2-40B4-BE49-F238E27FC236}">
                <a16:creationId xmlns:a16="http://schemas.microsoft.com/office/drawing/2014/main" id="{8604A68F-412C-43C5-B83B-82B45E7260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638" y="4181475"/>
            <a:ext cx="71437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000000"/>
                </a:solidFill>
              </a:rPr>
              <a:t>Real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000000"/>
                </a:solidFill>
              </a:rPr>
              <a:t>World</a:t>
            </a:r>
          </a:p>
        </p:txBody>
      </p:sp>
      <p:sp>
        <p:nvSpPr>
          <p:cNvPr id="31761" name="Text Box 23">
            <a:extLst>
              <a:ext uri="{FF2B5EF4-FFF2-40B4-BE49-F238E27FC236}">
                <a16:creationId xmlns:a16="http://schemas.microsoft.com/office/drawing/2014/main" id="{4ACEB32F-F205-40A1-96C1-B2DB5BAC03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475038"/>
            <a:ext cx="106362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000000"/>
                </a:solidFill>
              </a:rPr>
              <a:t>Symbolic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000000"/>
                </a:solidFill>
              </a:rPr>
              <a:t>World</a:t>
            </a:r>
          </a:p>
        </p:txBody>
      </p:sp>
      <p:sp>
        <p:nvSpPr>
          <p:cNvPr id="31762" name="Line 24">
            <a:extLst>
              <a:ext uri="{FF2B5EF4-FFF2-40B4-BE49-F238E27FC236}">
                <a16:creationId xmlns:a16="http://schemas.microsoft.com/office/drawing/2014/main" id="{CBD326E1-062B-46DB-A37D-D75AD0100C18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4038" y="4056063"/>
            <a:ext cx="5486400" cy="0"/>
          </a:xfrm>
          <a:prstGeom prst="line">
            <a:avLst/>
          </a:prstGeom>
          <a:noFill/>
          <a:ln w="635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3" name="Line 25">
            <a:extLst>
              <a:ext uri="{FF2B5EF4-FFF2-40B4-BE49-F238E27FC236}">
                <a16:creationId xmlns:a16="http://schemas.microsoft.com/office/drawing/2014/main" id="{B3FB662C-774E-421E-8598-FDDD6A214F9B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4838" y="2608263"/>
            <a:ext cx="0" cy="2895600"/>
          </a:xfrm>
          <a:prstGeom prst="line">
            <a:avLst/>
          </a:prstGeom>
          <a:noFill/>
          <a:ln w="635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4" name="Text Box 26">
            <a:extLst>
              <a:ext uri="{FF2B5EF4-FFF2-40B4-BE49-F238E27FC236}">
                <a16:creationId xmlns:a16="http://schemas.microsoft.com/office/drawing/2014/main" id="{E4C32503-6535-4CF1-96B7-C886FB49E5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0163" y="3765550"/>
            <a:ext cx="1246187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 i="1">
                <a:solidFill>
                  <a:schemeClr val="bg2"/>
                </a:solidFill>
              </a:rPr>
              <a:t>Managerial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 i="1">
                <a:solidFill>
                  <a:schemeClr val="bg2"/>
                </a:solidFill>
              </a:rPr>
              <a:t>Judgment</a:t>
            </a:r>
          </a:p>
        </p:txBody>
      </p:sp>
      <p:sp>
        <p:nvSpPr>
          <p:cNvPr id="98331" name="Text Box 27">
            <a:extLst>
              <a:ext uri="{FF2B5EF4-FFF2-40B4-BE49-F238E27FC236}">
                <a16:creationId xmlns:a16="http://schemas.microsoft.com/office/drawing/2014/main" id="{7D656C77-281A-4686-98A7-CBDE8752D9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219200"/>
            <a:ext cx="55245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/>
              <a:t>The Role of Managerial Judgment in the Modeling Process: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31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0A205323-E01F-4151-92AE-8EEAF1B9D5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543800" cy="838200"/>
          </a:xfrm>
          <a:noFill/>
        </p:spPr>
        <p:txBody>
          <a:bodyPr/>
          <a:lstStyle/>
          <a:p>
            <a:r>
              <a:rPr lang="en-US" altLang="en-US" sz="1800"/>
              <a:t>Building Models</a:t>
            </a:r>
          </a:p>
        </p:txBody>
      </p:sp>
      <p:sp>
        <p:nvSpPr>
          <p:cNvPr id="33795" name="Text Box 9">
            <a:extLst>
              <a:ext uri="{FF2B5EF4-FFF2-40B4-BE49-F238E27FC236}">
                <a16:creationId xmlns:a16="http://schemas.microsoft.com/office/drawing/2014/main" id="{39F0F8FD-4323-484F-AA89-4DAE954ECE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143000"/>
            <a:ext cx="74676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/>
              <a:t>To model a situation, you first have to frame it (i.e. develop an organized way of thinking about the situation).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altLang="en-US"/>
              <a:t>A problem statement involves possible decisions and a method for measuring their effectiveness.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en-US"/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altLang="en-US"/>
              <a:t>Steps in modeling: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 lvl="1">
              <a:spcBef>
                <a:spcPct val="0"/>
              </a:spcBef>
              <a:buFontTx/>
              <a:buAutoNum type="arabicPeriod"/>
            </a:pPr>
            <a:r>
              <a:rPr lang="en-US" altLang="en-US" sz="1600"/>
              <a:t>Study the Environment to Frame the Managerial Situation</a:t>
            </a:r>
          </a:p>
          <a:p>
            <a:pPr lvl="1">
              <a:spcBef>
                <a:spcPct val="0"/>
              </a:spcBef>
              <a:buFontTx/>
              <a:buAutoNum type="arabicPeriod"/>
            </a:pPr>
            <a:endParaRPr lang="en-US" altLang="en-US" sz="1600"/>
          </a:p>
          <a:p>
            <a:pPr lvl="1">
              <a:spcBef>
                <a:spcPct val="0"/>
              </a:spcBef>
              <a:buFontTx/>
              <a:buAutoNum type="arabicPeriod"/>
            </a:pPr>
            <a:r>
              <a:rPr lang="en-US" altLang="en-US" sz="1600"/>
              <a:t>Formulate a selective representation</a:t>
            </a:r>
          </a:p>
          <a:p>
            <a:pPr lvl="1">
              <a:spcBef>
                <a:spcPct val="0"/>
              </a:spcBef>
              <a:buFontTx/>
              <a:buAutoNum type="arabicPeriod"/>
            </a:pPr>
            <a:endParaRPr lang="en-US" altLang="en-US" sz="1600"/>
          </a:p>
          <a:p>
            <a:pPr lvl="1">
              <a:spcBef>
                <a:spcPct val="0"/>
              </a:spcBef>
              <a:buFontTx/>
              <a:buAutoNum type="arabicPeriod"/>
            </a:pPr>
            <a:r>
              <a:rPr lang="en-US" altLang="en-US" sz="1600"/>
              <a:t>Construct a symbolic (quantitative) model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/>
          </a:p>
          <a:p>
            <a:pPr lvl="1" eaLnBrk="1" hangingPunct="1"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</a:pPr>
            <a:endParaRPr lang="en-US" altLang="en-US" sz="1600"/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E50EF424-2787-4CEF-A6AC-BF540445DB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543800" cy="838200"/>
          </a:xfrm>
          <a:noFill/>
        </p:spPr>
        <p:txBody>
          <a:bodyPr/>
          <a:lstStyle/>
          <a:p>
            <a:r>
              <a:rPr lang="en-US" altLang="en-US" sz="1800"/>
              <a:t>Building Models</a:t>
            </a:r>
          </a:p>
        </p:txBody>
      </p:sp>
      <p:sp>
        <p:nvSpPr>
          <p:cNvPr id="35843" name="Text Box 3">
            <a:extLst>
              <a:ext uri="{FF2B5EF4-FFF2-40B4-BE49-F238E27FC236}">
                <a16:creationId xmlns:a16="http://schemas.microsoft.com/office/drawing/2014/main" id="{7E34FE12-5A71-4D42-BA33-9C7CDEEFB4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143000"/>
            <a:ext cx="7467600" cy="3957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en-US"/>
          </a:p>
          <a:p>
            <a:pPr>
              <a:spcBef>
                <a:spcPct val="0"/>
              </a:spcBef>
              <a:buFontTx/>
              <a:buAutoNum type="arabicPeriod"/>
            </a:pPr>
            <a:r>
              <a:rPr lang="en-US" altLang="en-US"/>
              <a:t>Studying the Environment</a:t>
            </a:r>
          </a:p>
          <a:p>
            <a:pPr lvl="1">
              <a:spcBef>
                <a:spcPct val="0"/>
              </a:spcBef>
              <a:buFontTx/>
              <a:buChar char="•"/>
            </a:pPr>
            <a:r>
              <a:rPr lang="en-US" altLang="en-US" sz="1600"/>
              <a:t>Select those aspects of reality relevant to the situation at hand.</a:t>
            </a:r>
          </a:p>
          <a:p>
            <a:pPr>
              <a:spcBef>
                <a:spcPct val="0"/>
              </a:spcBef>
              <a:buFontTx/>
              <a:buAutoNum type="arabicPeriod"/>
            </a:pPr>
            <a:endParaRPr lang="en-US" altLang="en-US"/>
          </a:p>
          <a:p>
            <a:pPr>
              <a:spcBef>
                <a:spcPct val="0"/>
              </a:spcBef>
              <a:buFontTx/>
              <a:buAutoNum type="arabicPeriod"/>
            </a:pPr>
            <a:endParaRPr lang="en-US" altLang="en-US"/>
          </a:p>
          <a:p>
            <a:pPr>
              <a:spcBef>
                <a:spcPct val="0"/>
              </a:spcBef>
              <a:buFontTx/>
              <a:buAutoNum type="arabicPeriod" startAt="2"/>
            </a:pPr>
            <a:r>
              <a:rPr lang="en-US" altLang="en-US"/>
              <a:t>Formulation</a:t>
            </a:r>
          </a:p>
          <a:p>
            <a:pPr lvl="1">
              <a:spcBef>
                <a:spcPct val="0"/>
              </a:spcBef>
              <a:buFontTx/>
              <a:buChar char="•"/>
            </a:pPr>
            <a:r>
              <a:rPr lang="en-US" altLang="en-US" sz="1600"/>
              <a:t>Specific assumptions and simplifications are made.</a:t>
            </a:r>
          </a:p>
          <a:p>
            <a:pPr lvl="1">
              <a:spcBef>
                <a:spcPct val="0"/>
              </a:spcBef>
              <a:buFontTx/>
              <a:buChar char="•"/>
            </a:pPr>
            <a:r>
              <a:rPr lang="en-US" altLang="en-US" sz="1600"/>
              <a:t>Decisions and objectives must be explicitly identified and defined.  </a:t>
            </a:r>
          </a:p>
          <a:p>
            <a:pPr lvl="1">
              <a:spcBef>
                <a:spcPct val="0"/>
              </a:spcBef>
              <a:buFontTx/>
              <a:buChar char="•"/>
            </a:pPr>
            <a:r>
              <a:rPr lang="en-US" altLang="en-US" sz="1600"/>
              <a:t>Identify the model’s major conceptual ingredients using “Black Box” approach.  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/>
          </a:p>
          <a:p>
            <a:pPr lvl="1" eaLnBrk="1" hangingPunct="1"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</a:pPr>
            <a:endParaRPr lang="en-US" altLang="en-US" sz="1600"/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grpSp>
        <p:nvGrpSpPr>
          <p:cNvPr id="35844" name="Group 4">
            <a:extLst>
              <a:ext uri="{FF2B5EF4-FFF2-40B4-BE49-F238E27FC236}">
                <a16:creationId xmlns:a16="http://schemas.microsoft.com/office/drawing/2014/main" id="{9E9080B6-E8BF-485D-A993-2A1BC71CAF89}"/>
              </a:ext>
            </a:extLst>
          </p:cNvPr>
          <p:cNvGrpSpPr>
            <a:grpSpLocks/>
          </p:cNvGrpSpPr>
          <p:nvPr/>
        </p:nvGrpSpPr>
        <p:grpSpPr bwMode="auto">
          <a:xfrm>
            <a:off x="628650" y="4706938"/>
            <a:ext cx="7958138" cy="1179512"/>
            <a:chOff x="427" y="2097"/>
            <a:chExt cx="5013" cy="743"/>
          </a:xfrm>
        </p:grpSpPr>
        <p:sp>
          <p:nvSpPr>
            <p:cNvPr id="35846" name="Text Box 5">
              <a:extLst>
                <a:ext uri="{FF2B5EF4-FFF2-40B4-BE49-F238E27FC236}">
                  <a16:creationId xmlns:a16="http://schemas.microsoft.com/office/drawing/2014/main" id="{4675DF66-4A5A-4A24-A1C0-3B23A7F607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28" y="2158"/>
              <a:ext cx="800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00" b="1">
                  <a:solidFill>
                    <a:schemeClr val="bg2"/>
                  </a:solidFill>
                </a:rPr>
                <a:t>Performance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00" b="1">
                  <a:solidFill>
                    <a:schemeClr val="bg2"/>
                  </a:solidFill>
                </a:rPr>
                <a:t>Measure(s)</a:t>
              </a:r>
            </a:p>
          </p:txBody>
        </p:sp>
        <p:grpSp>
          <p:nvGrpSpPr>
            <p:cNvPr id="35847" name="Group 6">
              <a:extLst>
                <a:ext uri="{FF2B5EF4-FFF2-40B4-BE49-F238E27FC236}">
                  <a16:creationId xmlns:a16="http://schemas.microsoft.com/office/drawing/2014/main" id="{251A2107-802C-4867-A52C-551E83EEA62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7" y="2112"/>
              <a:ext cx="3605" cy="717"/>
              <a:chOff x="427" y="2112"/>
              <a:chExt cx="3605" cy="717"/>
            </a:xfrm>
          </p:grpSpPr>
          <p:sp>
            <p:nvSpPr>
              <p:cNvPr id="35851" name="Text Box 7">
                <a:extLst>
                  <a:ext uri="{FF2B5EF4-FFF2-40B4-BE49-F238E27FC236}">
                    <a16:creationId xmlns:a16="http://schemas.microsoft.com/office/drawing/2014/main" id="{F8D839D1-A652-43B4-8C4B-C2F8C534594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54" y="2158"/>
                <a:ext cx="841" cy="3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 b="1">
                    <a:solidFill>
                      <a:schemeClr val="bg2"/>
                    </a:solidFill>
                  </a:rPr>
                  <a:t>Decisions</a:t>
                </a:r>
              </a:p>
              <a:p>
                <a:pPr algn="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 b="1">
                    <a:solidFill>
                      <a:schemeClr val="bg2"/>
                    </a:solidFill>
                  </a:rPr>
                  <a:t>(Controllable)</a:t>
                </a:r>
              </a:p>
            </p:txBody>
          </p:sp>
          <p:sp>
            <p:nvSpPr>
              <p:cNvPr id="35852" name="Text Box 8">
                <a:extLst>
                  <a:ext uri="{FF2B5EF4-FFF2-40B4-BE49-F238E27FC236}">
                    <a16:creationId xmlns:a16="http://schemas.microsoft.com/office/drawing/2014/main" id="{93B06BAB-07BF-46B4-A459-73CD3F3D11A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59" y="2494"/>
                <a:ext cx="971" cy="3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 b="1">
                    <a:solidFill>
                      <a:schemeClr val="bg2"/>
                    </a:solidFill>
                  </a:rPr>
                  <a:t>Parameters</a:t>
                </a:r>
              </a:p>
              <a:p>
                <a:pPr algn="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 b="1">
                    <a:solidFill>
                      <a:schemeClr val="bg2"/>
                    </a:solidFill>
                  </a:rPr>
                  <a:t>(Uncontrollable)</a:t>
                </a:r>
              </a:p>
            </p:txBody>
          </p:sp>
          <p:sp>
            <p:nvSpPr>
              <p:cNvPr id="35853" name="AutoShape 9">
                <a:extLst>
                  <a:ext uri="{FF2B5EF4-FFF2-40B4-BE49-F238E27FC236}">
                    <a16:creationId xmlns:a16="http://schemas.microsoft.com/office/drawing/2014/main" id="{64A841AC-2245-493C-81F9-C75D81CF11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68" y="2160"/>
                <a:ext cx="144" cy="624"/>
              </a:xfrm>
              <a:prstGeom prst="leftBrace">
                <a:avLst>
                  <a:gd name="adj1" fmla="val 36111"/>
                  <a:gd name="adj2" fmla="val 50000"/>
                </a:avLst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/>
              </a:p>
            </p:txBody>
          </p:sp>
          <p:sp>
            <p:nvSpPr>
              <p:cNvPr id="35854" name="Text Box 10">
                <a:extLst>
                  <a:ext uri="{FF2B5EF4-FFF2-40B4-BE49-F238E27FC236}">
                    <a16:creationId xmlns:a16="http://schemas.microsoft.com/office/drawing/2014/main" id="{C4D4CF53-22AC-4DBB-84E8-651926F420C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-5391666">
                <a:off x="252" y="2329"/>
                <a:ext cx="675" cy="3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>
                    <a:solidFill>
                      <a:schemeClr val="bg2"/>
                    </a:solidFill>
                  </a:rPr>
                  <a:t>Exogenous</a:t>
                </a:r>
              </a:p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>
                    <a:solidFill>
                      <a:schemeClr val="bg2"/>
                    </a:solidFill>
                  </a:rPr>
                  <a:t>Variables</a:t>
                </a:r>
              </a:p>
            </p:txBody>
          </p:sp>
          <p:grpSp>
            <p:nvGrpSpPr>
              <p:cNvPr id="35855" name="Group 11">
                <a:extLst>
                  <a:ext uri="{FF2B5EF4-FFF2-40B4-BE49-F238E27FC236}">
                    <a16:creationId xmlns:a16="http://schemas.microsoft.com/office/drawing/2014/main" id="{D88C40BB-CE54-40F1-9B64-B74675C4B73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72" y="2112"/>
                <a:ext cx="2160" cy="672"/>
                <a:chOff x="1872" y="2112"/>
                <a:chExt cx="2160" cy="672"/>
              </a:xfrm>
            </p:grpSpPr>
            <p:sp>
              <p:nvSpPr>
                <p:cNvPr id="35856" name="Rectangle 12">
                  <a:extLst>
                    <a:ext uri="{FF2B5EF4-FFF2-40B4-BE49-F238E27FC236}">
                      <a16:creationId xmlns:a16="http://schemas.microsoft.com/office/drawing/2014/main" id="{BA0D7CD3-63A7-4223-B47C-84A4AA667DB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48" y="2112"/>
                  <a:ext cx="1008" cy="672"/>
                </a:xfrm>
                <a:prstGeom prst="rect">
                  <a:avLst/>
                </a:prstGeom>
                <a:solidFill>
                  <a:srgbClr val="3333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1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1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1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•"/>
                    <a:defRPr sz="1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1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1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1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1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 b="1">
                      <a:solidFill>
                        <a:schemeClr val="bg1"/>
                      </a:solidFill>
                    </a:rPr>
                    <a:t>Model</a:t>
                  </a:r>
                </a:p>
              </p:txBody>
            </p:sp>
            <p:sp>
              <p:nvSpPr>
                <p:cNvPr id="35857" name="Line 13">
                  <a:extLst>
                    <a:ext uri="{FF2B5EF4-FFF2-40B4-BE49-F238E27FC236}">
                      <a16:creationId xmlns:a16="http://schemas.microsoft.com/office/drawing/2014/main" id="{645BF697-EDA3-43A4-AAD9-73D84A5AADD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968" y="2208"/>
                  <a:ext cx="480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858" name="Line 14">
                  <a:extLst>
                    <a:ext uri="{FF2B5EF4-FFF2-40B4-BE49-F238E27FC236}">
                      <a16:creationId xmlns:a16="http://schemas.microsoft.com/office/drawing/2014/main" id="{AD72B9EA-15DE-48A9-B233-2AC714E0A00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968" y="2304"/>
                  <a:ext cx="480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859" name="Line 15">
                  <a:extLst>
                    <a:ext uri="{FF2B5EF4-FFF2-40B4-BE49-F238E27FC236}">
                      <a16:creationId xmlns:a16="http://schemas.microsoft.com/office/drawing/2014/main" id="{8A718986-7609-44A6-B0CE-72174ADF0BE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968" y="2400"/>
                  <a:ext cx="480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860" name="Line 16">
                  <a:extLst>
                    <a:ext uri="{FF2B5EF4-FFF2-40B4-BE49-F238E27FC236}">
                      <a16:creationId xmlns:a16="http://schemas.microsoft.com/office/drawing/2014/main" id="{E259A52F-89C9-4161-BA50-B312E353C38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968" y="2592"/>
                  <a:ext cx="480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861" name="Line 17">
                  <a:extLst>
                    <a:ext uri="{FF2B5EF4-FFF2-40B4-BE49-F238E27FC236}">
                      <a16:creationId xmlns:a16="http://schemas.microsoft.com/office/drawing/2014/main" id="{41CDA1E7-9AB2-4A28-B887-19100B07F00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968" y="2688"/>
                  <a:ext cx="480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862" name="Line 18">
                  <a:extLst>
                    <a:ext uri="{FF2B5EF4-FFF2-40B4-BE49-F238E27FC236}">
                      <a16:creationId xmlns:a16="http://schemas.microsoft.com/office/drawing/2014/main" id="{FA682827-C985-4D31-90F4-E0BF9401C89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456" y="2208"/>
                  <a:ext cx="480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863" name="Line 19">
                  <a:extLst>
                    <a:ext uri="{FF2B5EF4-FFF2-40B4-BE49-F238E27FC236}">
                      <a16:creationId xmlns:a16="http://schemas.microsoft.com/office/drawing/2014/main" id="{DF3F54F9-8CC6-44A3-A811-EEF95DD6559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456" y="2304"/>
                  <a:ext cx="480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864" name="Line 20">
                  <a:extLst>
                    <a:ext uri="{FF2B5EF4-FFF2-40B4-BE49-F238E27FC236}">
                      <a16:creationId xmlns:a16="http://schemas.microsoft.com/office/drawing/2014/main" id="{7BD6517D-2C74-49C0-BAE8-E73D51F02C3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456" y="2400"/>
                  <a:ext cx="480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865" name="Line 21">
                  <a:extLst>
                    <a:ext uri="{FF2B5EF4-FFF2-40B4-BE49-F238E27FC236}">
                      <a16:creationId xmlns:a16="http://schemas.microsoft.com/office/drawing/2014/main" id="{5EC88DDE-4583-44B0-9676-07F806D6E6A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456" y="2592"/>
                  <a:ext cx="480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866" name="Line 22">
                  <a:extLst>
                    <a:ext uri="{FF2B5EF4-FFF2-40B4-BE49-F238E27FC236}">
                      <a16:creationId xmlns:a16="http://schemas.microsoft.com/office/drawing/2014/main" id="{C7380E57-0973-431B-B598-8F4987085C2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456" y="2688"/>
                  <a:ext cx="480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867" name="AutoShape 23">
                  <a:extLst>
                    <a:ext uri="{FF2B5EF4-FFF2-40B4-BE49-F238E27FC236}">
                      <a16:creationId xmlns:a16="http://schemas.microsoft.com/office/drawing/2014/main" id="{40FF0AB8-219E-4658-952A-5FBDBF2507D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936" y="2160"/>
                  <a:ext cx="96" cy="288"/>
                </a:xfrm>
                <a:prstGeom prst="rightBrace">
                  <a:avLst>
                    <a:gd name="adj1" fmla="val 25000"/>
                    <a:gd name="adj2" fmla="val 50000"/>
                  </a:avLst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1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1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1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•"/>
                    <a:defRPr sz="1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1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1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1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1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n-US" altLang="en-US"/>
                </a:p>
              </p:txBody>
            </p:sp>
            <p:sp>
              <p:nvSpPr>
                <p:cNvPr id="35868" name="AutoShape 24">
                  <a:extLst>
                    <a:ext uri="{FF2B5EF4-FFF2-40B4-BE49-F238E27FC236}">
                      <a16:creationId xmlns:a16="http://schemas.microsoft.com/office/drawing/2014/main" id="{F5DFE941-20D6-43DD-B152-AED247E7752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936" y="2496"/>
                  <a:ext cx="96" cy="288"/>
                </a:xfrm>
                <a:prstGeom prst="rightBrace">
                  <a:avLst>
                    <a:gd name="adj1" fmla="val 25000"/>
                    <a:gd name="adj2" fmla="val 50000"/>
                  </a:avLst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1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1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1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•"/>
                    <a:defRPr sz="1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1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1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1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1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n-US" altLang="en-US"/>
                </a:p>
              </p:txBody>
            </p:sp>
            <p:sp>
              <p:nvSpPr>
                <p:cNvPr id="35869" name="AutoShape 25">
                  <a:extLst>
                    <a:ext uri="{FF2B5EF4-FFF2-40B4-BE49-F238E27FC236}">
                      <a16:creationId xmlns:a16="http://schemas.microsoft.com/office/drawing/2014/main" id="{C728C6D2-443E-4855-9E22-DA76FDF4E91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72" y="2160"/>
                  <a:ext cx="48" cy="288"/>
                </a:xfrm>
                <a:prstGeom prst="leftBrace">
                  <a:avLst>
                    <a:gd name="adj1" fmla="val 50000"/>
                    <a:gd name="adj2" fmla="val 50000"/>
                  </a:avLst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1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1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1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•"/>
                    <a:defRPr sz="1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1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1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1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1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n-US" altLang="en-US"/>
                </a:p>
              </p:txBody>
            </p:sp>
            <p:sp>
              <p:nvSpPr>
                <p:cNvPr id="35870" name="AutoShape 26">
                  <a:extLst>
                    <a:ext uri="{FF2B5EF4-FFF2-40B4-BE49-F238E27FC236}">
                      <a16:creationId xmlns:a16="http://schemas.microsoft.com/office/drawing/2014/main" id="{CA7A9BC5-7123-46F3-A4A4-B9D4F8E55EB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72" y="2496"/>
                  <a:ext cx="48" cy="288"/>
                </a:xfrm>
                <a:prstGeom prst="leftBrace">
                  <a:avLst>
                    <a:gd name="adj1" fmla="val 50000"/>
                    <a:gd name="adj2" fmla="val 50000"/>
                  </a:avLst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1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1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1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•"/>
                    <a:defRPr sz="1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1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1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1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1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n-US" altLang="en-US"/>
                </a:p>
              </p:txBody>
            </p:sp>
          </p:grpSp>
        </p:grpSp>
        <p:sp>
          <p:nvSpPr>
            <p:cNvPr id="35848" name="Text Box 27">
              <a:extLst>
                <a:ext uri="{FF2B5EF4-FFF2-40B4-BE49-F238E27FC236}">
                  <a16:creationId xmlns:a16="http://schemas.microsoft.com/office/drawing/2014/main" id="{7B6DB8E6-74CE-427C-B5C7-879D4B830A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28" y="2494"/>
              <a:ext cx="878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00" b="1">
                  <a:solidFill>
                    <a:schemeClr val="bg2"/>
                  </a:solidFill>
                </a:rPr>
                <a:t>Consequence 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00" b="1">
                  <a:solidFill>
                    <a:schemeClr val="bg2"/>
                  </a:solidFill>
                </a:rPr>
                <a:t>Variables</a:t>
              </a:r>
            </a:p>
          </p:txBody>
        </p:sp>
        <p:sp>
          <p:nvSpPr>
            <p:cNvPr id="35849" name="AutoShape 28">
              <a:extLst>
                <a:ext uri="{FF2B5EF4-FFF2-40B4-BE49-F238E27FC236}">
                  <a16:creationId xmlns:a16="http://schemas.microsoft.com/office/drawing/2014/main" id="{0EE20A9C-DD1B-4017-838C-44FFCE9A01C7}"/>
                </a:ext>
              </a:extLst>
            </p:cNvPr>
            <p:cNvSpPr>
              <a:spLocks/>
            </p:cNvSpPr>
            <p:nvPr/>
          </p:nvSpPr>
          <p:spPr bwMode="auto">
            <a:xfrm>
              <a:off x="4896" y="2160"/>
              <a:ext cx="144" cy="624"/>
            </a:xfrm>
            <a:prstGeom prst="rightBrace">
              <a:avLst>
                <a:gd name="adj1" fmla="val 36111"/>
                <a:gd name="adj2" fmla="val 50000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/>
            </a:p>
          </p:txBody>
        </p:sp>
        <p:sp>
          <p:nvSpPr>
            <p:cNvPr id="35850" name="Text Box 29">
              <a:extLst>
                <a:ext uri="{FF2B5EF4-FFF2-40B4-BE49-F238E27FC236}">
                  <a16:creationId xmlns:a16="http://schemas.microsoft.com/office/drawing/2014/main" id="{E8987550-5F7E-486D-A0B9-BAA816A948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5408334">
              <a:off x="4905" y="2306"/>
              <a:ext cx="743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chemeClr val="bg2"/>
                  </a:solidFill>
                </a:rPr>
                <a:t>Endogenous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chemeClr val="bg2"/>
                  </a:solidFill>
                </a:rPr>
                <a:t>Variables</a:t>
              </a:r>
            </a:p>
          </p:txBody>
        </p:sp>
      </p:grpSp>
      <p:sp>
        <p:nvSpPr>
          <p:cNvPr id="35845" name="Text Box 30">
            <a:extLst>
              <a:ext uri="{FF2B5EF4-FFF2-40B4-BE49-F238E27FC236}">
                <a16:creationId xmlns:a16="http://schemas.microsoft.com/office/drawing/2014/main" id="{EE32C931-8C61-4919-BF9C-C336656E3B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883025"/>
            <a:ext cx="33702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chemeClr val="bg2"/>
                </a:solidFill>
              </a:rPr>
              <a:t>The “Black Box” View of a Model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EA1D760B-BBB3-4584-A2BC-29C1D0FAA5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543800" cy="838200"/>
          </a:xfrm>
          <a:noFill/>
        </p:spPr>
        <p:txBody>
          <a:bodyPr/>
          <a:lstStyle/>
          <a:p>
            <a:r>
              <a:rPr lang="en-US" altLang="en-US" sz="1800"/>
              <a:t>Building Models</a:t>
            </a:r>
          </a:p>
        </p:txBody>
      </p:sp>
      <p:sp>
        <p:nvSpPr>
          <p:cNvPr id="37891" name="Text Box 3">
            <a:extLst>
              <a:ext uri="{FF2B5EF4-FFF2-40B4-BE49-F238E27FC236}">
                <a16:creationId xmlns:a16="http://schemas.microsoft.com/office/drawing/2014/main" id="{63D3C5AA-C4A1-455D-BD64-A2D919A609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143000"/>
            <a:ext cx="7467600" cy="562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AutoNum type="arabicPeriod" startAt="3"/>
            </a:pPr>
            <a:r>
              <a:rPr lang="en-US" altLang="en-US"/>
              <a:t>Study the Environment to Frame the Managerial Situation</a:t>
            </a:r>
          </a:p>
          <a:p>
            <a:pPr eaLnBrk="1" hangingPunct="1">
              <a:spcBef>
                <a:spcPct val="0"/>
              </a:spcBef>
            </a:pPr>
            <a:endParaRPr lang="en-US" altLang="en-US" b="1">
              <a:solidFill>
                <a:schemeClr val="bg2"/>
              </a:solidFill>
            </a:endParaRPr>
          </a:p>
          <a:p>
            <a:pPr lvl="1" eaLnBrk="1" hangingPunct="1">
              <a:spcBef>
                <a:spcPct val="0"/>
              </a:spcBef>
              <a:buFontTx/>
              <a:buChar char="•"/>
            </a:pPr>
            <a:r>
              <a:rPr lang="en-US" altLang="en-US" sz="1600"/>
              <a:t>The next step is to construct a symbolic model.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buFontTx/>
              <a:buChar char="•"/>
            </a:pPr>
            <a:endParaRPr lang="en-US" altLang="en-US" sz="1600"/>
          </a:p>
          <a:p>
            <a:pPr lvl="1">
              <a:lnSpc>
                <a:spcPct val="90000"/>
              </a:lnSpc>
              <a:spcBef>
                <a:spcPct val="0"/>
              </a:spcBef>
              <a:buFontTx/>
              <a:buChar char="•"/>
            </a:pPr>
            <a:r>
              <a:rPr lang="en-US" altLang="en-US" sz="1600"/>
              <a:t>Mathematical relationships are developed.  Graphing the variables may help define the relationship.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buFontTx/>
              <a:buChar char="•"/>
            </a:pPr>
            <a:endParaRPr lang="en-US" altLang="en-US" sz="1600"/>
          </a:p>
          <a:p>
            <a:pPr lvl="1">
              <a:lnSpc>
                <a:spcPct val="90000"/>
              </a:lnSpc>
              <a:spcBef>
                <a:spcPct val="0"/>
              </a:spcBef>
              <a:buFontTx/>
              <a:buChar char="•"/>
            </a:pPr>
            <a:endParaRPr lang="en-US" altLang="en-US" sz="1600"/>
          </a:p>
          <a:p>
            <a:pPr lvl="1">
              <a:lnSpc>
                <a:spcPct val="90000"/>
              </a:lnSpc>
              <a:spcBef>
                <a:spcPct val="0"/>
              </a:spcBef>
              <a:buFontTx/>
              <a:buChar char="•"/>
            </a:pPr>
            <a:endParaRPr lang="en-US" altLang="en-US" sz="1600"/>
          </a:p>
          <a:p>
            <a:pPr lvl="1">
              <a:lnSpc>
                <a:spcPct val="90000"/>
              </a:lnSpc>
              <a:spcBef>
                <a:spcPct val="0"/>
              </a:spcBef>
              <a:buFontTx/>
              <a:buChar char="•"/>
            </a:pPr>
            <a:endParaRPr lang="en-US" altLang="en-US" sz="1600"/>
          </a:p>
          <a:p>
            <a:pPr lvl="1">
              <a:lnSpc>
                <a:spcPct val="90000"/>
              </a:lnSpc>
              <a:spcBef>
                <a:spcPct val="0"/>
              </a:spcBef>
              <a:buFontTx/>
              <a:buChar char="•"/>
            </a:pPr>
            <a:endParaRPr lang="en-US" altLang="en-US" sz="1600"/>
          </a:p>
          <a:p>
            <a:pPr lvl="1">
              <a:lnSpc>
                <a:spcPct val="90000"/>
              </a:lnSpc>
              <a:spcBef>
                <a:spcPct val="0"/>
              </a:spcBef>
              <a:buFontTx/>
              <a:buChar char="•"/>
            </a:pPr>
            <a:endParaRPr lang="en-US" altLang="en-US" sz="1600"/>
          </a:p>
          <a:p>
            <a:pPr lvl="1">
              <a:lnSpc>
                <a:spcPct val="90000"/>
              </a:lnSpc>
              <a:spcBef>
                <a:spcPct val="0"/>
              </a:spcBef>
              <a:buFontTx/>
              <a:buChar char="•"/>
            </a:pPr>
            <a:endParaRPr lang="en-US" altLang="en-US" sz="1600"/>
          </a:p>
          <a:p>
            <a:pPr lvl="1">
              <a:lnSpc>
                <a:spcPct val="90000"/>
              </a:lnSpc>
              <a:spcBef>
                <a:spcPct val="0"/>
              </a:spcBef>
              <a:buFontTx/>
              <a:buChar char="•"/>
            </a:pPr>
            <a:endParaRPr lang="en-US" altLang="en-US" sz="1600"/>
          </a:p>
          <a:p>
            <a:pPr lvl="1">
              <a:lnSpc>
                <a:spcPct val="90000"/>
              </a:lnSpc>
              <a:spcBef>
                <a:spcPct val="0"/>
              </a:spcBef>
              <a:buFontTx/>
              <a:buChar char="•"/>
            </a:pPr>
            <a:endParaRPr lang="en-US" altLang="en-US" sz="1600"/>
          </a:p>
          <a:p>
            <a:pPr lvl="1">
              <a:lnSpc>
                <a:spcPct val="90000"/>
              </a:lnSpc>
              <a:spcBef>
                <a:spcPct val="0"/>
              </a:spcBef>
              <a:buFontTx/>
              <a:buChar char="•"/>
            </a:pPr>
            <a:r>
              <a:rPr lang="en-US" altLang="en-US" sz="1600"/>
              <a:t>To do this, use “Modeling with Data” technique.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/>
          </a:p>
          <a:p>
            <a:pPr lvl="1">
              <a:spcBef>
                <a:spcPct val="0"/>
              </a:spcBef>
              <a:buFontTx/>
              <a:buAutoNum type="arabicPeriod"/>
            </a:pPr>
            <a:endParaRPr lang="en-US" altLang="en-US" sz="1600"/>
          </a:p>
          <a:p>
            <a:pPr>
              <a:spcBef>
                <a:spcPct val="0"/>
              </a:spcBef>
              <a:buFontTx/>
              <a:buNone/>
            </a:pPr>
            <a:endParaRPr lang="en-US" altLang="en-US"/>
          </a:p>
          <a:p>
            <a:pPr lvl="1" eaLnBrk="1" hangingPunct="1"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</a:pPr>
            <a:endParaRPr lang="en-US" altLang="en-US" sz="1600"/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grpSp>
        <p:nvGrpSpPr>
          <p:cNvPr id="2" name="Group 4">
            <a:extLst>
              <a:ext uri="{FF2B5EF4-FFF2-40B4-BE49-F238E27FC236}">
                <a16:creationId xmlns:a16="http://schemas.microsoft.com/office/drawing/2014/main" id="{7A1E3096-1A66-40C9-9F10-192799630A9A}"/>
              </a:ext>
            </a:extLst>
          </p:cNvPr>
          <p:cNvGrpSpPr>
            <a:grpSpLocks/>
          </p:cNvGrpSpPr>
          <p:nvPr/>
        </p:nvGrpSpPr>
        <p:grpSpPr bwMode="auto">
          <a:xfrm>
            <a:off x="1676400" y="2514600"/>
            <a:ext cx="2289175" cy="1982788"/>
            <a:chOff x="4126" y="2301"/>
            <a:chExt cx="1442" cy="1249"/>
          </a:xfrm>
        </p:grpSpPr>
        <p:sp>
          <p:nvSpPr>
            <p:cNvPr id="37893" name="Line 5">
              <a:extLst>
                <a:ext uri="{FF2B5EF4-FFF2-40B4-BE49-F238E27FC236}">
                  <a16:creationId xmlns:a16="http://schemas.microsoft.com/office/drawing/2014/main" id="{AC183256-B718-4626-B62D-31558A1044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68" y="2688"/>
              <a:ext cx="1008" cy="52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94" name="Line 6">
              <a:extLst>
                <a:ext uri="{FF2B5EF4-FFF2-40B4-BE49-F238E27FC236}">
                  <a16:creationId xmlns:a16="http://schemas.microsoft.com/office/drawing/2014/main" id="{9C29F8BC-48C6-4CBB-B837-CB666ACE4E9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20" y="2448"/>
              <a:ext cx="0" cy="86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95" name="Line 7">
              <a:extLst>
                <a:ext uri="{FF2B5EF4-FFF2-40B4-BE49-F238E27FC236}">
                  <a16:creationId xmlns:a16="http://schemas.microsoft.com/office/drawing/2014/main" id="{EEE1E831-7D38-414B-8C72-06299ACBC1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3312"/>
              <a:ext cx="1248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96" name="Line 8">
              <a:extLst>
                <a:ext uri="{FF2B5EF4-FFF2-40B4-BE49-F238E27FC236}">
                  <a16:creationId xmlns:a16="http://schemas.microsoft.com/office/drawing/2014/main" id="{237C6AE3-468E-4E89-94BE-7F98C2423E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64" y="2928"/>
              <a:ext cx="1056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97" name="Text Box 9">
              <a:extLst>
                <a:ext uri="{FF2B5EF4-FFF2-40B4-BE49-F238E27FC236}">
                  <a16:creationId xmlns:a16="http://schemas.microsoft.com/office/drawing/2014/main" id="{93453806-77A3-4875-AE40-D711D2DAFF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56" y="3358"/>
              <a:ext cx="43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00" b="1">
                  <a:solidFill>
                    <a:schemeClr val="bg2"/>
                  </a:solidFill>
                </a:rPr>
                <a:t>Var. X</a:t>
              </a:r>
            </a:p>
          </p:txBody>
        </p:sp>
        <p:sp>
          <p:nvSpPr>
            <p:cNvPr id="37898" name="Text Box 10">
              <a:extLst>
                <a:ext uri="{FF2B5EF4-FFF2-40B4-BE49-F238E27FC236}">
                  <a16:creationId xmlns:a16="http://schemas.microsoft.com/office/drawing/2014/main" id="{0896416A-925C-4548-8A09-2495D815C4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5400000">
              <a:off x="4005" y="2851"/>
              <a:ext cx="43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00" b="1">
                  <a:solidFill>
                    <a:schemeClr val="bg2"/>
                  </a:solidFill>
                </a:rPr>
                <a:t>Var. Y</a:t>
              </a:r>
            </a:p>
          </p:txBody>
        </p:sp>
        <p:sp>
          <p:nvSpPr>
            <p:cNvPr id="37899" name="Text Box 11">
              <a:extLst>
                <a:ext uri="{FF2B5EF4-FFF2-40B4-BE49-F238E27FC236}">
                  <a16:creationId xmlns:a16="http://schemas.microsoft.com/office/drawing/2014/main" id="{D4EDBFD9-C9C5-417B-92BB-B11DA10C95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699781">
              <a:off x="4416" y="3021"/>
              <a:ext cx="40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200">
                  <a:solidFill>
                    <a:schemeClr val="bg2"/>
                  </a:solidFill>
                </a:rPr>
                <a:t>Cost A</a:t>
              </a:r>
            </a:p>
          </p:txBody>
        </p:sp>
        <p:sp>
          <p:nvSpPr>
            <p:cNvPr id="37900" name="Text Box 12">
              <a:extLst>
                <a:ext uri="{FF2B5EF4-FFF2-40B4-BE49-F238E27FC236}">
                  <a16:creationId xmlns:a16="http://schemas.microsoft.com/office/drawing/2014/main" id="{FCF2E397-40B8-4DC7-BAD9-926153F41F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668073">
              <a:off x="4416" y="2685"/>
              <a:ext cx="40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200">
                  <a:solidFill>
                    <a:schemeClr val="bg2"/>
                  </a:solidFill>
                </a:rPr>
                <a:t>Cost B</a:t>
              </a:r>
            </a:p>
          </p:txBody>
        </p:sp>
        <p:sp>
          <p:nvSpPr>
            <p:cNvPr id="37901" name="Arc 13">
              <a:extLst>
                <a:ext uri="{FF2B5EF4-FFF2-40B4-BE49-F238E27FC236}">
                  <a16:creationId xmlns:a16="http://schemas.microsoft.com/office/drawing/2014/main" id="{F65963BC-C594-4DAD-B9F4-32E9B447DA89}"/>
                </a:ext>
              </a:extLst>
            </p:cNvPr>
            <p:cNvSpPr>
              <a:spLocks/>
            </p:cNvSpPr>
            <p:nvPr/>
          </p:nvSpPr>
          <p:spPr bwMode="auto">
            <a:xfrm rot="9469091">
              <a:off x="4604" y="2301"/>
              <a:ext cx="775" cy="624"/>
            </a:xfrm>
            <a:custGeom>
              <a:avLst/>
              <a:gdLst>
                <a:gd name="T0" fmla="*/ 0 w 28349"/>
                <a:gd name="T1" fmla="*/ 0 h 21600"/>
                <a:gd name="T2" fmla="*/ 0 w 28349"/>
                <a:gd name="T3" fmla="*/ 0 h 21600"/>
                <a:gd name="T4" fmla="*/ 0 w 28349"/>
                <a:gd name="T5" fmla="*/ 0 h 21600"/>
                <a:gd name="T6" fmla="*/ 0 60000 65536"/>
                <a:gd name="T7" fmla="*/ 0 60000 65536"/>
                <a:gd name="T8" fmla="*/ 0 60000 65536"/>
                <a:gd name="T9" fmla="*/ 0 w 28349"/>
                <a:gd name="T10" fmla="*/ 0 h 21600"/>
                <a:gd name="T11" fmla="*/ 28349 w 28349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349" h="21600" fill="none" extrusionOk="0">
                  <a:moveTo>
                    <a:pt x="-1" y="1122"/>
                  </a:moveTo>
                  <a:cubicBezTo>
                    <a:pt x="2215" y="379"/>
                    <a:pt x="4537" y="-1"/>
                    <a:pt x="6874" y="0"/>
                  </a:cubicBezTo>
                  <a:cubicBezTo>
                    <a:pt x="17905" y="0"/>
                    <a:pt x="27164" y="8312"/>
                    <a:pt x="28349" y="19280"/>
                  </a:cubicBezTo>
                </a:path>
                <a:path w="28349" h="21600" stroke="0" extrusionOk="0">
                  <a:moveTo>
                    <a:pt x="-1" y="1122"/>
                  </a:moveTo>
                  <a:cubicBezTo>
                    <a:pt x="2215" y="379"/>
                    <a:pt x="4537" y="-1"/>
                    <a:pt x="6874" y="0"/>
                  </a:cubicBezTo>
                  <a:cubicBezTo>
                    <a:pt x="17905" y="0"/>
                    <a:pt x="27164" y="8312"/>
                    <a:pt x="28349" y="19280"/>
                  </a:cubicBezTo>
                  <a:lnTo>
                    <a:pt x="6874" y="21600"/>
                  </a:lnTo>
                  <a:lnTo>
                    <a:pt x="-1" y="1122"/>
                  </a:lnTo>
                  <a:close/>
                </a:path>
              </a:pathLst>
            </a:cu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02" name="Text Box 14">
              <a:extLst>
                <a:ext uri="{FF2B5EF4-FFF2-40B4-BE49-F238E27FC236}">
                  <a16:creationId xmlns:a16="http://schemas.microsoft.com/office/drawing/2014/main" id="{08EA1521-3C3B-437F-B9BB-1E32F584D6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81598">
              <a:off x="4848" y="2637"/>
              <a:ext cx="35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200">
                  <a:solidFill>
                    <a:schemeClr val="bg2"/>
                  </a:solidFill>
                </a:rPr>
                <a:t>A + B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4E4839CF-E131-4C91-A4DE-263FE490CF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543800" cy="838200"/>
          </a:xfrm>
          <a:noFill/>
        </p:spPr>
        <p:txBody>
          <a:bodyPr/>
          <a:lstStyle/>
          <a:p>
            <a:r>
              <a:rPr lang="en-US" altLang="en-US" sz="1800"/>
              <a:t>Iterative Model Building</a:t>
            </a:r>
          </a:p>
        </p:txBody>
      </p:sp>
      <p:sp>
        <p:nvSpPr>
          <p:cNvPr id="39939" name="Text Box 25">
            <a:extLst>
              <a:ext uri="{FF2B5EF4-FFF2-40B4-BE49-F238E27FC236}">
                <a16:creationId xmlns:a16="http://schemas.microsoft.com/office/drawing/2014/main" id="{E7D8E635-0BB5-42CE-9BD1-E9FD270225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1371600"/>
            <a:ext cx="2655888" cy="35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700" b="1">
                <a:solidFill>
                  <a:schemeClr val="tx2"/>
                </a:solidFill>
              </a:rPr>
              <a:t>DEDUCTIVE MODELING</a:t>
            </a:r>
          </a:p>
        </p:txBody>
      </p:sp>
      <p:sp>
        <p:nvSpPr>
          <p:cNvPr id="39940" name="Text Box 26">
            <a:extLst>
              <a:ext uri="{FF2B5EF4-FFF2-40B4-BE49-F238E27FC236}">
                <a16:creationId xmlns:a16="http://schemas.microsoft.com/office/drawing/2014/main" id="{26623CE5-65B6-4368-9D24-FAE02A982A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5519738"/>
            <a:ext cx="2835275" cy="35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700" b="1">
                <a:solidFill>
                  <a:schemeClr val="tx2"/>
                </a:solidFill>
              </a:rPr>
              <a:t>INFERENTIAL MODELING</a:t>
            </a:r>
          </a:p>
        </p:txBody>
      </p:sp>
      <p:sp>
        <p:nvSpPr>
          <p:cNvPr id="39941" name="Text Box 27">
            <a:extLst>
              <a:ext uri="{FF2B5EF4-FFF2-40B4-BE49-F238E27FC236}">
                <a16:creationId xmlns:a16="http://schemas.microsoft.com/office/drawing/2014/main" id="{DA383AF8-D81D-4712-818D-5E6429C406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200" y="3494088"/>
            <a:ext cx="18637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700" b="1">
                <a:solidFill>
                  <a:schemeClr val="tx2"/>
                </a:solidFill>
              </a:rPr>
              <a:t>PROBABILISTIC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700" b="1">
                <a:solidFill>
                  <a:schemeClr val="tx2"/>
                </a:solidFill>
              </a:rPr>
              <a:t>MODELS</a:t>
            </a:r>
          </a:p>
        </p:txBody>
      </p:sp>
      <p:sp>
        <p:nvSpPr>
          <p:cNvPr id="39942" name="Text Box 28">
            <a:extLst>
              <a:ext uri="{FF2B5EF4-FFF2-40B4-BE49-F238E27FC236}">
                <a16:creationId xmlns:a16="http://schemas.microsoft.com/office/drawing/2014/main" id="{220E84D7-FC73-4424-BC31-32C790CC0E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73800" y="3494088"/>
            <a:ext cx="18637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700" b="1">
                <a:solidFill>
                  <a:schemeClr val="tx2"/>
                </a:solidFill>
              </a:rPr>
              <a:t>DETERMINISTIC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700" b="1">
                <a:solidFill>
                  <a:schemeClr val="tx2"/>
                </a:solidFill>
              </a:rPr>
              <a:t>MODELS</a:t>
            </a:r>
          </a:p>
        </p:txBody>
      </p:sp>
      <p:sp>
        <p:nvSpPr>
          <p:cNvPr id="39943" name="Line 29">
            <a:extLst>
              <a:ext uri="{FF2B5EF4-FFF2-40B4-BE49-F238E27FC236}">
                <a16:creationId xmlns:a16="http://schemas.microsoft.com/office/drawing/2014/main" id="{2CC6DD37-DF54-42B3-BF2B-47958BD63E7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33600" y="1828800"/>
            <a:ext cx="2057400" cy="1676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4" name="Line 30">
            <a:extLst>
              <a:ext uri="{FF2B5EF4-FFF2-40B4-BE49-F238E27FC236}">
                <a16:creationId xmlns:a16="http://schemas.microsoft.com/office/drawing/2014/main" id="{2A46079F-F540-44C8-8520-96BFCE21542E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3886200"/>
            <a:ext cx="2133600" cy="1676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5" name="Oval 31">
            <a:extLst>
              <a:ext uri="{FF2B5EF4-FFF2-40B4-BE49-F238E27FC236}">
                <a16:creationId xmlns:a16="http://schemas.microsoft.com/office/drawing/2014/main" id="{C7419C38-CBC2-48DE-B64F-02AF5AD472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3276600"/>
            <a:ext cx="1600200" cy="838200"/>
          </a:xfrm>
          <a:prstGeom prst="ellipse">
            <a:avLst/>
          </a:prstGeom>
          <a:solidFill>
            <a:schemeClr val="accent1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 b="1">
                <a:solidFill>
                  <a:schemeClr val="bg2"/>
                </a:solidFill>
              </a:rPr>
              <a:t>Model Building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400" b="1">
              <a:solidFill>
                <a:schemeClr val="bg2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 b="1">
                <a:solidFill>
                  <a:schemeClr val="bg2"/>
                </a:solidFill>
              </a:rPr>
              <a:t>Process</a:t>
            </a:r>
          </a:p>
        </p:txBody>
      </p:sp>
      <p:sp>
        <p:nvSpPr>
          <p:cNvPr id="39946" name="Line 32">
            <a:extLst>
              <a:ext uri="{FF2B5EF4-FFF2-40B4-BE49-F238E27FC236}">
                <a16:creationId xmlns:a16="http://schemas.microsoft.com/office/drawing/2014/main" id="{204E0EF0-319A-43B5-B104-FF53727A0DE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876800" y="4114800"/>
            <a:ext cx="6096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7" name="Line 33">
            <a:extLst>
              <a:ext uri="{FF2B5EF4-FFF2-40B4-BE49-F238E27FC236}">
                <a16:creationId xmlns:a16="http://schemas.microsoft.com/office/drawing/2014/main" id="{365BECDC-B385-4A8E-80B3-A1B04D59621F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2667000"/>
            <a:ext cx="6096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8" name="Line 34">
            <a:extLst>
              <a:ext uri="{FF2B5EF4-FFF2-40B4-BE49-F238E27FC236}">
                <a16:creationId xmlns:a16="http://schemas.microsoft.com/office/drawing/2014/main" id="{7082D9CD-D0B9-45CC-853A-C26D34BDF8F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24200" y="4038600"/>
            <a:ext cx="7620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9" name="Line 35">
            <a:extLst>
              <a:ext uri="{FF2B5EF4-FFF2-40B4-BE49-F238E27FC236}">
                <a16:creationId xmlns:a16="http://schemas.microsoft.com/office/drawing/2014/main" id="{161BA14C-0E41-4B15-B3E4-320B672505D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00600" y="2667000"/>
            <a:ext cx="6858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0" name="Text Box 36">
            <a:extLst>
              <a:ext uri="{FF2B5EF4-FFF2-40B4-BE49-F238E27FC236}">
                <a16:creationId xmlns:a16="http://schemas.microsoft.com/office/drawing/2014/main" id="{4F5C3DCF-06ED-4E47-8516-C8BF62AEC9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2716213"/>
            <a:ext cx="838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chemeClr val="bg2"/>
                </a:solidFill>
              </a:rPr>
              <a:t>Models</a:t>
            </a:r>
          </a:p>
        </p:txBody>
      </p:sp>
      <p:sp>
        <p:nvSpPr>
          <p:cNvPr id="39951" name="Text Box 37">
            <a:extLst>
              <a:ext uri="{FF2B5EF4-FFF2-40B4-BE49-F238E27FC236}">
                <a16:creationId xmlns:a16="http://schemas.microsoft.com/office/drawing/2014/main" id="{0A06F2B8-0AAA-4626-972E-58B46EF4C4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4240213"/>
            <a:ext cx="838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chemeClr val="bg2"/>
                </a:solidFill>
              </a:rPr>
              <a:t>Models</a:t>
            </a:r>
          </a:p>
        </p:txBody>
      </p:sp>
      <p:sp>
        <p:nvSpPr>
          <p:cNvPr id="39952" name="Text Box 38">
            <a:extLst>
              <a:ext uri="{FF2B5EF4-FFF2-40B4-BE49-F238E27FC236}">
                <a16:creationId xmlns:a16="http://schemas.microsoft.com/office/drawing/2014/main" id="{68FE99B9-7925-4B25-9A97-BABD05DC81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4164013"/>
            <a:ext cx="838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chemeClr val="bg2"/>
                </a:solidFill>
              </a:rPr>
              <a:t>Models</a:t>
            </a:r>
          </a:p>
        </p:txBody>
      </p:sp>
      <p:sp>
        <p:nvSpPr>
          <p:cNvPr id="39953" name="Text Box 39">
            <a:extLst>
              <a:ext uri="{FF2B5EF4-FFF2-40B4-BE49-F238E27FC236}">
                <a16:creationId xmlns:a16="http://schemas.microsoft.com/office/drawing/2014/main" id="{102CAC18-3572-4369-B3CC-7849312408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2716213"/>
            <a:ext cx="838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chemeClr val="bg2"/>
                </a:solidFill>
              </a:rPr>
              <a:t>Models</a:t>
            </a:r>
          </a:p>
        </p:txBody>
      </p:sp>
      <p:sp>
        <p:nvSpPr>
          <p:cNvPr id="39954" name="Text Box 40">
            <a:extLst>
              <a:ext uri="{FF2B5EF4-FFF2-40B4-BE49-F238E27FC236}">
                <a16:creationId xmlns:a16="http://schemas.microsoft.com/office/drawing/2014/main" id="{51E646BE-A762-43B8-9E4F-8E8C3E172DDA}"/>
              </a:ext>
            </a:extLst>
          </p:cNvPr>
          <p:cNvSpPr txBox="1">
            <a:spLocks noChangeArrowheads="1"/>
          </p:cNvSpPr>
          <p:nvPr/>
        </p:nvSpPr>
        <p:spPr bwMode="auto">
          <a:xfrm rot="-2381064">
            <a:off x="1371600" y="2209800"/>
            <a:ext cx="2735263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b="1"/>
              <a:t>Decision Modeling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b="1"/>
              <a:t>(‘What If?’ Projections, Decision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b="1"/>
              <a:t>Analysis, Decision Trees, Queuing)</a:t>
            </a:r>
          </a:p>
        </p:txBody>
      </p:sp>
      <p:sp>
        <p:nvSpPr>
          <p:cNvPr id="39955" name="Line 41">
            <a:extLst>
              <a:ext uri="{FF2B5EF4-FFF2-40B4-BE49-F238E27FC236}">
                <a16:creationId xmlns:a16="http://schemas.microsoft.com/office/drawing/2014/main" id="{330E5977-6547-4076-ACCC-D82828DB3AC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0" y="3886200"/>
            <a:ext cx="2133600" cy="1676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6" name="Line 42">
            <a:extLst>
              <a:ext uri="{FF2B5EF4-FFF2-40B4-BE49-F238E27FC236}">
                <a16:creationId xmlns:a16="http://schemas.microsoft.com/office/drawing/2014/main" id="{E4539623-DD19-43B1-B0BA-3577B329626D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1828800"/>
            <a:ext cx="2209800" cy="1676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7" name="Rectangle 43">
            <a:extLst>
              <a:ext uri="{FF2B5EF4-FFF2-40B4-BE49-F238E27FC236}">
                <a16:creationId xmlns:a16="http://schemas.microsoft.com/office/drawing/2014/main" id="{45E67273-5691-472B-8CFF-D8C7AC528244}"/>
              </a:ext>
            </a:extLst>
          </p:cNvPr>
          <p:cNvSpPr>
            <a:spLocks noChangeArrowheads="1"/>
          </p:cNvSpPr>
          <p:nvPr/>
        </p:nvSpPr>
        <p:spPr bwMode="auto">
          <a:xfrm rot="2243882">
            <a:off x="4648200" y="2057400"/>
            <a:ext cx="2286000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b="1"/>
              <a:t>Decision Modeling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b="1"/>
              <a:t>(‘What If?’ Projections,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b="1"/>
              <a:t>Optimization)</a:t>
            </a:r>
          </a:p>
        </p:txBody>
      </p:sp>
      <p:sp>
        <p:nvSpPr>
          <p:cNvPr id="39958" name="Rectangle 44">
            <a:extLst>
              <a:ext uri="{FF2B5EF4-FFF2-40B4-BE49-F238E27FC236}">
                <a16:creationId xmlns:a16="http://schemas.microsoft.com/office/drawing/2014/main" id="{29DEB8E5-4623-47CB-BD38-05B38774894D}"/>
              </a:ext>
            </a:extLst>
          </p:cNvPr>
          <p:cNvSpPr>
            <a:spLocks noChangeArrowheads="1"/>
          </p:cNvSpPr>
          <p:nvPr/>
        </p:nvSpPr>
        <p:spPr bwMode="auto">
          <a:xfrm rot="2284934">
            <a:off x="1219200" y="4343400"/>
            <a:ext cx="2895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b="1"/>
              <a:t>Data Analysis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b="1"/>
              <a:t>(Forecasting, Simulation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b="1"/>
              <a:t>Analysis, Statistical Analysis,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b="1"/>
              <a:t>Parameter Estimation)</a:t>
            </a:r>
          </a:p>
        </p:txBody>
      </p:sp>
      <p:sp>
        <p:nvSpPr>
          <p:cNvPr id="39959" name="Rectangle 45">
            <a:extLst>
              <a:ext uri="{FF2B5EF4-FFF2-40B4-BE49-F238E27FC236}">
                <a16:creationId xmlns:a16="http://schemas.microsoft.com/office/drawing/2014/main" id="{87DF1B85-351C-4B4B-948A-E42BF948FB2D}"/>
              </a:ext>
            </a:extLst>
          </p:cNvPr>
          <p:cNvSpPr>
            <a:spLocks noChangeArrowheads="1"/>
          </p:cNvSpPr>
          <p:nvPr/>
        </p:nvSpPr>
        <p:spPr bwMode="auto">
          <a:xfrm rot="-2340244">
            <a:off x="4724400" y="4572000"/>
            <a:ext cx="2362200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b="1"/>
              <a:t>Data Analysis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b="1"/>
              <a:t>(Data Base Query,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b="1"/>
              <a:t>Parameter Evaluation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2DA2E73D-C2A9-46E7-8221-C24A569D51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543800" cy="838200"/>
          </a:xfrm>
          <a:noFill/>
        </p:spPr>
        <p:txBody>
          <a:bodyPr/>
          <a:lstStyle/>
          <a:p>
            <a:r>
              <a:rPr lang="en-US" altLang="en-US" sz="1800"/>
              <a:t>Modeling and Real World Decision Making</a:t>
            </a:r>
          </a:p>
        </p:txBody>
      </p:sp>
      <p:sp>
        <p:nvSpPr>
          <p:cNvPr id="41987" name="Text Box 3">
            <a:extLst>
              <a:ext uri="{FF2B5EF4-FFF2-40B4-BE49-F238E27FC236}">
                <a16:creationId xmlns:a16="http://schemas.microsoft.com/office/drawing/2014/main" id="{6ADC5774-A513-402B-BDE7-1860B73022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143000"/>
            <a:ext cx="7467600" cy="391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/>
              <a:t>Four Stages of applying modeling to real world decision making: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/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altLang="en-US"/>
              <a:t>Stage 1:  Study the environment, formulate the model and construct the model.</a:t>
            </a:r>
          </a:p>
          <a:p>
            <a:pPr eaLnBrk="1" hangingPunct="1">
              <a:spcBef>
                <a:spcPct val="0"/>
              </a:spcBef>
            </a:pPr>
            <a:endParaRPr lang="en-US" altLang="en-US"/>
          </a:p>
          <a:p>
            <a:pPr eaLnBrk="1" hangingPunct="1">
              <a:spcBef>
                <a:spcPct val="0"/>
              </a:spcBef>
            </a:pPr>
            <a:r>
              <a:rPr lang="en-US" altLang="en-US"/>
              <a:t>Stage 2:  Analyze the model to generate results.</a:t>
            </a:r>
          </a:p>
          <a:p>
            <a:pPr eaLnBrk="1" hangingPunct="1">
              <a:spcBef>
                <a:spcPct val="0"/>
              </a:spcBef>
            </a:pPr>
            <a:endParaRPr lang="en-US" altLang="en-US"/>
          </a:p>
          <a:p>
            <a:pPr eaLnBrk="1" hangingPunct="1">
              <a:spcBef>
                <a:spcPct val="0"/>
              </a:spcBef>
            </a:pPr>
            <a:r>
              <a:rPr lang="en-US" altLang="en-US"/>
              <a:t>Stage 3:  Interpret and validate model results. 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>
              <a:spcBef>
                <a:spcPct val="0"/>
              </a:spcBef>
            </a:pPr>
            <a:r>
              <a:rPr lang="en-US" altLang="en-US"/>
              <a:t>Stage 4:  Implement validated knowledge.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/>
          </a:p>
          <a:p>
            <a:pPr lvl="1" eaLnBrk="1" hangingPunct="1"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</a:pPr>
            <a:endParaRPr lang="en-US" altLang="en-US" sz="1600"/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C42AC8FF-3EA1-4A23-8B32-3EFD2F1D7B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Agenda</a:t>
            </a:r>
          </a:p>
        </p:txBody>
      </p:sp>
      <p:grpSp>
        <p:nvGrpSpPr>
          <p:cNvPr id="7171" name="Group 3">
            <a:extLst>
              <a:ext uri="{FF2B5EF4-FFF2-40B4-BE49-F238E27FC236}">
                <a16:creationId xmlns:a16="http://schemas.microsoft.com/office/drawing/2014/main" id="{7EA86B2E-5892-4467-BBEC-EE0C7E363518}"/>
              </a:ext>
            </a:extLst>
          </p:cNvPr>
          <p:cNvGrpSpPr>
            <a:grpSpLocks/>
          </p:cNvGrpSpPr>
          <p:nvPr/>
        </p:nvGrpSpPr>
        <p:grpSpPr bwMode="auto">
          <a:xfrm>
            <a:off x="3902075" y="2133600"/>
            <a:ext cx="1855788" cy="1676400"/>
            <a:chOff x="1978" y="1344"/>
            <a:chExt cx="1169" cy="1056"/>
          </a:xfrm>
        </p:grpSpPr>
        <p:sp>
          <p:nvSpPr>
            <p:cNvPr id="7190" name="Line 4">
              <a:extLst>
                <a:ext uri="{FF2B5EF4-FFF2-40B4-BE49-F238E27FC236}">
                  <a16:creationId xmlns:a16="http://schemas.microsoft.com/office/drawing/2014/main" id="{8FE1A097-894D-412B-8B3C-0206778EEA1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991" y="1375"/>
              <a:ext cx="123" cy="4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1" name="Line 5">
              <a:extLst>
                <a:ext uri="{FF2B5EF4-FFF2-40B4-BE49-F238E27FC236}">
                  <a16:creationId xmlns:a16="http://schemas.microsoft.com/office/drawing/2014/main" id="{368AEBC5-80C9-4E47-8A70-D990D682F21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23" y="1933"/>
              <a:ext cx="124" cy="4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2" name="Line 6">
              <a:extLst>
                <a:ext uri="{FF2B5EF4-FFF2-40B4-BE49-F238E27FC236}">
                  <a16:creationId xmlns:a16="http://schemas.microsoft.com/office/drawing/2014/main" id="{0DD94C70-A022-45EE-A412-F3A4C6E843B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11" y="1344"/>
              <a:ext cx="94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3" name="Line 7">
              <a:extLst>
                <a:ext uri="{FF2B5EF4-FFF2-40B4-BE49-F238E27FC236}">
                  <a16:creationId xmlns:a16="http://schemas.microsoft.com/office/drawing/2014/main" id="{60B667CC-C24A-4D7D-9BC4-2F9F9866117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11" y="2400"/>
              <a:ext cx="94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4" name="Line 8">
              <a:extLst>
                <a:ext uri="{FF2B5EF4-FFF2-40B4-BE49-F238E27FC236}">
                  <a16:creationId xmlns:a16="http://schemas.microsoft.com/office/drawing/2014/main" id="{846AC109-6F4F-423C-AC38-5C32DC7B8E2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978" y="1375"/>
              <a:ext cx="124" cy="4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5" name="Line 9">
              <a:extLst>
                <a:ext uri="{FF2B5EF4-FFF2-40B4-BE49-F238E27FC236}">
                  <a16:creationId xmlns:a16="http://schemas.microsoft.com/office/drawing/2014/main" id="{1B2ED8C2-65D3-447F-AA5D-C093B8D47E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11" y="1933"/>
              <a:ext cx="123" cy="4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72" name="Rectangle 10">
            <a:extLst>
              <a:ext uri="{FF2B5EF4-FFF2-40B4-BE49-F238E27FC236}">
                <a16:creationId xmlns:a16="http://schemas.microsoft.com/office/drawing/2014/main" id="{09C994FB-3BF0-42C6-8052-BCF0FE9DFB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2133600"/>
            <a:ext cx="13716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marL="169863" indent="-169863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/>
              <a:t>Business Modeling</a:t>
            </a:r>
          </a:p>
        </p:txBody>
      </p:sp>
      <p:sp>
        <p:nvSpPr>
          <p:cNvPr id="7173" name="Rectangle 11">
            <a:extLst>
              <a:ext uri="{FF2B5EF4-FFF2-40B4-BE49-F238E27FC236}">
                <a16:creationId xmlns:a16="http://schemas.microsoft.com/office/drawing/2014/main" id="{2449523A-630B-4F01-B6E4-DDEB057089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2133600"/>
            <a:ext cx="13716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marL="169863" indent="-169863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1400"/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/>
              <a:t>The Modeling Process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1400"/>
          </a:p>
        </p:txBody>
      </p:sp>
      <p:grpSp>
        <p:nvGrpSpPr>
          <p:cNvPr id="7174" name="Group 12">
            <a:extLst>
              <a:ext uri="{FF2B5EF4-FFF2-40B4-BE49-F238E27FC236}">
                <a16:creationId xmlns:a16="http://schemas.microsoft.com/office/drawing/2014/main" id="{6186E25B-D2C2-4220-8B80-14BF3A9B07F8}"/>
              </a:ext>
            </a:extLst>
          </p:cNvPr>
          <p:cNvGrpSpPr>
            <a:grpSpLocks/>
          </p:cNvGrpSpPr>
          <p:nvPr/>
        </p:nvGrpSpPr>
        <p:grpSpPr bwMode="auto">
          <a:xfrm>
            <a:off x="5535613" y="2133600"/>
            <a:ext cx="1855787" cy="1676400"/>
            <a:chOff x="3007" y="1344"/>
            <a:chExt cx="1169" cy="1056"/>
          </a:xfrm>
        </p:grpSpPr>
        <p:sp>
          <p:nvSpPr>
            <p:cNvPr id="7184" name="Line 13">
              <a:extLst>
                <a:ext uri="{FF2B5EF4-FFF2-40B4-BE49-F238E27FC236}">
                  <a16:creationId xmlns:a16="http://schemas.microsoft.com/office/drawing/2014/main" id="{2D7CCE54-9791-451A-96D8-8D5A959645D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020" y="1375"/>
              <a:ext cx="123" cy="4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5" name="Line 14">
              <a:extLst>
                <a:ext uri="{FF2B5EF4-FFF2-40B4-BE49-F238E27FC236}">
                  <a16:creationId xmlns:a16="http://schemas.microsoft.com/office/drawing/2014/main" id="{60983BB9-EEB3-43FC-9D27-FAE084EB7AC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52" y="1933"/>
              <a:ext cx="124" cy="4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6" name="Line 15">
              <a:extLst>
                <a:ext uri="{FF2B5EF4-FFF2-40B4-BE49-F238E27FC236}">
                  <a16:creationId xmlns:a16="http://schemas.microsoft.com/office/drawing/2014/main" id="{C9B02B2E-FA2E-4251-BCA6-5A41A917811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40" y="1344"/>
              <a:ext cx="94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7" name="Line 16">
              <a:extLst>
                <a:ext uri="{FF2B5EF4-FFF2-40B4-BE49-F238E27FC236}">
                  <a16:creationId xmlns:a16="http://schemas.microsoft.com/office/drawing/2014/main" id="{699E4E3D-EB69-4C8D-BCA5-8C4DB3D1F8F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40" y="2400"/>
              <a:ext cx="94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8" name="Line 17">
              <a:extLst>
                <a:ext uri="{FF2B5EF4-FFF2-40B4-BE49-F238E27FC236}">
                  <a16:creationId xmlns:a16="http://schemas.microsoft.com/office/drawing/2014/main" id="{B4542BD0-0C45-4A6E-95B4-679FB210A13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007" y="1375"/>
              <a:ext cx="124" cy="4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9" name="Line 18">
              <a:extLst>
                <a:ext uri="{FF2B5EF4-FFF2-40B4-BE49-F238E27FC236}">
                  <a16:creationId xmlns:a16="http://schemas.microsoft.com/office/drawing/2014/main" id="{789784CF-357B-47DA-AB72-E8E13D27D82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40" y="1933"/>
              <a:ext cx="123" cy="4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175" name="Group 19">
            <a:extLst>
              <a:ext uri="{FF2B5EF4-FFF2-40B4-BE49-F238E27FC236}">
                <a16:creationId xmlns:a16="http://schemas.microsoft.com/office/drawing/2014/main" id="{CFFE7650-5E7B-482C-B156-614E7DF21135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2133600"/>
            <a:ext cx="1909763" cy="1676400"/>
            <a:chOff x="960" y="1344"/>
            <a:chExt cx="1203" cy="1056"/>
          </a:xfrm>
        </p:grpSpPr>
        <p:sp>
          <p:nvSpPr>
            <p:cNvPr id="7177" name="Rectangle 20">
              <a:extLst>
                <a:ext uri="{FF2B5EF4-FFF2-40B4-BE49-F238E27FC236}">
                  <a16:creationId xmlns:a16="http://schemas.microsoft.com/office/drawing/2014/main" id="{E726799E-BAAD-4437-A203-316A8C4CD0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1344"/>
              <a:ext cx="864" cy="10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 anchor="ctr"/>
            <a:lstStyle>
              <a:lvl1pPr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400" b="1"/>
                <a:t>Introduction to Decision Sciences</a:t>
              </a:r>
            </a:p>
          </p:txBody>
        </p:sp>
        <p:grpSp>
          <p:nvGrpSpPr>
            <p:cNvPr id="7178" name="Group 21">
              <a:extLst>
                <a:ext uri="{FF2B5EF4-FFF2-40B4-BE49-F238E27FC236}">
                  <a16:creationId xmlns:a16="http://schemas.microsoft.com/office/drawing/2014/main" id="{E1069178-E3D9-4AE6-990E-6ADFE11769D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60" y="1344"/>
              <a:ext cx="1203" cy="1056"/>
              <a:chOff x="960" y="1344"/>
              <a:chExt cx="1203" cy="1056"/>
            </a:xfrm>
          </p:grpSpPr>
          <p:sp>
            <p:nvSpPr>
              <p:cNvPr id="7179" name="Line 22">
                <a:extLst>
                  <a:ext uri="{FF2B5EF4-FFF2-40B4-BE49-F238E27FC236}">
                    <a16:creationId xmlns:a16="http://schemas.microsoft.com/office/drawing/2014/main" id="{3A5A7839-BC83-4FB0-89D5-F2D5128854E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007" y="1375"/>
                <a:ext cx="123" cy="467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0" name="Line 23">
                <a:extLst>
                  <a:ext uri="{FF2B5EF4-FFF2-40B4-BE49-F238E27FC236}">
                    <a16:creationId xmlns:a16="http://schemas.microsoft.com/office/drawing/2014/main" id="{B5004F9F-7C8C-4C24-8C0F-8960E443337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39" y="1933"/>
                <a:ext cx="124" cy="467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1" name="Line 24">
                <a:extLst>
                  <a:ext uri="{FF2B5EF4-FFF2-40B4-BE49-F238E27FC236}">
                    <a16:creationId xmlns:a16="http://schemas.microsoft.com/office/drawing/2014/main" id="{DE48F9CE-2E67-4C99-8C10-25FB312D06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026" y="1344"/>
                <a:ext cx="947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2" name="Line 25">
                <a:extLst>
                  <a:ext uri="{FF2B5EF4-FFF2-40B4-BE49-F238E27FC236}">
                    <a16:creationId xmlns:a16="http://schemas.microsoft.com/office/drawing/2014/main" id="{C537C5A1-5EC3-41C0-B760-D248EBF40F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60" y="1405"/>
                <a:ext cx="0" cy="995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3" name="Line 26">
                <a:extLst>
                  <a:ext uri="{FF2B5EF4-FFF2-40B4-BE49-F238E27FC236}">
                    <a16:creationId xmlns:a16="http://schemas.microsoft.com/office/drawing/2014/main" id="{1F27B962-1BA2-4984-ADF1-799A2E1567F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026" y="2400"/>
                <a:ext cx="947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7176" name="Rectangle 27">
            <a:extLst>
              <a:ext uri="{FF2B5EF4-FFF2-40B4-BE49-F238E27FC236}">
                <a16:creationId xmlns:a16="http://schemas.microsoft.com/office/drawing/2014/main" id="{3D16D40F-16D0-4F06-B0A9-7BE14A2BF4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114800"/>
            <a:ext cx="4130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marL="234950" indent="-23495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 sz="1800"/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97123FAE-0C4D-46BF-A57A-8928A0879C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543800" cy="838200"/>
          </a:xfrm>
          <a:noFill/>
        </p:spPr>
        <p:txBody>
          <a:bodyPr/>
          <a:lstStyle/>
          <a:p>
            <a:r>
              <a:rPr lang="en-US" altLang="en-US" sz="1800"/>
              <a:t>Modeling and Real World Decision Making</a:t>
            </a:r>
          </a:p>
        </p:txBody>
      </p:sp>
      <p:sp>
        <p:nvSpPr>
          <p:cNvPr id="44035" name="Text Box 9">
            <a:extLst>
              <a:ext uri="{FF2B5EF4-FFF2-40B4-BE49-F238E27FC236}">
                <a16:creationId xmlns:a16="http://schemas.microsoft.com/office/drawing/2014/main" id="{7F6C20A2-197A-40C5-8960-6E95234140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375" y="1801813"/>
            <a:ext cx="16303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/>
              <a:t>Modeling</a:t>
            </a:r>
            <a:r>
              <a:rPr lang="en-US" altLang="en-US" b="1">
                <a:solidFill>
                  <a:schemeClr val="bg2"/>
                </a:solidFill>
              </a:rPr>
              <a:t> </a:t>
            </a:r>
            <a:r>
              <a:rPr lang="en-US" altLang="en-US" b="1"/>
              <a:t>Term</a:t>
            </a:r>
          </a:p>
        </p:txBody>
      </p:sp>
      <p:sp>
        <p:nvSpPr>
          <p:cNvPr id="44036" name="Text Box 10">
            <a:extLst>
              <a:ext uri="{FF2B5EF4-FFF2-40B4-BE49-F238E27FC236}">
                <a16:creationId xmlns:a16="http://schemas.microsoft.com/office/drawing/2014/main" id="{EA09F825-1DDE-4442-A581-92E927FF5E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6525" y="1497013"/>
            <a:ext cx="148272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/>
              <a:t>Management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/>
              <a:t>Lingo</a:t>
            </a:r>
          </a:p>
        </p:txBody>
      </p:sp>
      <p:sp>
        <p:nvSpPr>
          <p:cNvPr id="44037" name="Text Box 11">
            <a:extLst>
              <a:ext uri="{FF2B5EF4-FFF2-40B4-BE49-F238E27FC236}">
                <a16:creationId xmlns:a16="http://schemas.microsoft.com/office/drawing/2014/main" id="{BF48633E-CD43-4BE2-A09F-3EAA1C6C84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0263" y="1801813"/>
            <a:ext cx="18573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/>
              <a:t>Formal Definition</a:t>
            </a:r>
          </a:p>
        </p:txBody>
      </p:sp>
      <p:sp>
        <p:nvSpPr>
          <p:cNvPr id="44038" name="Text Box 12">
            <a:extLst>
              <a:ext uri="{FF2B5EF4-FFF2-40B4-BE49-F238E27FC236}">
                <a16:creationId xmlns:a16="http://schemas.microsoft.com/office/drawing/2014/main" id="{25BDB6EC-594D-44DB-AE67-897BB4567A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9150" y="1801813"/>
            <a:ext cx="10191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/>
              <a:t>Example</a:t>
            </a:r>
          </a:p>
        </p:txBody>
      </p:sp>
      <p:grpSp>
        <p:nvGrpSpPr>
          <p:cNvPr id="44039" name="Group 13">
            <a:extLst>
              <a:ext uri="{FF2B5EF4-FFF2-40B4-BE49-F238E27FC236}">
                <a16:creationId xmlns:a16="http://schemas.microsoft.com/office/drawing/2014/main" id="{C7C302F0-789E-499B-A6C5-A40926B59AB9}"/>
              </a:ext>
            </a:extLst>
          </p:cNvPr>
          <p:cNvGrpSpPr>
            <a:grpSpLocks/>
          </p:cNvGrpSpPr>
          <p:nvPr/>
        </p:nvGrpSpPr>
        <p:grpSpPr bwMode="auto">
          <a:xfrm>
            <a:off x="536575" y="1987550"/>
            <a:ext cx="8305800" cy="280988"/>
            <a:chOff x="528" y="2160"/>
            <a:chExt cx="5232" cy="177"/>
          </a:xfrm>
        </p:grpSpPr>
        <p:sp>
          <p:nvSpPr>
            <p:cNvPr id="44044" name="Line 14">
              <a:extLst>
                <a:ext uri="{FF2B5EF4-FFF2-40B4-BE49-F238E27FC236}">
                  <a16:creationId xmlns:a16="http://schemas.microsoft.com/office/drawing/2014/main" id="{9D5D6F65-320F-40D4-BA9C-B3A0724DED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8" y="2256"/>
              <a:ext cx="504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44045" name="Picture 15" descr="triangle5">
              <a:extLst>
                <a:ext uri="{FF2B5EF4-FFF2-40B4-BE49-F238E27FC236}">
                  <a16:creationId xmlns:a16="http://schemas.microsoft.com/office/drawing/2014/main" id="{852ABF8B-A4CC-4823-B224-B589848AFFD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68" y="2160"/>
              <a:ext cx="192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4040" name="Group 16">
            <a:extLst>
              <a:ext uri="{FF2B5EF4-FFF2-40B4-BE49-F238E27FC236}">
                <a16:creationId xmlns:a16="http://schemas.microsoft.com/office/drawing/2014/main" id="{854181B9-0A1B-4219-9F09-A750958CA6B0}"/>
              </a:ext>
            </a:extLst>
          </p:cNvPr>
          <p:cNvGrpSpPr>
            <a:grpSpLocks/>
          </p:cNvGrpSpPr>
          <p:nvPr/>
        </p:nvGrpSpPr>
        <p:grpSpPr bwMode="auto">
          <a:xfrm>
            <a:off x="536575" y="5264150"/>
            <a:ext cx="8305800" cy="280988"/>
            <a:chOff x="528" y="2160"/>
            <a:chExt cx="5232" cy="177"/>
          </a:xfrm>
        </p:grpSpPr>
        <p:sp>
          <p:nvSpPr>
            <p:cNvPr id="44042" name="Line 17">
              <a:extLst>
                <a:ext uri="{FF2B5EF4-FFF2-40B4-BE49-F238E27FC236}">
                  <a16:creationId xmlns:a16="http://schemas.microsoft.com/office/drawing/2014/main" id="{68E011A1-61A4-4DB5-AEBC-E9CBAC4A7C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8" y="2256"/>
              <a:ext cx="504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44043" name="Picture 18" descr="triangle5">
              <a:extLst>
                <a:ext uri="{FF2B5EF4-FFF2-40B4-BE49-F238E27FC236}">
                  <a16:creationId xmlns:a16="http://schemas.microsoft.com/office/drawing/2014/main" id="{5223C012-A6B6-43BB-B066-7FABFD5FC0B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68" y="2160"/>
              <a:ext cx="192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4041" name="Text Box 19">
            <a:extLst>
              <a:ext uri="{FF2B5EF4-FFF2-40B4-BE49-F238E27FC236}">
                <a16:creationId xmlns:a16="http://schemas.microsoft.com/office/drawing/2014/main" id="{F83403D6-A69F-4DBE-9311-5BCC604BD8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375" y="2287588"/>
            <a:ext cx="8226425" cy="302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/>
              <a:t>Decision Variable	     Lever	               Controllable Exogenous	   Investment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/>
              <a:t>				Input Quantity                           Amount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/>
              <a:t>Parameter  	    Gauge     	Uncontrollable Exogenous	   Interest Rate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/>
              <a:t>				Input Quantity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/>
              <a:t>Consequence 	   Outcome      	Endogenous Output	   Commissions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/>
              <a:t>Variable			          	Variable                                     Paid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/>
              <a:t>Performance	   Yardstick     	Endogenous Variable              Return 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/>
              <a:t>Measure                                        	Used for Evaluation                 Investment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/>
              <a:t>			         	(Objective Function Value)  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696A2E5-A167-4CB3-8F12-6D4281ABD8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543800" cy="838200"/>
          </a:xfrm>
          <a:noFill/>
        </p:spPr>
        <p:txBody>
          <a:bodyPr/>
          <a:lstStyle/>
          <a:p>
            <a:r>
              <a:rPr lang="en-US" altLang="en-US" sz="1800"/>
              <a:t>What is Decision Sciences  </a:t>
            </a:r>
          </a:p>
        </p:txBody>
      </p:sp>
      <p:sp>
        <p:nvSpPr>
          <p:cNvPr id="9219" name="Text Box 3">
            <a:extLst>
              <a:ext uri="{FF2B5EF4-FFF2-40B4-BE49-F238E27FC236}">
                <a16:creationId xmlns:a16="http://schemas.microsoft.com/office/drawing/2014/main" id="{55C5E068-B4AC-4DF2-86AD-7629DAA2E8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219200"/>
            <a:ext cx="7467600" cy="5103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/>
              <a:t>Grocery Industry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/>
              <a:t>  Kroger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/>
              <a:t>Travel Industry</a:t>
            </a:r>
          </a:p>
          <a:p>
            <a:pPr>
              <a:spcBef>
                <a:spcPct val="0"/>
              </a:spcBef>
            </a:pPr>
            <a:r>
              <a:rPr lang="en-US" altLang="en-US"/>
              <a:t>  Delta SkyMiles</a:t>
            </a:r>
          </a:p>
          <a:p>
            <a:pPr>
              <a:spcBef>
                <a:spcPct val="0"/>
              </a:spcBef>
            </a:pPr>
            <a:r>
              <a:rPr lang="en-US" altLang="en-US"/>
              <a:t>  Marriott Rewards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/>
              <a:t>Gambling Industry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/>
              <a:t>  MGM Mirage Players Club</a:t>
            </a:r>
          </a:p>
          <a:p>
            <a:pPr lvl="1" eaLnBrk="1" hangingPunct="1">
              <a:spcBef>
                <a:spcPct val="0"/>
              </a:spcBef>
              <a:buFontTx/>
              <a:buChar char="•"/>
            </a:pPr>
            <a:r>
              <a:rPr lang="en-US" altLang="en-US" sz="1600"/>
              <a:t>  The Mirage</a:t>
            </a:r>
          </a:p>
          <a:p>
            <a:pPr lvl="1" eaLnBrk="1" hangingPunct="1">
              <a:spcBef>
                <a:spcPct val="0"/>
              </a:spcBef>
              <a:buFontTx/>
              <a:buChar char="•"/>
            </a:pPr>
            <a:r>
              <a:rPr lang="en-US" altLang="en-US" sz="1600"/>
              <a:t>  Treasure Island</a:t>
            </a:r>
          </a:p>
          <a:p>
            <a:pPr lvl="1" eaLnBrk="1" hangingPunct="1">
              <a:spcBef>
                <a:spcPct val="0"/>
              </a:spcBef>
              <a:buFontTx/>
              <a:buChar char="•"/>
            </a:pPr>
            <a:r>
              <a:rPr lang="en-US" altLang="en-US" sz="1600"/>
              <a:t>  Bellagio</a:t>
            </a:r>
          </a:p>
          <a:p>
            <a:pPr lvl="1" eaLnBrk="1" hangingPunct="1">
              <a:spcBef>
                <a:spcPct val="0"/>
              </a:spcBef>
              <a:buFontTx/>
              <a:buChar char="•"/>
            </a:pPr>
            <a:r>
              <a:rPr lang="en-US" altLang="en-US" sz="1600"/>
              <a:t>  New York New York</a:t>
            </a:r>
          </a:p>
          <a:p>
            <a:pPr lvl="1" eaLnBrk="1" hangingPunct="1">
              <a:spcBef>
                <a:spcPct val="0"/>
              </a:spcBef>
              <a:buFontTx/>
              <a:buChar char="•"/>
            </a:pPr>
            <a:r>
              <a:rPr lang="en-US" altLang="en-US" sz="1600"/>
              <a:t>  MGM Grand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/>
              <a:t>Retail Business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/>
              <a:t>  Best Buy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/>
              <a:t>  Circuit City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/>
              <a:t>  Macy</a:t>
            </a:r>
          </a:p>
          <a:p>
            <a:pPr algn="ctr">
              <a:spcBef>
                <a:spcPct val="50000"/>
              </a:spcBef>
              <a:buFontTx/>
              <a:buNone/>
            </a:pPr>
            <a:endParaRPr lang="en-US" altLang="en-US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9">
            <a:extLst>
              <a:ext uri="{FF2B5EF4-FFF2-40B4-BE49-F238E27FC236}">
                <a16:creationId xmlns:a16="http://schemas.microsoft.com/office/drawing/2014/main" id="{7987C7E6-6E1A-4CEE-8DA3-770680E9D1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Agenda</a:t>
            </a:r>
          </a:p>
        </p:txBody>
      </p:sp>
      <p:sp>
        <p:nvSpPr>
          <p:cNvPr id="11267" name="Rectangle 67">
            <a:extLst>
              <a:ext uri="{FF2B5EF4-FFF2-40B4-BE49-F238E27FC236}">
                <a16:creationId xmlns:a16="http://schemas.microsoft.com/office/drawing/2014/main" id="{C492E303-D08D-4ADB-B9DE-241F92DD5F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4495800"/>
            <a:ext cx="41306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marL="234950" indent="-23495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 sz="1800"/>
          </a:p>
        </p:txBody>
      </p:sp>
      <p:grpSp>
        <p:nvGrpSpPr>
          <p:cNvPr id="11268" name="Group 117">
            <a:extLst>
              <a:ext uri="{FF2B5EF4-FFF2-40B4-BE49-F238E27FC236}">
                <a16:creationId xmlns:a16="http://schemas.microsoft.com/office/drawing/2014/main" id="{80B1FBF5-357F-4925-8579-44DD6D3E6477}"/>
              </a:ext>
            </a:extLst>
          </p:cNvPr>
          <p:cNvGrpSpPr>
            <a:grpSpLocks/>
          </p:cNvGrpSpPr>
          <p:nvPr/>
        </p:nvGrpSpPr>
        <p:grpSpPr bwMode="auto">
          <a:xfrm>
            <a:off x="3978275" y="2286000"/>
            <a:ext cx="1855788" cy="1676400"/>
            <a:chOff x="1978" y="1344"/>
            <a:chExt cx="1169" cy="1056"/>
          </a:xfrm>
        </p:grpSpPr>
        <p:sp>
          <p:nvSpPr>
            <p:cNvPr id="11288" name="Line 118">
              <a:extLst>
                <a:ext uri="{FF2B5EF4-FFF2-40B4-BE49-F238E27FC236}">
                  <a16:creationId xmlns:a16="http://schemas.microsoft.com/office/drawing/2014/main" id="{25D19E68-71EB-4AE7-8B02-DF9913C75BF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991" y="1375"/>
              <a:ext cx="123" cy="4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9" name="Line 119">
              <a:extLst>
                <a:ext uri="{FF2B5EF4-FFF2-40B4-BE49-F238E27FC236}">
                  <a16:creationId xmlns:a16="http://schemas.microsoft.com/office/drawing/2014/main" id="{09F6D64C-0F52-4C55-BE51-F74E0FC1F51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23" y="1933"/>
              <a:ext cx="124" cy="4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0" name="Line 120">
              <a:extLst>
                <a:ext uri="{FF2B5EF4-FFF2-40B4-BE49-F238E27FC236}">
                  <a16:creationId xmlns:a16="http://schemas.microsoft.com/office/drawing/2014/main" id="{F0E31836-9EB6-494D-A3DD-A555B26668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11" y="1344"/>
              <a:ext cx="94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1" name="Line 121">
              <a:extLst>
                <a:ext uri="{FF2B5EF4-FFF2-40B4-BE49-F238E27FC236}">
                  <a16:creationId xmlns:a16="http://schemas.microsoft.com/office/drawing/2014/main" id="{0FAB3255-769E-4009-8F36-E7CF03C29FA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11" y="2400"/>
              <a:ext cx="94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2" name="Line 122">
              <a:extLst>
                <a:ext uri="{FF2B5EF4-FFF2-40B4-BE49-F238E27FC236}">
                  <a16:creationId xmlns:a16="http://schemas.microsoft.com/office/drawing/2014/main" id="{17B682CC-E12D-40B4-BBA0-78E6BB1F2AA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978" y="1375"/>
              <a:ext cx="124" cy="4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3" name="Line 123">
              <a:extLst>
                <a:ext uri="{FF2B5EF4-FFF2-40B4-BE49-F238E27FC236}">
                  <a16:creationId xmlns:a16="http://schemas.microsoft.com/office/drawing/2014/main" id="{53D7443A-763B-477F-9FB2-144F070371C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11" y="1933"/>
              <a:ext cx="123" cy="4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269" name="Group 126">
            <a:extLst>
              <a:ext uri="{FF2B5EF4-FFF2-40B4-BE49-F238E27FC236}">
                <a16:creationId xmlns:a16="http://schemas.microsoft.com/office/drawing/2014/main" id="{3BC0E8FB-A312-4178-9042-A47274673BDA}"/>
              </a:ext>
            </a:extLst>
          </p:cNvPr>
          <p:cNvGrpSpPr>
            <a:grpSpLocks/>
          </p:cNvGrpSpPr>
          <p:nvPr/>
        </p:nvGrpSpPr>
        <p:grpSpPr bwMode="auto">
          <a:xfrm>
            <a:off x="5611813" y="2286000"/>
            <a:ext cx="1855787" cy="1676400"/>
            <a:chOff x="3007" y="1344"/>
            <a:chExt cx="1169" cy="1056"/>
          </a:xfrm>
        </p:grpSpPr>
        <p:sp>
          <p:nvSpPr>
            <p:cNvPr id="11282" name="Line 127">
              <a:extLst>
                <a:ext uri="{FF2B5EF4-FFF2-40B4-BE49-F238E27FC236}">
                  <a16:creationId xmlns:a16="http://schemas.microsoft.com/office/drawing/2014/main" id="{830105DA-DE0D-4321-B883-A0A203A34A4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020" y="1375"/>
              <a:ext cx="123" cy="4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3" name="Line 128">
              <a:extLst>
                <a:ext uri="{FF2B5EF4-FFF2-40B4-BE49-F238E27FC236}">
                  <a16:creationId xmlns:a16="http://schemas.microsoft.com/office/drawing/2014/main" id="{FD745161-9834-4E19-AAA3-7637C11D41C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52" y="1933"/>
              <a:ext cx="124" cy="4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4" name="Line 129">
              <a:extLst>
                <a:ext uri="{FF2B5EF4-FFF2-40B4-BE49-F238E27FC236}">
                  <a16:creationId xmlns:a16="http://schemas.microsoft.com/office/drawing/2014/main" id="{25B3E6B6-A704-48CF-A48F-611E1BCBFD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40" y="1344"/>
              <a:ext cx="94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5" name="Line 130">
              <a:extLst>
                <a:ext uri="{FF2B5EF4-FFF2-40B4-BE49-F238E27FC236}">
                  <a16:creationId xmlns:a16="http://schemas.microsoft.com/office/drawing/2014/main" id="{574F4B61-604C-4490-803C-AB7E7695895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40" y="2400"/>
              <a:ext cx="94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6" name="Line 131">
              <a:extLst>
                <a:ext uri="{FF2B5EF4-FFF2-40B4-BE49-F238E27FC236}">
                  <a16:creationId xmlns:a16="http://schemas.microsoft.com/office/drawing/2014/main" id="{BE37FBBB-5C45-4BDB-BD3E-429E8D7313F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007" y="1375"/>
              <a:ext cx="124" cy="4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7" name="Line 132">
              <a:extLst>
                <a:ext uri="{FF2B5EF4-FFF2-40B4-BE49-F238E27FC236}">
                  <a16:creationId xmlns:a16="http://schemas.microsoft.com/office/drawing/2014/main" id="{A3150F1A-8214-4C9A-AB34-494D9B356EB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40" y="1933"/>
              <a:ext cx="123" cy="4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270" name="Group 133">
            <a:extLst>
              <a:ext uri="{FF2B5EF4-FFF2-40B4-BE49-F238E27FC236}">
                <a16:creationId xmlns:a16="http://schemas.microsoft.com/office/drawing/2014/main" id="{0BBA60DB-D7C5-4474-9C40-B452A22350AA}"/>
              </a:ext>
            </a:extLst>
          </p:cNvPr>
          <p:cNvGrpSpPr>
            <a:grpSpLocks/>
          </p:cNvGrpSpPr>
          <p:nvPr/>
        </p:nvGrpSpPr>
        <p:grpSpPr bwMode="auto">
          <a:xfrm>
            <a:off x="2362200" y="2286000"/>
            <a:ext cx="1909763" cy="1676400"/>
            <a:chOff x="960" y="1344"/>
            <a:chExt cx="1203" cy="1056"/>
          </a:xfrm>
        </p:grpSpPr>
        <p:sp>
          <p:nvSpPr>
            <p:cNvPr id="11275" name="Rectangle 134">
              <a:extLst>
                <a:ext uri="{FF2B5EF4-FFF2-40B4-BE49-F238E27FC236}">
                  <a16:creationId xmlns:a16="http://schemas.microsoft.com/office/drawing/2014/main" id="{DA5CE2E9-FFB3-41B0-B56D-B1FB6AD9D9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1344"/>
              <a:ext cx="864" cy="10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 anchor="ctr"/>
            <a:lstStyle>
              <a:lvl1pPr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400"/>
            </a:p>
          </p:txBody>
        </p:sp>
        <p:grpSp>
          <p:nvGrpSpPr>
            <p:cNvPr id="11276" name="Group 135">
              <a:extLst>
                <a:ext uri="{FF2B5EF4-FFF2-40B4-BE49-F238E27FC236}">
                  <a16:creationId xmlns:a16="http://schemas.microsoft.com/office/drawing/2014/main" id="{CD389FF5-1A06-4F83-B27B-515AECFF9FA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60" y="1344"/>
              <a:ext cx="1203" cy="1056"/>
              <a:chOff x="960" y="1344"/>
              <a:chExt cx="1203" cy="1056"/>
            </a:xfrm>
          </p:grpSpPr>
          <p:sp>
            <p:nvSpPr>
              <p:cNvPr id="11277" name="Line 136">
                <a:extLst>
                  <a:ext uri="{FF2B5EF4-FFF2-40B4-BE49-F238E27FC236}">
                    <a16:creationId xmlns:a16="http://schemas.microsoft.com/office/drawing/2014/main" id="{B2FD8C6D-9B05-434B-B8F6-FBA1857AFCE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007" y="1375"/>
                <a:ext cx="123" cy="467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78" name="Line 137">
                <a:extLst>
                  <a:ext uri="{FF2B5EF4-FFF2-40B4-BE49-F238E27FC236}">
                    <a16:creationId xmlns:a16="http://schemas.microsoft.com/office/drawing/2014/main" id="{D00BCED1-846D-4546-9A67-3F7B326ACFC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39" y="1933"/>
                <a:ext cx="124" cy="467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79" name="Line 138">
                <a:extLst>
                  <a:ext uri="{FF2B5EF4-FFF2-40B4-BE49-F238E27FC236}">
                    <a16:creationId xmlns:a16="http://schemas.microsoft.com/office/drawing/2014/main" id="{0BC1666C-E70E-457E-843F-3BDFA98E7B2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026" y="1344"/>
                <a:ext cx="947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80" name="Line 139">
                <a:extLst>
                  <a:ext uri="{FF2B5EF4-FFF2-40B4-BE49-F238E27FC236}">
                    <a16:creationId xmlns:a16="http://schemas.microsoft.com/office/drawing/2014/main" id="{2F21293C-5E7A-4AAD-8AC6-BC23DD962D5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60" y="1405"/>
                <a:ext cx="0" cy="995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81" name="Line 140">
                <a:extLst>
                  <a:ext uri="{FF2B5EF4-FFF2-40B4-BE49-F238E27FC236}">
                    <a16:creationId xmlns:a16="http://schemas.microsoft.com/office/drawing/2014/main" id="{C11648C8-CCA6-4975-A230-A2D6FA64A3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026" y="2400"/>
                <a:ext cx="947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1271" name="Rectangle 141">
            <a:extLst>
              <a:ext uri="{FF2B5EF4-FFF2-40B4-BE49-F238E27FC236}">
                <a16:creationId xmlns:a16="http://schemas.microsoft.com/office/drawing/2014/main" id="{2AAA42CB-C206-4ADA-B70C-27F8075030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4495800"/>
            <a:ext cx="41306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marL="234950" indent="-23495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 sz="1800"/>
          </a:p>
        </p:txBody>
      </p:sp>
      <p:sp>
        <p:nvSpPr>
          <p:cNvPr id="11272" name="Rectangle 150">
            <a:extLst>
              <a:ext uri="{FF2B5EF4-FFF2-40B4-BE49-F238E27FC236}">
                <a16:creationId xmlns:a16="http://schemas.microsoft.com/office/drawing/2014/main" id="{93BA27DA-CD02-4FC7-86EB-0F12FEB01D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2286000"/>
            <a:ext cx="13716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marL="169863" indent="-169863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1"/>
              <a:t>Business Modeling</a:t>
            </a:r>
          </a:p>
        </p:txBody>
      </p:sp>
      <p:sp>
        <p:nvSpPr>
          <p:cNvPr id="11273" name="Rectangle 151">
            <a:extLst>
              <a:ext uri="{FF2B5EF4-FFF2-40B4-BE49-F238E27FC236}">
                <a16:creationId xmlns:a16="http://schemas.microsoft.com/office/drawing/2014/main" id="{F998CB36-4A9B-4C59-AEA7-E4960AB7B2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2286000"/>
            <a:ext cx="13716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marL="169863" indent="-169863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1400"/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/>
              <a:t>The Modeling Process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1400"/>
          </a:p>
        </p:txBody>
      </p:sp>
      <p:sp>
        <p:nvSpPr>
          <p:cNvPr id="11274" name="Rectangle 152">
            <a:extLst>
              <a:ext uri="{FF2B5EF4-FFF2-40B4-BE49-F238E27FC236}">
                <a16:creationId xmlns:a16="http://schemas.microsoft.com/office/drawing/2014/main" id="{459630D8-0500-4636-8FFF-3E2EB404C9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2286000"/>
            <a:ext cx="13716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marL="169863" indent="-169863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/>
              <a:t>Introduction to Decision Sciences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>
            <a:extLst>
              <a:ext uri="{FF2B5EF4-FFF2-40B4-BE49-F238E27FC236}">
                <a16:creationId xmlns:a16="http://schemas.microsoft.com/office/drawing/2014/main" id="{656D4E4E-E70E-4CDE-8615-8A87B350D8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 sz="1800"/>
              <a:t>MGT 4140 Business Modeling</a:t>
            </a:r>
            <a:br>
              <a:rPr lang="en-US" altLang="en-US" sz="1800"/>
            </a:br>
            <a:r>
              <a:rPr lang="en-US" altLang="en-US" sz="1800"/>
              <a:t>Course Overview  </a:t>
            </a:r>
          </a:p>
        </p:txBody>
      </p:sp>
      <p:graphicFrame>
        <p:nvGraphicFramePr>
          <p:cNvPr id="13315" name="Object 97">
            <a:extLst>
              <a:ext uri="{FF2B5EF4-FFF2-40B4-BE49-F238E27FC236}">
                <a16:creationId xmlns:a16="http://schemas.microsoft.com/office/drawing/2014/main" id="{7033124F-A82A-4B28-B84C-09631B545CB1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533400" y="1752600"/>
          <a:ext cx="8229600" cy="320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MS Org Chart" r:id="rId4" imgW="4864100" imgH="1460500" progId="OrgPlusWOPX.4">
                  <p:embed followColorScheme="full"/>
                </p:oleObj>
              </mc:Choice>
              <mc:Fallback>
                <p:oleObj name="MS Org Chart" r:id="rId4" imgW="4864100" imgH="1460500" progId="OrgPlusWOPX.4">
                  <p:embed followColorScheme="full"/>
                  <p:pic>
                    <p:nvPicPr>
                      <p:cNvPr id="0" name="Object 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752600"/>
                        <a:ext cx="8229600" cy="320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6" name="Rectangle 1">
            <a:extLst>
              <a:ext uri="{FF2B5EF4-FFF2-40B4-BE49-F238E27FC236}">
                <a16:creationId xmlns:a16="http://schemas.microsoft.com/office/drawing/2014/main" id="{EE2DA409-10FB-4647-8C01-3F64B5AEF5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2438400"/>
            <a:ext cx="4267200" cy="2590800"/>
          </a:xfrm>
          <a:prstGeom prst="rect">
            <a:avLst/>
          </a:prstGeom>
          <a:noFill/>
          <a:ln w="25400" algn="ctr">
            <a:solidFill>
              <a:srgbClr val="FF0000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06B10327-3D54-4C88-B7FC-9638F6D08B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543800" cy="838200"/>
          </a:xfrm>
          <a:noFill/>
        </p:spPr>
        <p:txBody>
          <a:bodyPr/>
          <a:lstStyle/>
          <a:p>
            <a:r>
              <a:rPr lang="en-US" altLang="en-US" sz="1800">
                <a:solidFill>
                  <a:schemeClr val="tx1"/>
                </a:solidFill>
              </a:rPr>
              <a:t>Deterministic Models vs.</a:t>
            </a:r>
            <a:br>
              <a:rPr lang="en-US" altLang="en-US" sz="1800">
                <a:solidFill>
                  <a:schemeClr val="tx1"/>
                </a:solidFill>
              </a:rPr>
            </a:br>
            <a:r>
              <a:rPr lang="en-US" altLang="en-US" sz="1800">
                <a:solidFill>
                  <a:schemeClr val="tx1"/>
                </a:solidFill>
              </a:rPr>
              <a:t>Probabilistic (Stochastic) Models</a:t>
            </a:r>
          </a:p>
        </p:txBody>
      </p:sp>
      <p:sp>
        <p:nvSpPr>
          <p:cNvPr id="15363" name="Text Box 3">
            <a:extLst>
              <a:ext uri="{FF2B5EF4-FFF2-40B4-BE49-F238E27FC236}">
                <a16:creationId xmlns:a16="http://schemas.microsoft.com/office/drawing/2014/main" id="{F1D4C9CA-7A41-4857-9C19-B2C4AB59B8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143000"/>
            <a:ext cx="7467600" cy="614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/>
              <a:t>Deterministic Models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b="1">
              <a:solidFill>
                <a:schemeClr val="bg2"/>
              </a:solidFill>
            </a:endParaRPr>
          </a:p>
          <a:p>
            <a:pPr>
              <a:spcBef>
                <a:spcPct val="0"/>
              </a:spcBef>
            </a:pPr>
            <a:r>
              <a:rPr lang="en-US" altLang="en-US"/>
              <a:t>are models in which all relevant data are assumed to be known with certainty.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/>
          </a:p>
          <a:p>
            <a:pPr>
              <a:spcBef>
                <a:spcPct val="0"/>
              </a:spcBef>
            </a:pPr>
            <a:r>
              <a:rPr lang="en-US" altLang="en-US"/>
              <a:t>can handle complex situations with many decisions and constraints</a:t>
            </a:r>
          </a:p>
          <a:p>
            <a:pPr>
              <a:spcBef>
                <a:spcPct val="0"/>
              </a:spcBef>
            </a:pPr>
            <a:endParaRPr lang="en-US" altLang="en-US"/>
          </a:p>
          <a:p>
            <a:pPr>
              <a:spcBef>
                <a:spcPct val="0"/>
              </a:spcBef>
            </a:pPr>
            <a:r>
              <a:rPr lang="en-US" altLang="en-US"/>
              <a:t>are very useful when there are few uncontrolled model inputs that are uncertain.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altLang="en-US"/>
              <a:t>are useful for a variety of management problems.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altLang="en-US"/>
              <a:t>are easy to incorporate constraints on variables.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altLang="en-US"/>
              <a:t>software is available to optimize constrained models.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altLang="en-US"/>
              <a:t>allows for managerial interpretation of results. 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altLang="en-US"/>
              <a:t>constrained optimization provides useful way to frame situations.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altLang="en-US"/>
              <a:t>will help develop your ability to formulate models in general.</a:t>
            </a:r>
          </a:p>
          <a:p>
            <a:pPr lvl="1" eaLnBrk="1" hangingPunct="1"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</a:pPr>
            <a:endParaRPr lang="en-US" altLang="en-US" sz="1600"/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18517535-509B-4761-9A6B-50FB385E71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543800" cy="838200"/>
          </a:xfrm>
          <a:noFill/>
        </p:spPr>
        <p:txBody>
          <a:bodyPr/>
          <a:lstStyle/>
          <a:p>
            <a:r>
              <a:rPr lang="en-US" altLang="en-US" sz="1800">
                <a:solidFill>
                  <a:schemeClr val="tx1"/>
                </a:solidFill>
              </a:rPr>
              <a:t>Deterministic Models vs.</a:t>
            </a:r>
            <a:br>
              <a:rPr lang="en-US" altLang="en-US" sz="1800">
                <a:solidFill>
                  <a:schemeClr val="tx1"/>
                </a:solidFill>
              </a:rPr>
            </a:br>
            <a:r>
              <a:rPr lang="en-US" altLang="en-US" sz="1800">
                <a:solidFill>
                  <a:schemeClr val="tx1"/>
                </a:solidFill>
              </a:rPr>
              <a:t>Probabilistic (Stochastic) Models</a:t>
            </a:r>
          </a:p>
        </p:txBody>
      </p:sp>
      <p:sp>
        <p:nvSpPr>
          <p:cNvPr id="17411" name="Text Box 3">
            <a:extLst>
              <a:ext uri="{FF2B5EF4-FFF2-40B4-BE49-F238E27FC236}">
                <a16:creationId xmlns:a16="http://schemas.microsoft.com/office/drawing/2014/main" id="{5249B2CF-0613-4CCB-9794-A31AAC072B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143000"/>
            <a:ext cx="7467600" cy="442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/>
              <a:t>Probabilistic (Stochastic) Models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/>
          </a:p>
          <a:p>
            <a:pPr>
              <a:spcBef>
                <a:spcPct val="0"/>
              </a:spcBef>
            </a:pPr>
            <a:r>
              <a:rPr lang="en-US" altLang="en-US"/>
              <a:t>are models in which some inputs to the model are not known with certainty.</a:t>
            </a:r>
          </a:p>
          <a:p>
            <a:pPr>
              <a:spcBef>
                <a:spcPct val="0"/>
              </a:spcBef>
            </a:pPr>
            <a:endParaRPr lang="en-US" altLang="en-US"/>
          </a:p>
          <a:p>
            <a:pPr>
              <a:spcBef>
                <a:spcPct val="0"/>
              </a:spcBef>
            </a:pPr>
            <a:r>
              <a:rPr lang="en-US" altLang="en-US"/>
              <a:t>uncertainty is incorporated via probabilities on these “random” variables.</a:t>
            </a:r>
          </a:p>
          <a:p>
            <a:pPr>
              <a:spcBef>
                <a:spcPct val="0"/>
              </a:spcBef>
            </a:pPr>
            <a:endParaRPr lang="en-US" altLang="en-US"/>
          </a:p>
          <a:p>
            <a:pPr>
              <a:spcBef>
                <a:spcPct val="0"/>
              </a:spcBef>
            </a:pPr>
            <a:r>
              <a:rPr lang="en-US" altLang="en-US"/>
              <a:t>very useful when there are only a few uncertain model inputs and few or no constraints.</a:t>
            </a:r>
          </a:p>
          <a:p>
            <a:pPr>
              <a:spcBef>
                <a:spcPct val="0"/>
              </a:spcBef>
            </a:pPr>
            <a:endParaRPr lang="en-US" altLang="en-US"/>
          </a:p>
          <a:p>
            <a:pPr>
              <a:spcBef>
                <a:spcPct val="0"/>
              </a:spcBef>
            </a:pPr>
            <a:r>
              <a:rPr lang="en-US" altLang="en-US"/>
              <a:t>often used for strategic decision making involving an organization’s relationship to its environment.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 lvl="1" eaLnBrk="1" hangingPunct="1"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</a:pPr>
            <a:endParaRPr lang="en-US" altLang="en-US" sz="1600"/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879A35DC-43C8-4875-8997-0FCD813D65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543800" cy="838200"/>
          </a:xfrm>
          <a:noFill/>
        </p:spPr>
        <p:txBody>
          <a:bodyPr/>
          <a:lstStyle/>
          <a:p>
            <a:r>
              <a:rPr lang="en-US" altLang="en-US" sz="1800"/>
              <a:t>Classification of Models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0B696109-DC82-41B7-BC81-83163C78D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1441450"/>
            <a:ext cx="3886200" cy="4859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1"/>
              <a:t>By problem type</a:t>
            </a:r>
          </a:p>
          <a:p>
            <a:pPr lvl="1">
              <a:spcBef>
                <a:spcPct val="0"/>
              </a:spcBef>
              <a:buFontTx/>
              <a:buChar char="•"/>
            </a:pPr>
            <a:r>
              <a:rPr lang="en-US" altLang="en-US" sz="1600"/>
              <a:t> Forecasting</a:t>
            </a:r>
          </a:p>
          <a:p>
            <a:pPr lvl="1">
              <a:spcBef>
                <a:spcPct val="0"/>
              </a:spcBef>
              <a:buFontTx/>
              <a:buChar char="•"/>
            </a:pPr>
            <a:r>
              <a:rPr lang="en-US" altLang="en-US" sz="1600"/>
              <a:t> Decision Analysis</a:t>
            </a:r>
          </a:p>
          <a:p>
            <a:pPr lvl="1">
              <a:spcBef>
                <a:spcPct val="0"/>
              </a:spcBef>
              <a:buFontTx/>
              <a:buChar char="•"/>
            </a:pPr>
            <a:r>
              <a:rPr lang="en-US" altLang="en-US" sz="1600"/>
              <a:t> Constrained Optimization</a:t>
            </a:r>
          </a:p>
          <a:p>
            <a:pPr lvl="1">
              <a:spcBef>
                <a:spcPct val="0"/>
              </a:spcBef>
              <a:buFontTx/>
              <a:buChar char="•"/>
            </a:pPr>
            <a:r>
              <a:rPr lang="en-US" altLang="en-US" sz="1600"/>
              <a:t> Monte Carlo Simulation</a:t>
            </a:r>
          </a:p>
          <a:p>
            <a:pPr lvl="2">
              <a:spcBef>
                <a:spcPct val="0"/>
              </a:spcBef>
              <a:buFontTx/>
              <a:buNone/>
            </a:pPr>
            <a:endParaRPr lang="en-US" altLang="en-US" sz="1600" i="1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/>
              <a:t>By data type</a:t>
            </a:r>
          </a:p>
          <a:p>
            <a:pPr lvl="1">
              <a:spcBef>
                <a:spcPct val="0"/>
              </a:spcBef>
              <a:buFontTx/>
              <a:buChar char="•"/>
            </a:pPr>
            <a:r>
              <a:rPr lang="en-US" altLang="en-US" sz="1600"/>
              <a:t> Time series</a:t>
            </a:r>
          </a:p>
          <a:p>
            <a:pPr lvl="2">
              <a:spcBef>
                <a:spcPct val="0"/>
              </a:spcBef>
            </a:pPr>
            <a:r>
              <a:rPr lang="en-US" altLang="en-US" sz="1600"/>
              <a:t> Exponential smoothing</a:t>
            </a:r>
          </a:p>
          <a:p>
            <a:pPr lvl="2">
              <a:spcBef>
                <a:spcPct val="0"/>
              </a:spcBef>
            </a:pPr>
            <a:r>
              <a:rPr lang="en-US" altLang="en-US" sz="1600"/>
              <a:t> Moving average</a:t>
            </a:r>
          </a:p>
          <a:p>
            <a:pPr lvl="1">
              <a:spcBef>
                <a:spcPct val="0"/>
              </a:spcBef>
              <a:buFontTx/>
              <a:buChar char="•"/>
            </a:pPr>
            <a:r>
              <a:rPr lang="en-US" altLang="en-US" sz="1600"/>
              <a:t> Cross sectional</a:t>
            </a:r>
          </a:p>
          <a:p>
            <a:pPr lvl="2">
              <a:spcBef>
                <a:spcPct val="0"/>
              </a:spcBef>
            </a:pPr>
            <a:r>
              <a:rPr lang="en-US" altLang="en-US" sz="1600"/>
              <a:t> Multiple linear regression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/>
              <a:t>By causality</a:t>
            </a:r>
          </a:p>
          <a:p>
            <a:pPr lvl="1">
              <a:spcBef>
                <a:spcPct val="0"/>
              </a:spcBef>
              <a:buFontTx/>
              <a:buChar char="•"/>
            </a:pPr>
            <a:r>
              <a:rPr lang="en-US" altLang="en-US" sz="1600"/>
              <a:t> Causal: causal variable</a:t>
            </a:r>
          </a:p>
          <a:p>
            <a:pPr lvl="1">
              <a:spcBef>
                <a:spcPct val="0"/>
              </a:spcBef>
              <a:buFontTx/>
              <a:buChar char="•"/>
            </a:pPr>
            <a:r>
              <a:rPr lang="en-US" altLang="en-US" sz="1600"/>
              <a:t> Non-causal: surrogate variable</a:t>
            </a:r>
          </a:p>
          <a:p>
            <a:pPr lvl="2">
              <a:spcBef>
                <a:spcPct val="0"/>
              </a:spcBef>
              <a:buFontTx/>
              <a:buNone/>
            </a:pPr>
            <a:endParaRPr lang="en-US" altLang="en-US" sz="160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/>
          </a:p>
        </p:txBody>
      </p:sp>
      <p:sp>
        <p:nvSpPr>
          <p:cNvPr id="19460" name="Text Box 5">
            <a:extLst>
              <a:ext uri="{FF2B5EF4-FFF2-40B4-BE49-F238E27FC236}">
                <a16:creationId xmlns:a16="http://schemas.microsoft.com/office/drawing/2014/main" id="{8C95C2FF-A517-4B29-A4C7-9DF15E3ED7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8125" y="1279525"/>
            <a:ext cx="30638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/>
          </a:p>
        </p:txBody>
      </p:sp>
      <p:sp>
        <p:nvSpPr>
          <p:cNvPr id="19461" name="Text Box 6">
            <a:extLst>
              <a:ext uri="{FF2B5EF4-FFF2-40B4-BE49-F238E27FC236}">
                <a16:creationId xmlns:a16="http://schemas.microsoft.com/office/drawing/2014/main" id="{B80000EB-599B-4C03-986B-50802D7E7A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1763" y="1287463"/>
            <a:ext cx="3276600" cy="278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chemeClr val="tx2"/>
                </a:solidFill>
              </a:rPr>
              <a:t>Methodologies</a:t>
            </a:r>
            <a:endParaRPr lang="en-US" altLang="en-US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/>
              <a:t>1.  Qualitative </a:t>
            </a:r>
          </a:p>
          <a:p>
            <a:pPr lvl="2">
              <a:spcBef>
                <a:spcPct val="0"/>
              </a:spcBef>
              <a:buFontTx/>
              <a:buNone/>
            </a:pPr>
            <a:r>
              <a:rPr lang="en-US" altLang="en-US" sz="1600" i="1"/>
              <a:t>     Delphi Methods</a:t>
            </a:r>
          </a:p>
          <a:p>
            <a:pPr lvl="2">
              <a:spcBef>
                <a:spcPct val="0"/>
              </a:spcBef>
            </a:pPr>
            <a:endParaRPr lang="en-US" altLang="en-US" sz="1600"/>
          </a:p>
          <a:p>
            <a:pPr lvl="2">
              <a:spcBef>
                <a:spcPct val="0"/>
              </a:spcBef>
              <a:buFontTx/>
              <a:buNone/>
            </a:pPr>
            <a:r>
              <a:rPr lang="en-US" altLang="en-US" sz="1600"/>
              <a:t>2.  Quantitative - Non-statistical</a:t>
            </a:r>
          </a:p>
          <a:p>
            <a:pPr lvl="2">
              <a:spcBef>
                <a:spcPct val="0"/>
              </a:spcBef>
              <a:buFontTx/>
              <a:buNone/>
            </a:pPr>
            <a:r>
              <a:rPr lang="en-US" altLang="en-US" sz="1600" i="1"/>
              <a:t>     Using “comparables</a:t>
            </a:r>
            <a:r>
              <a:rPr lang="en-US" altLang="en-US" sz="1600"/>
              <a:t>”</a:t>
            </a:r>
          </a:p>
          <a:p>
            <a:pPr lvl="2">
              <a:spcBef>
                <a:spcPct val="0"/>
              </a:spcBef>
              <a:buFontTx/>
              <a:buAutoNum type="arabicPeriod"/>
            </a:pPr>
            <a:endParaRPr lang="en-US" altLang="en-US" sz="1600"/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1600"/>
              <a:t>3.  Quantitative - Statistical</a:t>
            </a:r>
          </a:p>
          <a:p>
            <a:pPr lvl="2">
              <a:spcBef>
                <a:spcPct val="0"/>
              </a:spcBef>
              <a:buFontTx/>
              <a:buNone/>
            </a:pPr>
            <a:r>
              <a:rPr lang="en-US" altLang="en-US" sz="1600" i="1"/>
              <a:t>     Time-series</a:t>
            </a:r>
          </a:p>
          <a:p>
            <a:pPr lvl="2">
              <a:spcBef>
                <a:spcPct val="0"/>
              </a:spcBef>
              <a:buFontTx/>
              <a:buNone/>
            </a:pPr>
            <a:r>
              <a:rPr lang="en-US" altLang="en-US" sz="1600" i="1"/>
              <a:t>     Regression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FEBFDAA2-E4DA-4128-9FAF-34AB08A3D3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543800" cy="838200"/>
          </a:xfrm>
          <a:noFill/>
        </p:spPr>
        <p:txBody>
          <a:bodyPr/>
          <a:lstStyle/>
          <a:p>
            <a:r>
              <a:rPr lang="en-US" altLang="en-US" sz="1800"/>
              <a:t>Reasons for Using Models</a:t>
            </a:r>
          </a:p>
        </p:txBody>
      </p:sp>
      <p:sp>
        <p:nvSpPr>
          <p:cNvPr id="21507" name="Text Box 9">
            <a:extLst>
              <a:ext uri="{FF2B5EF4-FFF2-40B4-BE49-F238E27FC236}">
                <a16:creationId xmlns:a16="http://schemas.microsoft.com/office/drawing/2014/main" id="{79C6F57F-5CBD-46D5-BF81-A07717F770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143000"/>
            <a:ext cx="7467600" cy="553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/>
              <a:t>Models force you to:</a:t>
            </a:r>
            <a:endParaRPr lang="en-US" altLang="en-US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/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altLang="en-US"/>
              <a:t>Be explicit about your objectives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altLang="en-US"/>
              <a:t>Identify and record the decisions that influence those objectives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altLang="en-US"/>
              <a:t>Identify and record interactions and trade-offs among those decisions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altLang="en-US"/>
              <a:t>Think carefully about variables to include and their definitions in terms that are quantifiable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altLang="en-US"/>
              <a:t>Consider what data are pertinent for quantification of those variables and determining their interactions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altLang="en-US"/>
              <a:t>Recognize constraints (limitations) on the values that those quantified variables  may assume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altLang="en-US"/>
              <a:t>Allow communication of your ideas and understanding to facilitate teamwork</a:t>
            </a:r>
          </a:p>
          <a:p>
            <a:pPr lvl="1" eaLnBrk="1" hangingPunct="1"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</a:pPr>
            <a:endParaRPr lang="en-US" altLang="en-US" sz="1600"/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altLang="en-US"/>
          </a:p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12700" cap="flat" cmpd="sng" algn="ctr">
          <a:solidFill>
            <a:srgbClr val="000000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12700" cap="flat" cmpd="sng" algn="ctr">
          <a:solidFill>
            <a:srgbClr val="000000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10148</TotalTime>
  <Words>1050</Words>
  <Application>Microsoft Office PowerPoint</Application>
  <PresentationFormat>On-screen Show (4:3)</PresentationFormat>
  <Paragraphs>323</Paragraphs>
  <Slides>20</Slides>
  <Notes>20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0" baseType="lpstr">
      <vt:lpstr>Arial</vt:lpstr>
      <vt:lpstr>Arial Narrow</vt:lpstr>
      <vt:lpstr>Calibri</vt:lpstr>
      <vt:lpstr>Comic Sans MS</vt:lpstr>
      <vt:lpstr>Times New Roman</vt:lpstr>
      <vt:lpstr>Wingdings</vt:lpstr>
      <vt:lpstr>Default Design</vt:lpstr>
      <vt:lpstr>1_Custom Design</vt:lpstr>
      <vt:lpstr>Custom Design</vt:lpstr>
      <vt:lpstr>MS Org Chart</vt:lpstr>
      <vt:lpstr>MGT 4140  Business Modeling   Introduction – What is Business Modeling  Jan 10, 2022</vt:lpstr>
      <vt:lpstr>Agenda</vt:lpstr>
      <vt:lpstr>What is Decision Sciences  </vt:lpstr>
      <vt:lpstr>Agenda</vt:lpstr>
      <vt:lpstr>MGT 4140 Business Modeling Course Overview  </vt:lpstr>
      <vt:lpstr>Deterministic Models vs. Probabilistic (Stochastic) Models</vt:lpstr>
      <vt:lpstr>Deterministic Models vs. Probabilistic (Stochastic) Models</vt:lpstr>
      <vt:lpstr>Classification of Models</vt:lpstr>
      <vt:lpstr>Reasons for Using Models</vt:lpstr>
      <vt:lpstr>Agenda</vt:lpstr>
      <vt:lpstr>The Modeling Process   Quantitative - Statistical</vt:lpstr>
      <vt:lpstr>The Modeling Process   Quantitative – Non-Statistical</vt:lpstr>
      <vt:lpstr>The Modeling Process</vt:lpstr>
      <vt:lpstr>The Modeling Process</vt:lpstr>
      <vt:lpstr>Building Models</vt:lpstr>
      <vt:lpstr>Building Models</vt:lpstr>
      <vt:lpstr>Building Models</vt:lpstr>
      <vt:lpstr>Iterative Model Building</vt:lpstr>
      <vt:lpstr>Modeling and Real World Decision Making</vt:lpstr>
      <vt:lpstr>Modeling and Real World Decision Making</vt:lpstr>
    </vt:vector>
  </TitlesOfParts>
  <Company>Holiday Hospitality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Express Brand Plan FY 2000</dc:title>
  <dc:creator>BHR End-User</dc:creator>
  <cp:lastModifiedBy>Steve Wong</cp:lastModifiedBy>
  <cp:revision>255</cp:revision>
  <cp:lastPrinted>2001-07-26T14:32:14Z</cp:lastPrinted>
  <dcterms:created xsi:type="dcterms:W3CDTF">2000-07-14T01:17:56Z</dcterms:created>
  <dcterms:modified xsi:type="dcterms:W3CDTF">2021-12-22T03:01:28Z</dcterms:modified>
</cp:coreProperties>
</file>